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CCCC00"/>
    <a:srgbClr val="00CCFF"/>
    <a:srgbClr val="CC66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Правила чтения гласной «</a:t>
            </a:r>
            <a:r>
              <a:rPr lang="en-US" sz="4800" dirty="0" err="1"/>
              <a:t>Uu</a:t>
            </a:r>
            <a:r>
              <a:rPr lang="ru-RU" sz="4800" dirty="0"/>
              <a:t>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В закрытом типе слога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5400" b="1" dirty="0">
                <a:solidFill>
                  <a:srgbClr val="FF0000"/>
                </a:solidFill>
              </a:rPr>
              <a:t>U – [ </a:t>
            </a:r>
            <a:r>
              <a:rPr lang="ru-RU" sz="5400" b="1" dirty="0">
                <a:solidFill>
                  <a:srgbClr val="FF0000"/>
                </a:solidFill>
              </a:rPr>
              <a:t>ʌ</a:t>
            </a:r>
            <a:r>
              <a:rPr lang="en-US" sz="5400" b="1" dirty="0">
                <a:solidFill>
                  <a:srgbClr val="FF0000"/>
                </a:solidFill>
              </a:rPr>
              <a:t> ] – </a:t>
            </a:r>
            <a:r>
              <a:rPr lang="ru-RU" sz="5400" b="1" dirty="0">
                <a:solidFill>
                  <a:srgbClr val="FF0000"/>
                </a:solidFill>
              </a:rPr>
              <a:t>а</a:t>
            </a:r>
          </a:p>
          <a:p>
            <a:pPr marL="0" indent="0">
              <a:buNone/>
            </a:pPr>
            <a:r>
              <a:rPr lang="ru-RU" sz="5400" i="1" dirty="0"/>
              <a:t>Пример:</a:t>
            </a:r>
          </a:p>
          <a:p>
            <a:pPr marL="0" indent="0">
              <a:buNone/>
            </a:pPr>
            <a:r>
              <a:rPr lang="en-US" sz="5400" dirty="0"/>
              <a:t>Duck - </a:t>
            </a:r>
            <a:r>
              <a:rPr lang="ru-RU" sz="5400" dirty="0"/>
              <a:t>[</a:t>
            </a:r>
            <a:r>
              <a:rPr lang="ru-RU" sz="5400" dirty="0" err="1"/>
              <a:t>dʌk</a:t>
            </a:r>
            <a:r>
              <a:rPr lang="ru-RU" sz="5400" dirty="0"/>
              <a:t>]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В открытом типе слога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5400" b="1" dirty="0">
                <a:solidFill>
                  <a:srgbClr val="FF0000"/>
                </a:solidFill>
              </a:rPr>
              <a:t>U – [ </a:t>
            </a:r>
            <a:r>
              <a:rPr lang="ru-RU" sz="5400" b="1" dirty="0" err="1">
                <a:solidFill>
                  <a:srgbClr val="FF0000"/>
                </a:solidFill>
              </a:rPr>
              <a:t>ju</a:t>
            </a:r>
            <a:r>
              <a:rPr lang="ru-RU" sz="5400" b="1" dirty="0">
                <a:solidFill>
                  <a:srgbClr val="FF0000"/>
                </a:solidFill>
              </a:rPr>
              <a:t>:]</a:t>
            </a:r>
            <a:r>
              <a:rPr lang="en-US" sz="5400" b="1" dirty="0">
                <a:solidFill>
                  <a:srgbClr val="FF0000"/>
                </a:solidFill>
              </a:rPr>
              <a:t> – </a:t>
            </a:r>
            <a:r>
              <a:rPr lang="ru-RU" sz="5400" b="1" dirty="0">
                <a:solidFill>
                  <a:srgbClr val="FF0000"/>
                </a:solidFill>
              </a:rPr>
              <a:t>ю</a:t>
            </a:r>
          </a:p>
          <a:p>
            <a:pPr marL="0" indent="0">
              <a:buNone/>
            </a:pPr>
            <a:r>
              <a:rPr lang="ru-RU" sz="5400" i="1" dirty="0"/>
              <a:t>Пример:</a:t>
            </a:r>
          </a:p>
          <a:p>
            <a:pPr marL="0" indent="0">
              <a:buNone/>
            </a:pPr>
            <a:r>
              <a:rPr lang="en-US" sz="5400" dirty="0"/>
              <a:t>T</a:t>
            </a:r>
            <a:r>
              <a:rPr lang="ru-RU" sz="5400" dirty="0" err="1" smtClean="0"/>
              <a:t>ulip</a:t>
            </a:r>
            <a:r>
              <a:rPr lang="ru-RU" sz="5400" dirty="0" smtClean="0"/>
              <a:t>-[</a:t>
            </a:r>
            <a:r>
              <a:rPr lang="ru-RU" sz="5400" dirty="0"/>
              <a:t>ʹ</a:t>
            </a:r>
            <a:r>
              <a:rPr lang="ru-RU" sz="5400" dirty="0" err="1"/>
              <a:t>tju:lıp</a:t>
            </a:r>
            <a:r>
              <a:rPr lang="ru-RU" sz="5400" dirty="0"/>
              <a:t>]</a:t>
            </a:r>
            <a:endParaRPr lang="ru-RU" sz="54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5881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B0F0"/>
                </a:solidFill>
              </a:rPr>
              <a:t>You</a:t>
            </a:r>
            <a:r>
              <a:rPr lang="ru-RU" sz="8000" b="1" dirty="0" smtClean="0">
                <a:solidFill>
                  <a:srgbClr val="00B0F0"/>
                </a:solidFill>
              </a:rPr>
              <a:t> - </a:t>
            </a:r>
            <a:r>
              <a:rPr lang="en-US" sz="8000" b="1" dirty="0">
                <a:solidFill>
                  <a:srgbClr val="00B0F0"/>
                </a:solidFill>
              </a:rPr>
              <a:t>[</a:t>
            </a:r>
            <a:r>
              <a:rPr lang="en-US" sz="8000" b="1" dirty="0" err="1">
                <a:solidFill>
                  <a:srgbClr val="00B0F0"/>
                </a:solidFill>
              </a:rPr>
              <a:t>ju</a:t>
            </a:r>
            <a:r>
              <a:rPr lang="en-US" sz="8000" b="1" dirty="0">
                <a:solidFill>
                  <a:srgbClr val="00B0F0"/>
                </a:solidFill>
              </a:rPr>
              <a:t>:]</a:t>
            </a:r>
            <a:endParaRPr lang="ru-RU" sz="8000" dirty="0">
              <a:solidFill>
                <a:srgbClr val="00B0F0"/>
              </a:solidFill>
            </a:endParaRPr>
          </a:p>
        </p:txBody>
      </p:sp>
      <p:pic>
        <p:nvPicPr>
          <p:cNvPr id="8" name="Picture 2" descr="https://www.colourbox.com/preview/3461195-emoticon-pointin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88840"/>
            <a:ext cx="6480720" cy="410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499992" y="5085184"/>
            <a:ext cx="3528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/>
              <a:t>Ты, вы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960945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33CC"/>
                </a:solidFill>
              </a:rPr>
              <a:t>Tulip</a:t>
            </a:r>
            <a:r>
              <a:rPr lang="ru-RU" sz="8000" b="1" dirty="0" smtClean="0">
                <a:solidFill>
                  <a:srgbClr val="0033CC"/>
                </a:solidFill>
              </a:rPr>
              <a:t> - </a:t>
            </a:r>
            <a:r>
              <a:rPr lang="en-US" sz="8000" b="1" dirty="0">
                <a:solidFill>
                  <a:srgbClr val="0033CC"/>
                </a:solidFill>
              </a:rPr>
              <a:t>[</a:t>
            </a:r>
            <a:r>
              <a:rPr lang="ru-RU" sz="8000" b="1" dirty="0">
                <a:solidFill>
                  <a:srgbClr val="0033CC"/>
                </a:solidFill>
              </a:rPr>
              <a:t>ʹ</a:t>
            </a:r>
            <a:r>
              <a:rPr lang="en-US" sz="8000" b="1" dirty="0" err="1">
                <a:solidFill>
                  <a:srgbClr val="0033CC"/>
                </a:solidFill>
              </a:rPr>
              <a:t>tju:lıp</a:t>
            </a:r>
            <a:r>
              <a:rPr lang="en-US" sz="8000" b="1" dirty="0">
                <a:solidFill>
                  <a:srgbClr val="0033CC"/>
                </a:solidFill>
              </a:rPr>
              <a:t>]</a:t>
            </a:r>
            <a:endParaRPr lang="ru-RU" sz="8000" dirty="0">
              <a:solidFill>
                <a:srgbClr val="0033CC"/>
              </a:solidFill>
            </a:endParaRPr>
          </a:p>
        </p:txBody>
      </p:sp>
      <p:pic>
        <p:nvPicPr>
          <p:cNvPr id="1027" name="Picture 3" descr="C:\Users\комп\Desktop\АНГЛИЙСКИЙ ЯЗЫК НАЧАЛЬНАЯ ШКОЛА\ДЛЯ УРОКОВ\картинки\картинки 2 класс\buket_tulpano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528" y="1600200"/>
            <a:ext cx="678894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673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66FF"/>
                </a:solidFill>
              </a:rPr>
              <a:t>Pupil</a:t>
            </a:r>
            <a:r>
              <a:rPr lang="ru-RU" sz="8000" b="1" dirty="0" smtClean="0">
                <a:solidFill>
                  <a:srgbClr val="CC66FF"/>
                </a:solidFill>
              </a:rPr>
              <a:t> - </a:t>
            </a:r>
            <a:r>
              <a:rPr lang="en-US" sz="8000" b="1" dirty="0">
                <a:solidFill>
                  <a:srgbClr val="CC66FF"/>
                </a:solidFill>
              </a:rPr>
              <a:t>[</a:t>
            </a:r>
            <a:r>
              <a:rPr lang="ru-RU" sz="8000" b="1" dirty="0">
                <a:solidFill>
                  <a:srgbClr val="CC66FF"/>
                </a:solidFill>
              </a:rPr>
              <a:t>ʹ</a:t>
            </a:r>
            <a:r>
              <a:rPr lang="en-US" sz="8000" b="1" dirty="0" err="1">
                <a:solidFill>
                  <a:srgbClr val="CC66FF"/>
                </a:solidFill>
              </a:rPr>
              <a:t>pju:p</a:t>
            </a:r>
            <a:r>
              <a:rPr lang="en-US" sz="8000" b="1" dirty="0">
                <a:solidFill>
                  <a:srgbClr val="CC66FF"/>
                </a:solidFill>
              </a:rPr>
              <a:t>(ə)l]</a:t>
            </a:r>
            <a:endParaRPr lang="ru-RU" sz="8000" dirty="0">
              <a:solidFill>
                <a:srgbClr val="CC66FF"/>
              </a:solidFill>
            </a:endParaRP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2 класс\01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7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CCFF"/>
                </a:solidFill>
              </a:rPr>
              <a:t>Student</a:t>
            </a:r>
            <a:r>
              <a:rPr lang="ru-RU" sz="6600" b="1" dirty="0" smtClean="0">
                <a:solidFill>
                  <a:srgbClr val="00CCFF"/>
                </a:solidFill>
              </a:rPr>
              <a:t> - </a:t>
            </a:r>
            <a:r>
              <a:rPr lang="en-US" sz="6600" b="1" dirty="0">
                <a:solidFill>
                  <a:srgbClr val="00CCFF"/>
                </a:solidFill>
              </a:rPr>
              <a:t>[</a:t>
            </a:r>
            <a:r>
              <a:rPr lang="ru-RU" sz="6600" b="1" dirty="0">
                <a:solidFill>
                  <a:srgbClr val="00CCFF"/>
                </a:solidFill>
              </a:rPr>
              <a:t>ʹ</a:t>
            </a:r>
            <a:r>
              <a:rPr lang="en-US" sz="6600" b="1" dirty="0" err="1">
                <a:solidFill>
                  <a:srgbClr val="00CCFF"/>
                </a:solidFill>
              </a:rPr>
              <a:t>stju:d</a:t>
            </a:r>
            <a:r>
              <a:rPr lang="en-US" sz="6600" b="1" dirty="0">
                <a:solidFill>
                  <a:srgbClr val="00CCFF"/>
                </a:solidFill>
              </a:rPr>
              <a:t>(ə)</a:t>
            </a:r>
            <a:r>
              <a:rPr lang="en-US" sz="6600" b="1" dirty="0" err="1">
                <a:solidFill>
                  <a:srgbClr val="00CCFF"/>
                </a:solidFill>
              </a:rPr>
              <a:t>nt</a:t>
            </a:r>
            <a:r>
              <a:rPr lang="en-US" sz="6600" b="1" dirty="0">
                <a:solidFill>
                  <a:srgbClr val="00CCFF"/>
                </a:solidFill>
              </a:rPr>
              <a:t>]</a:t>
            </a:r>
            <a:endParaRPr lang="ru-RU" sz="6600" dirty="0">
              <a:solidFill>
                <a:srgbClr val="00CCFF"/>
              </a:solidFill>
            </a:endParaRPr>
          </a:p>
        </p:txBody>
      </p:sp>
      <p:pic>
        <p:nvPicPr>
          <p:cNvPr id="4" name="Picture 4" descr="http://clientes.massimple.com.mx/nodulo_data/blog/ft_40_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526" y="1600200"/>
            <a:ext cx="679494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07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CC00"/>
                </a:solidFill>
              </a:rPr>
              <a:t>Cute</a:t>
            </a:r>
            <a:r>
              <a:rPr lang="ru-RU" sz="8000" b="1" dirty="0" smtClean="0">
                <a:solidFill>
                  <a:srgbClr val="CCCC00"/>
                </a:solidFill>
              </a:rPr>
              <a:t> - </a:t>
            </a:r>
            <a:r>
              <a:rPr lang="en-US" sz="8000" b="1" dirty="0">
                <a:solidFill>
                  <a:srgbClr val="CCCC00"/>
                </a:solidFill>
              </a:rPr>
              <a:t>[</a:t>
            </a:r>
            <a:r>
              <a:rPr lang="en-US" sz="8000" b="1" dirty="0" err="1">
                <a:solidFill>
                  <a:srgbClr val="CCCC00"/>
                </a:solidFill>
              </a:rPr>
              <a:t>kju:t</a:t>
            </a:r>
            <a:r>
              <a:rPr lang="en-US" sz="8000" b="1" dirty="0">
                <a:solidFill>
                  <a:srgbClr val="CCCC00"/>
                </a:solidFill>
              </a:rPr>
              <a:t>]</a:t>
            </a:r>
            <a:endParaRPr lang="ru-RU" sz="8000" dirty="0">
              <a:solidFill>
                <a:srgbClr val="CCCC00"/>
              </a:solidFill>
            </a:endParaRP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2 класс\293_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00200"/>
            <a:ext cx="684075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724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66FF"/>
                </a:solidFill>
              </a:rPr>
              <a:t>B</a:t>
            </a:r>
            <a:r>
              <a:rPr lang="ru-RU" sz="8000" b="1" dirty="0" err="1" smtClean="0">
                <a:solidFill>
                  <a:srgbClr val="3366FF"/>
                </a:solidFill>
              </a:rPr>
              <a:t>lue</a:t>
            </a:r>
            <a:r>
              <a:rPr lang="ru-RU" sz="8000" b="1" dirty="0" smtClean="0">
                <a:solidFill>
                  <a:srgbClr val="3366FF"/>
                </a:solidFill>
              </a:rPr>
              <a:t> - </a:t>
            </a:r>
            <a:r>
              <a:rPr lang="ru-RU" sz="8000" b="1" dirty="0">
                <a:solidFill>
                  <a:srgbClr val="3366FF"/>
                </a:solidFill>
              </a:rPr>
              <a:t>[</a:t>
            </a:r>
            <a:r>
              <a:rPr lang="ru-RU" sz="8000" b="1" dirty="0" err="1">
                <a:solidFill>
                  <a:srgbClr val="3366FF"/>
                </a:solidFill>
              </a:rPr>
              <a:t>blu</a:t>
            </a:r>
            <a:r>
              <a:rPr lang="ru-RU" sz="8000" b="1" dirty="0">
                <a:solidFill>
                  <a:srgbClr val="3366FF"/>
                </a:solidFill>
              </a:rPr>
              <a:t>:]</a:t>
            </a:r>
            <a:endParaRPr lang="ru-RU" sz="8000" dirty="0">
              <a:solidFill>
                <a:srgbClr val="3366FF"/>
              </a:solidFill>
            </a:endParaRPr>
          </a:p>
        </p:txBody>
      </p:sp>
      <p:pic>
        <p:nvPicPr>
          <p:cNvPr id="4" name="Picture 4" descr="https://im0-tub-ru.yandex.net/i?id=448a481b809ff9a9ce6edf77aedc213a&amp;n=33&amp;h=215&amp;w=28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88840"/>
            <a:ext cx="640871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008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Повторяем слова и записываем их в словарь: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4000" b="1" dirty="0" smtClean="0">
                <a:solidFill>
                  <a:srgbClr val="00B0F0"/>
                </a:solidFill>
              </a:rPr>
              <a:t>You</a:t>
            </a:r>
            <a:r>
              <a:rPr lang="ru-RU" sz="4000" b="1" dirty="0" smtClean="0">
                <a:solidFill>
                  <a:srgbClr val="00B0F0"/>
                </a:solidFill>
              </a:rPr>
              <a:t> </a:t>
            </a:r>
            <a:r>
              <a:rPr lang="ru-RU" sz="4000" b="1" dirty="0">
                <a:solidFill>
                  <a:srgbClr val="00B0F0"/>
                </a:solidFill>
              </a:rPr>
              <a:t>- </a:t>
            </a:r>
            <a:r>
              <a:rPr lang="en-US" sz="4000" b="1" dirty="0">
                <a:solidFill>
                  <a:srgbClr val="00B0F0"/>
                </a:solidFill>
              </a:rPr>
              <a:t>[</a:t>
            </a:r>
            <a:r>
              <a:rPr lang="en-US" sz="4000" b="1" dirty="0" err="1">
                <a:solidFill>
                  <a:srgbClr val="00B0F0"/>
                </a:solidFill>
              </a:rPr>
              <a:t>ju</a:t>
            </a:r>
            <a:r>
              <a:rPr lang="en-US" sz="4000" b="1" dirty="0" smtClean="0">
                <a:solidFill>
                  <a:srgbClr val="00B0F0"/>
                </a:solidFill>
              </a:rPr>
              <a:t>:]</a:t>
            </a:r>
            <a:r>
              <a:rPr lang="ru-RU" sz="4000" b="1" dirty="0" smtClean="0">
                <a:solidFill>
                  <a:srgbClr val="00B0F0"/>
                </a:solidFill>
              </a:rPr>
              <a:t> – ты, вы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0033CC"/>
                </a:solidFill>
              </a:rPr>
              <a:t>Tulip</a:t>
            </a:r>
            <a:r>
              <a:rPr lang="ru-RU" sz="4000" b="1" dirty="0">
                <a:solidFill>
                  <a:srgbClr val="0033CC"/>
                </a:solidFill>
              </a:rPr>
              <a:t> - </a:t>
            </a:r>
            <a:r>
              <a:rPr lang="en-US" sz="4000" b="1" dirty="0">
                <a:solidFill>
                  <a:srgbClr val="0033CC"/>
                </a:solidFill>
              </a:rPr>
              <a:t>[</a:t>
            </a:r>
            <a:r>
              <a:rPr lang="ru-RU" sz="4000" b="1" dirty="0">
                <a:solidFill>
                  <a:srgbClr val="0033CC"/>
                </a:solidFill>
              </a:rPr>
              <a:t>ʹ</a:t>
            </a:r>
            <a:r>
              <a:rPr lang="en-US" sz="4000" b="1" dirty="0" err="1">
                <a:solidFill>
                  <a:srgbClr val="0033CC"/>
                </a:solidFill>
              </a:rPr>
              <a:t>tju:lıp</a:t>
            </a:r>
            <a:r>
              <a:rPr lang="en-US" sz="4000" b="1" dirty="0" smtClean="0">
                <a:solidFill>
                  <a:srgbClr val="0033CC"/>
                </a:solidFill>
              </a:rPr>
              <a:t>]</a:t>
            </a:r>
            <a:r>
              <a:rPr lang="ru-RU" sz="4000" b="1" dirty="0" smtClean="0">
                <a:solidFill>
                  <a:srgbClr val="0033CC"/>
                </a:solidFill>
              </a:rPr>
              <a:t> - тюльпан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CC66FF"/>
                </a:solidFill>
              </a:rPr>
              <a:t>Pupil</a:t>
            </a:r>
            <a:r>
              <a:rPr lang="ru-RU" sz="4000" b="1" dirty="0">
                <a:solidFill>
                  <a:srgbClr val="CC66FF"/>
                </a:solidFill>
              </a:rPr>
              <a:t> - </a:t>
            </a:r>
            <a:r>
              <a:rPr lang="en-US" sz="4000" b="1" dirty="0">
                <a:solidFill>
                  <a:srgbClr val="CC66FF"/>
                </a:solidFill>
              </a:rPr>
              <a:t>[</a:t>
            </a:r>
            <a:r>
              <a:rPr lang="ru-RU" sz="4000" b="1" dirty="0">
                <a:solidFill>
                  <a:srgbClr val="CC66FF"/>
                </a:solidFill>
              </a:rPr>
              <a:t>ʹ</a:t>
            </a:r>
            <a:r>
              <a:rPr lang="en-US" sz="4000" b="1" dirty="0" err="1">
                <a:solidFill>
                  <a:srgbClr val="CC66FF"/>
                </a:solidFill>
              </a:rPr>
              <a:t>pju:p</a:t>
            </a:r>
            <a:r>
              <a:rPr lang="en-US" sz="4000" b="1" dirty="0">
                <a:solidFill>
                  <a:srgbClr val="CC66FF"/>
                </a:solidFill>
              </a:rPr>
              <a:t>(ə)l</a:t>
            </a:r>
            <a:r>
              <a:rPr lang="en-US" sz="4000" b="1" dirty="0" smtClean="0">
                <a:solidFill>
                  <a:srgbClr val="CC66FF"/>
                </a:solidFill>
              </a:rPr>
              <a:t>]</a:t>
            </a:r>
            <a:r>
              <a:rPr lang="ru-RU" sz="4000" b="1" dirty="0" smtClean="0">
                <a:solidFill>
                  <a:srgbClr val="CC66FF"/>
                </a:solidFill>
              </a:rPr>
              <a:t> - ученик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00CCFF"/>
                </a:solidFill>
              </a:rPr>
              <a:t>Student</a:t>
            </a:r>
            <a:r>
              <a:rPr lang="ru-RU" sz="4000" b="1" dirty="0">
                <a:solidFill>
                  <a:srgbClr val="00CCFF"/>
                </a:solidFill>
              </a:rPr>
              <a:t> - </a:t>
            </a:r>
            <a:r>
              <a:rPr lang="en-US" sz="4000" b="1" dirty="0">
                <a:solidFill>
                  <a:srgbClr val="00CCFF"/>
                </a:solidFill>
              </a:rPr>
              <a:t>[</a:t>
            </a:r>
            <a:r>
              <a:rPr lang="ru-RU" sz="4000" b="1" dirty="0">
                <a:solidFill>
                  <a:srgbClr val="00CCFF"/>
                </a:solidFill>
              </a:rPr>
              <a:t>ʹ</a:t>
            </a:r>
            <a:r>
              <a:rPr lang="en-US" sz="4000" b="1" dirty="0" err="1">
                <a:solidFill>
                  <a:srgbClr val="00CCFF"/>
                </a:solidFill>
              </a:rPr>
              <a:t>stju:d</a:t>
            </a:r>
            <a:r>
              <a:rPr lang="en-US" sz="4000" b="1" dirty="0">
                <a:solidFill>
                  <a:srgbClr val="00CCFF"/>
                </a:solidFill>
              </a:rPr>
              <a:t>(ə)</a:t>
            </a:r>
            <a:r>
              <a:rPr lang="en-US" sz="4000" b="1" dirty="0" err="1">
                <a:solidFill>
                  <a:srgbClr val="00CCFF"/>
                </a:solidFill>
              </a:rPr>
              <a:t>nt</a:t>
            </a:r>
            <a:r>
              <a:rPr lang="en-US" sz="4000" b="1" dirty="0" smtClean="0">
                <a:solidFill>
                  <a:srgbClr val="00CCFF"/>
                </a:solidFill>
              </a:rPr>
              <a:t>]</a:t>
            </a:r>
            <a:r>
              <a:rPr lang="ru-RU" sz="4000" b="1" dirty="0" smtClean="0">
                <a:solidFill>
                  <a:srgbClr val="00CCFF"/>
                </a:solidFill>
              </a:rPr>
              <a:t> - студент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CCCC00"/>
                </a:solidFill>
              </a:rPr>
              <a:t>Cute</a:t>
            </a:r>
            <a:r>
              <a:rPr lang="ru-RU" sz="4000" b="1" dirty="0">
                <a:solidFill>
                  <a:srgbClr val="CCCC00"/>
                </a:solidFill>
              </a:rPr>
              <a:t> - </a:t>
            </a:r>
            <a:r>
              <a:rPr lang="en-US" sz="4000" b="1" dirty="0">
                <a:solidFill>
                  <a:srgbClr val="CCCC00"/>
                </a:solidFill>
              </a:rPr>
              <a:t>[</a:t>
            </a:r>
            <a:r>
              <a:rPr lang="en-US" sz="4000" b="1" dirty="0" err="1">
                <a:solidFill>
                  <a:srgbClr val="CCCC00"/>
                </a:solidFill>
              </a:rPr>
              <a:t>kju:t</a:t>
            </a:r>
            <a:r>
              <a:rPr lang="en-US" sz="4000" b="1" dirty="0" smtClean="0">
                <a:solidFill>
                  <a:srgbClr val="CCCC00"/>
                </a:solidFill>
              </a:rPr>
              <a:t>]</a:t>
            </a:r>
            <a:r>
              <a:rPr lang="ru-RU" sz="4000" b="1" dirty="0" smtClean="0">
                <a:solidFill>
                  <a:srgbClr val="CCCC00"/>
                </a:solidFill>
              </a:rPr>
              <a:t> - милый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3366FF"/>
                </a:solidFill>
              </a:rPr>
              <a:t>B</a:t>
            </a:r>
            <a:r>
              <a:rPr lang="ru-RU" sz="4000" b="1" dirty="0" err="1">
                <a:solidFill>
                  <a:srgbClr val="3366FF"/>
                </a:solidFill>
              </a:rPr>
              <a:t>lue</a:t>
            </a:r>
            <a:r>
              <a:rPr lang="ru-RU" sz="4000" b="1" dirty="0">
                <a:solidFill>
                  <a:srgbClr val="3366FF"/>
                </a:solidFill>
              </a:rPr>
              <a:t> - [</a:t>
            </a:r>
            <a:r>
              <a:rPr lang="ru-RU" sz="4000" b="1" dirty="0" err="1">
                <a:solidFill>
                  <a:srgbClr val="3366FF"/>
                </a:solidFill>
              </a:rPr>
              <a:t>blu</a:t>
            </a:r>
            <a:r>
              <a:rPr lang="ru-RU" sz="4000" b="1" dirty="0" smtClean="0">
                <a:solidFill>
                  <a:srgbClr val="3366FF"/>
                </a:solidFill>
              </a:rPr>
              <a:t>:] – синий, голубой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5371311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140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Правила чтения гласной «Uu»</vt:lpstr>
      <vt:lpstr>You - [ju:]</vt:lpstr>
      <vt:lpstr>Tulip - [ʹtju:lıp]</vt:lpstr>
      <vt:lpstr>Pupil - [ʹpju:p(ə)l]</vt:lpstr>
      <vt:lpstr>Student - [ʹstju:d(ə)nt]</vt:lpstr>
      <vt:lpstr>Cute - [kju:t]</vt:lpstr>
      <vt:lpstr>Blue - [blu:]</vt:lpstr>
      <vt:lpstr>Повторяем слова и записываем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 - [ju:]</dc:title>
  <dc:creator>комп</dc:creator>
  <cp:lastModifiedBy>комп</cp:lastModifiedBy>
  <cp:revision>6</cp:revision>
  <dcterms:created xsi:type="dcterms:W3CDTF">2018-02-28T05:21:06Z</dcterms:created>
  <dcterms:modified xsi:type="dcterms:W3CDTF">2018-02-28T06:37:41Z</dcterms:modified>
</cp:coreProperties>
</file>