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6699"/>
    <a:srgbClr val="CCCC00"/>
    <a:srgbClr val="FF66CC"/>
    <a:srgbClr val="0066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Повторим звуки: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[I]</a:t>
            </a:r>
          </a:p>
          <a:p>
            <a:pPr algn="ctr"/>
            <a:r>
              <a:rPr lang="en-US" sz="5400" b="1" dirty="0">
                <a:solidFill>
                  <a:srgbClr val="FF0000"/>
                </a:solidFill>
              </a:rPr>
              <a:t>[</a:t>
            </a:r>
            <a:r>
              <a:rPr lang="en-US" sz="5400" b="1" dirty="0" err="1">
                <a:solidFill>
                  <a:srgbClr val="FF0000"/>
                </a:solidFill>
              </a:rPr>
              <a:t>əʋ</a:t>
            </a:r>
            <a:r>
              <a:rPr lang="en-US" sz="5400" b="1" dirty="0">
                <a:solidFill>
                  <a:srgbClr val="FF0000"/>
                </a:solidFill>
              </a:rPr>
              <a:t>]</a:t>
            </a:r>
          </a:p>
          <a:p>
            <a:pPr algn="ctr"/>
            <a:r>
              <a:rPr lang="en-US" sz="5400" b="1" dirty="0">
                <a:solidFill>
                  <a:srgbClr val="FF0000"/>
                </a:solidFill>
              </a:rPr>
              <a:t>[æ]</a:t>
            </a:r>
          </a:p>
          <a:p>
            <a:pPr algn="ctr"/>
            <a:r>
              <a:rPr lang="en-US" sz="5400" b="1" dirty="0">
                <a:solidFill>
                  <a:srgbClr val="FF0000"/>
                </a:solidFill>
              </a:rPr>
              <a:t>[ə]</a:t>
            </a:r>
            <a:endParaRPr lang="ru-RU" sz="5400" b="1" dirty="0">
              <a:solidFill>
                <a:srgbClr val="FF0000"/>
              </a:solidFill>
            </a:endParaRPr>
          </a:p>
          <a:p>
            <a:pPr algn="ctr"/>
            <a:r>
              <a:rPr lang="en-US" sz="5400" b="1" dirty="0">
                <a:solidFill>
                  <a:srgbClr val="FF0000"/>
                </a:solidFill>
              </a:rPr>
              <a:t>[ɒ]</a:t>
            </a:r>
          </a:p>
          <a:p>
            <a:pPr algn="ctr"/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85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/>
              <a:t>Проверим, правильно, ли мы назвали звуки: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b="1" dirty="0">
                <a:solidFill>
                  <a:srgbClr val="FF0000"/>
                </a:solidFill>
              </a:rPr>
              <a:t>[I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  <a:r>
              <a:rPr lang="ru-RU" sz="5400" b="1" dirty="0" smtClean="0">
                <a:solidFill>
                  <a:srgbClr val="FF0000"/>
                </a:solidFill>
              </a:rPr>
              <a:t> - и</a:t>
            </a:r>
            <a:endParaRPr lang="en-US" sz="5400" b="1" dirty="0">
              <a:solidFill>
                <a:srgbClr val="FF0000"/>
              </a:solidFill>
            </a:endParaRPr>
          </a:p>
          <a:p>
            <a:r>
              <a:rPr lang="en-US" sz="5400" b="1" dirty="0">
                <a:solidFill>
                  <a:srgbClr val="FF0000"/>
                </a:solidFill>
              </a:rPr>
              <a:t>[</a:t>
            </a:r>
            <a:r>
              <a:rPr lang="en-US" sz="5400" b="1" dirty="0" err="1">
                <a:solidFill>
                  <a:srgbClr val="FF0000"/>
                </a:solidFill>
              </a:rPr>
              <a:t>əʋ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  <a:r>
              <a:rPr lang="ru-RU" sz="5400" b="1" dirty="0" smtClean="0">
                <a:solidFill>
                  <a:srgbClr val="FF0000"/>
                </a:solidFill>
              </a:rPr>
              <a:t> - </a:t>
            </a:r>
            <a:r>
              <a:rPr lang="ru-RU" sz="5400" b="1" dirty="0" err="1" smtClean="0">
                <a:solidFill>
                  <a:srgbClr val="FF0000"/>
                </a:solidFill>
              </a:rPr>
              <a:t>оу</a:t>
            </a:r>
            <a:endParaRPr lang="en-US" sz="5400" b="1" dirty="0">
              <a:solidFill>
                <a:srgbClr val="FF0000"/>
              </a:solidFill>
            </a:endParaRPr>
          </a:p>
          <a:p>
            <a:r>
              <a:rPr lang="en-US" sz="5400" b="1" dirty="0">
                <a:solidFill>
                  <a:srgbClr val="FF0000"/>
                </a:solidFill>
              </a:rPr>
              <a:t>[æ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  <a:r>
              <a:rPr lang="ru-RU" sz="5400" b="1" dirty="0" smtClean="0">
                <a:solidFill>
                  <a:srgbClr val="FF0000"/>
                </a:solidFill>
              </a:rPr>
              <a:t> – э (лягушка)</a:t>
            </a:r>
            <a:endParaRPr lang="en-US" sz="5400" b="1" dirty="0">
              <a:solidFill>
                <a:srgbClr val="FF0000"/>
              </a:solidFill>
            </a:endParaRPr>
          </a:p>
          <a:p>
            <a:r>
              <a:rPr lang="en-US" sz="5400" b="1" dirty="0">
                <a:solidFill>
                  <a:srgbClr val="FF0000"/>
                </a:solidFill>
              </a:rPr>
              <a:t>[ə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  <a:r>
              <a:rPr lang="ru-RU" sz="5400" b="1" dirty="0" smtClean="0">
                <a:solidFill>
                  <a:srgbClr val="FF0000"/>
                </a:solidFill>
              </a:rPr>
              <a:t> – э (безударный)</a:t>
            </a:r>
            <a:endParaRPr lang="ru-RU" sz="5400" b="1" dirty="0">
              <a:solidFill>
                <a:srgbClr val="FF0000"/>
              </a:solidFill>
            </a:endParaRPr>
          </a:p>
          <a:p>
            <a:r>
              <a:rPr lang="en-US" sz="5400" b="1" dirty="0">
                <a:solidFill>
                  <a:srgbClr val="FF0000"/>
                </a:solidFill>
              </a:rPr>
              <a:t>[ɒ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  <a:r>
              <a:rPr lang="ru-RU" sz="5400" b="1" smtClean="0">
                <a:solidFill>
                  <a:srgbClr val="FF0000"/>
                </a:solidFill>
              </a:rPr>
              <a:t> - о</a:t>
            </a:r>
            <a:endParaRPr lang="en-US" sz="5400" b="1" dirty="0">
              <a:solidFill>
                <a:srgbClr val="FF0000"/>
              </a:solidFill>
            </a:endParaRPr>
          </a:p>
          <a:p>
            <a:pPr algn="ctr"/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99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99"/>
                </a:solidFill>
              </a:rPr>
              <a:t>Minsk</a:t>
            </a:r>
            <a:r>
              <a:rPr lang="ru-RU" sz="8000" b="1" dirty="0" smtClean="0">
                <a:solidFill>
                  <a:srgbClr val="00CC99"/>
                </a:solidFill>
              </a:rPr>
              <a:t> - </a:t>
            </a:r>
            <a:r>
              <a:rPr lang="en-US" sz="8000" b="1" dirty="0">
                <a:solidFill>
                  <a:srgbClr val="00CC99"/>
                </a:solidFill>
              </a:rPr>
              <a:t>[</a:t>
            </a:r>
            <a:r>
              <a:rPr lang="en-US" sz="8000" b="1" dirty="0" err="1">
                <a:solidFill>
                  <a:srgbClr val="00CC99"/>
                </a:solidFill>
              </a:rPr>
              <a:t>mınsk</a:t>
            </a:r>
            <a:r>
              <a:rPr lang="en-US" sz="8000" b="1" dirty="0">
                <a:solidFill>
                  <a:srgbClr val="00CC99"/>
                </a:solidFill>
              </a:rPr>
              <a:t>]</a:t>
            </a:r>
            <a:endParaRPr lang="ru-RU" sz="8000" dirty="0">
              <a:solidFill>
                <a:srgbClr val="00CC99"/>
              </a:solidFill>
            </a:endParaRPr>
          </a:p>
        </p:txBody>
      </p:sp>
      <p:pic>
        <p:nvPicPr>
          <p:cNvPr id="1027" name="Picture 3" descr="C:\Users\комп\Desktop\АНГЛИЙСКИЙ ЯЗЫК НАЧАЛЬНАЯ ШКОЛА\ДЛЯ УРОКОВ\картинки\картинки 2 класс\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77" y="1600200"/>
            <a:ext cx="702304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143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6699"/>
                </a:solidFill>
              </a:rPr>
              <a:t>Rome</a:t>
            </a:r>
            <a:r>
              <a:rPr lang="ru-RU" sz="8000" b="1" dirty="0" smtClean="0">
                <a:solidFill>
                  <a:srgbClr val="006699"/>
                </a:solidFill>
              </a:rPr>
              <a:t> - </a:t>
            </a:r>
            <a:r>
              <a:rPr lang="en-US" sz="8000" b="1" dirty="0">
                <a:solidFill>
                  <a:srgbClr val="006699"/>
                </a:solidFill>
              </a:rPr>
              <a:t>[</a:t>
            </a:r>
            <a:r>
              <a:rPr lang="en-US" sz="8000" b="1" dirty="0" err="1">
                <a:solidFill>
                  <a:srgbClr val="006699"/>
                </a:solidFill>
              </a:rPr>
              <a:t>rəʋm</a:t>
            </a:r>
            <a:r>
              <a:rPr lang="en-US" sz="8000" b="1" dirty="0">
                <a:solidFill>
                  <a:srgbClr val="006699"/>
                </a:solidFill>
              </a:rPr>
              <a:t>]</a:t>
            </a:r>
            <a:endParaRPr lang="ru-RU" sz="8000" dirty="0">
              <a:solidFill>
                <a:srgbClr val="006699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tury_v_italiju_nedorog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91276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052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66CC"/>
                </a:solidFill>
              </a:rPr>
              <a:t>Paris</a:t>
            </a:r>
            <a:r>
              <a:rPr lang="ru-RU" sz="8000" b="1" dirty="0" smtClean="0">
                <a:solidFill>
                  <a:srgbClr val="FF66CC"/>
                </a:solidFill>
              </a:rPr>
              <a:t> - </a:t>
            </a:r>
            <a:r>
              <a:rPr lang="en-US" sz="8000" b="1" dirty="0">
                <a:solidFill>
                  <a:srgbClr val="FF66CC"/>
                </a:solidFill>
              </a:rPr>
              <a:t>[</a:t>
            </a:r>
            <a:r>
              <a:rPr lang="ru-RU" sz="8000" b="1" dirty="0">
                <a:solidFill>
                  <a:srgbClr val="FF66CC"/>
                </a:solidFill>
              </a:rPr>
              <a:t>ʹ</a:t>
            </a:r>
            <a:r>
              <a:rPr lang="en-US" sz="8000" b="1" dirty="0" err="1">
                <a:solidFill>
                  <a:srgbClr val="FF66CC"/>
                </a:solidFill>
              </a:rPr>
              <a:t>pærıs</a:t>
            </a:r>
            <a:r>
              <a:rPr lang="en-US" sz="8000" b="1" dirty="0">
                <a:solidFill>
                  <a:srgbClr val="FF66CC"/>
                </a:solidFill>
              </a:rPr>
              <a:t>]</a:t>
            </a:r>
            <a:endParaRPr lang="ru-RU" sz="8000" dirty="0">
              <a:solidFill>
                <a:srgbClr val="FF66CC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s1200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78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CC00"/>
                </a:solidFill>
              </a:rPr>
              <a:t>Madrid</a:t>
            </a:r>
            <a:r>
              <a:rPr lang="ru-RU" sz="8000" b="1" dirty="0" smtClean="0">
                <a:solidFill>
                  <a:srgbClr val="CCCC00"/>
                </a:solidFill>
              </a:rPr>
              <a:t> - </a:t>
            </a:r>
            <a:r>
              <a:rPr lang="en-US" sz="8000" b="1" dirty="0">
                <a:solidFill>
                  <a:srgbClr val="CCCC00"/>
                </a:solidFill>
              </a:rPr>
              <a:t>[</a:t>
            </a:r>
            <a:r>
              <a:rPr lang="en-US" sz="8000" b="1" dirty="0" err="1">
                <a:solidFill>
                  <a:srgbClr val="CCCC00"/>
                </a:solidFill>
              </a:rPr>
              <a:t>mə</a:t>
            </a:r>
            <a:r>
              <a:rPr lang="ru-RU" sz="8000" b="1" dirty="0">
                <a:solidFill>
                  <a:srgbClr val="CCCC00"/>
                </a:solidFill>
              </a:rPr>
              <a:t>ʹ</a:t>
            </a:r>
            <a:r>
              <a:rPr lang="en-US" sz="8000" b="1" dirty="0" err="1">
                <a:solidFill>
                  <a:srgbClr val="CCCC00"/>
                </a:solidFill>
              </a:rPr>
              <a:t>drıd</a:t>
            </a:r>
            <a:r>
              <a:rPr lang="en-US" sz="8000" b="1" dirty="0">
                <a:solidFill>
                  <a:srgbClr val="CCCC00"/>
                </a:solidFill>
              </a:rPr>
              <a:t>]</a:t>
            </a:r>
            <a:endParaRPr lang="ru-RU" sz="8000" dirty="0">
              <a:solidFill>
                <a:srgbClr val="CCCC00"/>
              </a:solidFill>
            </a:endParaRP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2 класс\Spain_Madrid_Houses_Evening_Street_518020_1920x10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56084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032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6699"/>
                </a:solidFill>
              </a:rPr>
              <a:t>Boston</a:t>
            </a:r>
            <a:r>
              <a:rPr lang="ru-RU" sz="8000" b="1" dirty="0" smtClean="0">
                <a:solidFill>
                  <a:srgbClr val="666699"/>
                </a:solidFill>
              </a:rPr>
              <a:t> - </a:t>
            </a:r>
            <a:r>
              <a:rPr lang="el-GR" sz="8000" b="1" dirty="0">
                <a:solidFill>
                  <a:srgbClr val="666699"/>
                </a:solidFill>
              </a:rPr>
              <a:t>[ʹ</a:t>
            </a:r>
            <a:r>
              <a:rPr lang="en-US" sz="8000" b="1" dirty="0" err="1">
                <a:solidFill>
                  <a:srgbClr val="666699"/>
                </a:solidFill>
              </a:rPr>
              <a:t>bɒstən</a:t>
            </a:r>
            <a:r>
              <a:rPr lang="en-US" sz="8000" b="1" dirty="0">
                <a:solidFill>
                  <a:srgbClr val="666699"/>
                </a:solidFill>
              </a:rPr>
              <a:t>]</a:t>
            </a:r>
            <a:endParaRPr lang="ru-RU" sz="8000" dirty="0">
              <a:solidFill>
                <a:srgbClr val="666699"/>
              </a:solidFill>
            </a:endParaRP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2 класс\02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184" y="1600200"/>
            <a:ext cx="67856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363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6600"/>
                </a:solidFill>
              </a:rPr>
              <a:t>Bonn</a:t>
            </a:r>
            <a:r>
              <a:rPr lang="ru-RU" sz="8000" b="1" dirty="0" smtClean="0">
                <a:solidFill>
                  <a:srgbClr val="FF6600"/>
                </a:solidFill>
              </a:rPr>
              <a:t> - </a:t>
            </a:r>
            <a:r>
              <a:rPr lang="en-US" sz="8000" b="1" dirty="0">
                <a:solidFill>
                  <a:srgbClr val="FF6600"/>
                </a:solidFill>
              </a:rPr>
              <a:t>[</a:t>
            </a:r>
            <a:r>
              <a:rPr lang="en-US" sz="8000" b="1" dirty="0" err="1">
                <a:solidFill>
                  <a:srgbClr val="FF6600"/>
                </a:solidFill>
              </a:rPr>
              <a:t>bɒn</a:t>
            </a:r>
            <a:r>
              <a:rPr lang="en-US" sz="8000" b="1" dirty="0">
                <a:solidFill>
                  <a:srgbClr val="FF6600"/>
                </a:solidFill>
              </a:rPr>
              <a:t>]</a:t>
            </a:r>
            <a:endParaRPr lang="ru-RU" sz="8000" dirty="0">
              <a:solidFill>
                <a:srgbClr val="FF6600"/>
              </a:solidFill>
            </a:endParaRP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2 класс\dostoprimechatelnosti-Polshi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859" y="1600200"/>
            <a:ext cx="717428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778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названия городов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00CC99"/>
                </a:solidFill>
              </a:rPr>
              <a:t>Minsk</a:t>
            </a:r>
            <a:r>
              <a:rPr lang="ru-RU" sz="4400" b="1" dirty="0" smtClean="0">
                <a:solidFill>
                  <a:srgbClr val="00CC99"/>
                </a:solidFill>
              </a:rPr>
              <a:t> </a:t>
            </a:r>
            <a:r>
              <a:rPr lang="ru-RU" sz="4400" b="1" dirty="0">
                <a:solidFill>
                  <a:srgbClr val="00CC99"/>
                </a:solidFill>
              </a:rPr>
              <a:t>- </a:t>
            </a:r>
            <a:r>
              <a:rPr lang="en-US" sz="4400" b="1" dirty="0">
                <a:solidFill>
                  <a:srgbClr val="00CC99"/>
                </a:solidFill>
              </a:rPr>
              <a:t>[</a:t>
            </a:r>
            <a:r>
              <a:rPr lang="en-US" sz="4400" b="1" dirty="0" err="1">
                <a:solidFill>
                  <a:srgbClr val="00CC99"/>
                </a:solidFill>
              </a:rPr>
              <a:t>mınsk</a:t>
            </a:r>
            <a:r>
              <a:rPr lang="en-US" sz="4400" b="1" dirty="0" smtClean="0">
                <a:solidFill>
                  <a:srgbClr val="00CC99"/>
                </a:solidFill>
              </a:rPr>
              <a:t>]</a:t>
            </a:r>
            <a:r>
              <a:rPr lang="ru-RU" sz="4400" b="1" dirty="0" smtClean="0">
                <a:solidFill>
                  <a:srgbClr val="00CC99"/>
                </a:solidFill>
              </a:rPr>
              <a:t> - Минск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006699"/>
                </a:solidFill>
              </a:rPr>
              <a:t>Rome</a:t>
            </a:r>
            <a:r>
              <a:rPr lang="ru-RU" sz="4400" b="1" dirty="0">
                <a:solidFill>
                  <a:srgbClr val="006699"/>
                </a:solidFill>
              </a:rPr>
              <a:t> - </a:t>
            </a:r>
            <a:r>
              <a:rPr lang="en-US" sz="4400" b="1" dirty="0">
                <a:solidFill>
                  <a:srgbClr val="006699"/>
                </a:solidFill>
              </a:rPr>
              <a:t>[</a:t>
            </a:r>
            <a:r>
              <a:rPr lang="en-US" sz="4400" b="1" dirty="0" err="1">
                <a:solidFill>
                  <a:srgbClr val="006699"/>
                </a:solidFill>
              </a:rPr>
              <a:t>rəʋm</a:t>
            </a:r>
            <a:r>
              <a:rPr lang="en-US" sz="4400" b="1" dirty="0" smtClean="0">
                <a:solidFill>
                  <a:srgbClr val="006699"/>
                </a:solidFill>
              </a:rPr>
              <a:t>]</a:t>
            </a:r>
            <a:r>
              <a:rPr lang="ru-RU" sz="4400" b="1" dirty="0" smtClean="0">
                <a:solidFill>
                  <a:srgbClr val="006699"/>
                </a:solidFill>
              </a:rPr>
              <a:t> - Рим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FF66CC"/>
                </a:solidFill>
              </a:rPr>
              <a:t>Paris</a:t>
            </a:r>
            <a:r>
              <a:rPr lang="ru-RU" sz="4400" b="1" dirty="0">
                <a:solidFill>
                  <a:srgbClr val="FF66CC"/>
                </a:solidFill>
              </a:rPr>
              <a:t> - </a:t>
            </a:r>
            <a:r>
              <a:rPr lang="en-US" sz="4400" b="1" dirty="0">
                <a:solidFill>
                  <a:srgbClr val="FF66CC"/>
                </a:solidFill>
              </a:rPr>
              <a:t>[</a:t>
            </a:r>
            <a:r>
              <a:rPr lang="ru-RU" sz="4400" b="1" dirty="0">
                <a:solidFill>
                  <a:srgbClr val="FF66CC"/>
                </a:solidFill>
              </a:rPr>
              <a:t>ʹ</a:t>
            </a:r>
            <a:r>
              <a:rPr lang="en-US" sz="4400" b="1" dirty="0" err="1">
                <a:solidFill>
                  <a:srgbClr val="FF66CC"/>
                </a:solidFill>
              </a:rPr>
              <a:t>pærıs</a:t>
            </a:r>
            <a:r>
              <a:rPr lang="en-US" sz="4400" b="1" dirty="0" smtClean="0">
                <a:solidFill>
                  <a:srgbClr val="FF66CC"/>
                </a:solidFill>
              </a:rPr>
              <a:t>]</a:t>
            </a:r>
            <a:r>
              <a:rPr lang="ru-RU" sz="4400" b="1" dirty="0" smtClean="0">
                <a:solidFill>
                  <a:srgbClr val="FF66CC"/>
                </a:solidFill>
              </a:rPr>
              <a:t> - Париж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CCCC00"/>
                </a:solidFill>
              </a:rPr>
              <a:t>Madrid</a:t>
            </a:r>
            <a:r>
              <a:rPr lang="ru-RU" sz="4400" b="1" dirty="0">
                <a:solidFill>
                  <a:srgbClr val="CCCC00"/>
                </a:solidFill>
              </a:rPr>
              <a:t> - </a:t>
            </a:r>
            <a:r>
              <a:rPr lang="en-US" sz="4400" b="1" dirty="0">
                <a:solidFill>
                  <a:srgbClr val="CCCC00"/>
                </a:solidFill>
              </a:rPr>
              <a:t>[</a:t>
            </a:r>
            <a:r>
              <a:rPr lang="en-US" sz="4400" b="1" dirty="0" err="1">
                <a:solidFill>
                  <a:srgbClr val="CCCC00"/>
                </a:solidFill>
              </a:rPr>
              <a:t>mə</a:t>
            </a:r>
            <a:r>
              <a:rPr lang="ru-RU" sz="4400" b="1" dirty="0">
                <a:solidFill>
                  <a:srgbClr val="CCCC00"/>
                </a:solidFill>
              </a:rPr>
              <a:t>ʹ</a:t>
            </a:r>
            <a:r>
              <a:rPr lang="en-US" sz="4400" b="1" dirty="0" err="1">
                <a:solidFill>
                  <a:srgbClr val="CCCC00"/>
                </a:solidFill>
              </a:rPr>
              <a:t>drıd</a:t>
            </a:r>
            <a:r>
              <a:rPr lang="en-US" sz="4400" b="1" dirty="0" smtClean="0">
                <a:solidFill>
                  <a:srgbClr val="CCCC00"/>
                </a:solidFill>
              </a:rPr>
              <a:t>]</a:t>
            </a:r>
            <a:r>
              <a:rPr lang="ru-RU" sz="4400" b="1" dirty="0" smtClean="0">
                <a:solidFill>
                  <a:srgbClr val="CCCC00"/>
                </a:solidFill>
              </a:rPr>
              <a:t> - Мадрид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666699"/>
                </a:solidFill>
              </a:rPr>
              <a:t>Boston</a:t>
            </a:r>
            <a:r>
              <a:rPr lang="ru-RU" sz="4400" b="1" dirty="0">
                <a:solidFill>
                  <a:srgbClr val="666699"/>
                </a:solidFill>
              </a:rPr>
              <a:t> - </a:t>
            </a:r>
            <a:r>
              <a:rPr lang="el-GR" sz="4400" b="1" dirty="0">
                <a:solidFill>
                  <a:srgbClr val="666699"/>
                </a:solidFill>
              </a:rPr>
              <a:t>[ʹ</a:t>
            </a:r>
            <a:r>
              <a:rPr lang="en-US" sz="4400" b="1" dirty="0" err="1">
                <a:solidFill>
                  <a:srgbClr val="666699"/>
                </a:solidFill>
              </a:rPr>
              <a:t>bɒstən</a:t>
            </a:r>
            <a:r>
              <a:rPr lang="en-US" sz="4400" b="1" dirty="0" smtClean="0">
                <a:solidFill>
                  <a:srgbClr val="666699"/>
                </a:solidFill>
              </a:rPr>
              <a:t>]</a:t>
            </a:r>
            <a:r>
              <a:rPr lang="ru-RU" sz="4400" b="1" dirty="0" smtClean="0">
                <a:solidFill>
                  <a:srgbClr val="666699"/>
                </a:solidFill>
              </a:rPr>
              <a:t> - Бостон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FF6600"/>
                </a:solidFill>
              </a:rPr>
              <a:t>Bonn</a:t>
            </a:r>
            <a:r>
              <a:rPr lang="ru-RU" sz="4400" b="1" dirty="0">
                <a:solidFill>
                  <a:srgbClr val="FF6600"/>
                </a:solidFill>
              </a:rPr>
              <a:t> - </a:t>
            </a:r>
            <a:r>
              <a:rPr lang="en-US" sz="4400" b="1" dirty="0">
                <a:solidFill>
                  <a:srgbClr val="FF6600"/>
                </a:solidFill>
              </a:rPr>
              <a:t>[</a:t>
            </a:r>
            <a:r>
              <a:rPr lang="en-US" sz="4400" b="1" dirty="0" err="1">
                <a:solidFill>
                  <a:srgbClr val="FF6600"/>
                </a:solidFill>
              </a:rPr>
              <a:t>bɒn</a:t>
            </a:r>
            <a:r>
              <a:rPr lang="en-US" sz="4400" b="1" dirty="0" smtClean="0">
                <a:solidFill>
                  <a:srgbClr val="FF6600"/>
                </a:solidFill>
              </a:rPr>
              <a:t>]</a:t>
            </a:r>
            <a:r>
              <a:rPr lang="ru-RU" sz="4400" b="1" dirty="0" smtClean="0">
                <a:solidFill>
                  <a:srgbClr val="FF6600"/>
                </a:solidFill>
              </a:rPr>
              <a:t> - Бонн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928892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147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Повторим звуки:</vt:lpstr>
      <vt:lpstr>Проверим, правильно, ли мы назвали звуки:</vt:lpstr>
      <vt:lpstr>Minsk - [mınsk]</vt:lpstr>
      <vt:lpstr>Rome - [rəʋm]</vt:lpstr>
      <vt:lpstr>Paris - [ʹpærıs]</vt:lpstr>
      <vt:lpstr>Madrid - [məʹdrıd]</vt:lpstr>
      <vt:lpstr>Boston - [ʹbɒstən]</vt:lpstr>
      <vt:lpstr>Bonn - [bɒn]</vt:lpstr>
      <vt:lpstr>Повторим названия городов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Minsk - [mınsk]</dc:title>
  <dc:creator>комп</dc:creator>
  <cp:lastModifiedBy>комп</cp:lastModifiedBy>
  <cp:revision>4</cp:revision>
  <dcterms:created xsi:type="dcterms:W3CDTF">2018-02-28T04:12:35Z</dcterms:created>
  <dcterms:modified xsi:type="dcterms:W3CDTF">2018-02-28T05:13:06Z</dcterms:modified>
</cp:coreProperties>
</file>