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23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16.11.2017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16.11.2017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16.11.2017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16.11.2017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gi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640"/>
            <a:ext cx="9144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07504" y="262541"/>
            <a:ext cx="4824536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ВОЛШЕБНАЯ СТРАНА АНГЛИЙСКОЙ ГРАММАТИКИ. Глагол </a:t>
            </a:r>
            <a:r>
              <a:rPr lang="en-US" sz="40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TO BE.</a:t>
            </a:r>
            <a:endParaRPr lang="ru-RU" sz="40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944527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Рисунок маленькая девочка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980728"/>
            <a:ext cx="3240360" cy="5407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572000" y="2204864"/>
            <a:ext cx="3384376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5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she</a:t>
            </a:r>
            <a:endParaRPr lang="ru-RU" sz="115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74161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4" name="Picture 4" descr="http://files.adme.ru/files/news/part_19/190505/talisma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260648"/>
            <a:ext cx="3904595" cy="6192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827584" y="2204864"/>
            <a:ext cx="3096344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800" dirty="0" smtClean="0">
                <a:solidFill>
                  <a:srgbClr val="00B0F0"/>
                </a:solidFill>
              </a:rPr>
              <a:t>he</a:t>
            </a:r>
            <a:endParaRPr lang="ru-RU" sz="13800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1335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0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Векторные изображения детей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260648"/>
            <a:ext cx="7344816" cy="3312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123728" y="4437112"/>
            <a:ext cx="453650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dirty="0" smtClean="0">
                <a:solidFill>
                  <a:srgbClr val="00B050"/>
                </a:solidFill>
              </a:rPr>
              <a:t>they</a:t>
            </a:r>
            <a:endParaRPr lang="ru-RU" sz="7200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74511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как отучить собаку лаять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2420888"/>
            <a:ext cx="6912768" cy="42748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627784" y="1052736"/>
            <a:ext cx="388843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dirty="0" smtClean="0">
                <a:solidFill>
                  <a:srgbClr val="7030A0"/>
                </a:solidFill>
              </a:rPr>
              <a:t>they</a:t>
            </a:r>
            <a:endParaRPr lang="ru-RU" sz="5400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96505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картинка с кошкой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052736"/>
            <a:ext cx="3384376" cy="4464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436096" y="2348880"/>
            <a:ext cx="216024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800" dirty="0" smtClean="0">
                <a:solidFill>
                  <a:schemeClr val="accent1"/>
                </a:solidFill>
              </a:rPr>
              <a:t>it</a:t>
            </a:r>
            <a:endParaRPr lang="ru-RU" sz="8800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20824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65601" y="836712"/>
            <a:ext cx="7848872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arenR"/>
            </a:pPr>
            <a:r>
              <a:rPr lang="en-US" sz="4400" dirty="0" smtClean="0">
                <a:solidFill>
                  <a:schemeClr val="accent4">
                    <a:lumMod val="75000"/>
                  </a:schemeClr>
                </a:solidFill>
              </a:rPr>
              <a:t>Ann is my sister.</a:t>
            </a:r>
          </a:p>
          <a:p>
            <a:pPr marL="342900" indent="-342900">
              <a:buAutoNum type="arabicParenR"/>
            </a:pPr>
            <a:r>
              <a:rPr lang="en-US" sz="4400" dirty="0" smtClean="0">
                <a:solidFill>
                  <a:srgbClr val="0070C0"/>
                </a:solidFill>
              </a:rPr>
              <a:t>Bob is a boy.</a:t>
            </a:r>
          </a:p>
          <a:p>
            <a:pPr marL="342900" indent="-342900">
              <a:buAutoNum type="arabicParenR"/>
            </a:pPr>
            <a:r>
              <a:rPr lang="en-US" sz="4400" dirty="0" smtClean="0">
                <a:solidFill>
                  <a:srgbClr val="FF0000"/>
                </a:solidFill>
              </a:rPr>
              <a:t>I am Jill.</a:t>
            </a:r>
          </a:p>
          <a:p>
            <a:pPr marL="342900" indent="-342900">
              <a:buAutoNum type="arabicParenR"/>
            </a:pPr>
            <a:r>
              <a:rPr lang="en-US" sz="4400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My name is Nick.</a:t>
            </a:r>
          </a:p>
          <a:p>
            <a:pPr marL="342900" indent="-342900">
              <a:buAutoNum type="arabicParenR"/>
            </a:pPr>
            <a:r>
              <a:rPr lang="en-US" sz="4400" dirty="0" smtClean="0">
                <a:solidFill>
                  <a:srgbClr val="C00000"/>
                </a:solidFill>
              </a:rPr>
              <a:t>I and Ben are brothers.</a:t>
            </a:r>
          </a:p>
          <a:p>
            <a:pPr marL="342900" indent="-342900">
              <a:buAutoNum type="arabicParenR"/>
            </a:pPr>
            <a:r>
              <a:rPr lang="en-US" sz="4400" dirty="0" smtClean="0"/>
              <a:t>Tom and Jim are friends.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5588260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491880" y="260648"/>
            <a:ext cx="181171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solidFill>
                  <a:srgbClr val="FF00FF"/>
                </a:solidFill>
              </a:rPr>
              <a:t>ПРОВЕРЬ СЕБЯ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731594" y="908720"/>
            <a:ext cx="4572000" cy="353943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buFontTx/>
              <a:buAutoNum type="arabicParenR"/>
            </a:pPr>
            <a:r>
              <a:rPr lang="en-US" sz="2800" dirty="0"/>
              <a:t>My name …   Nick.</a:t>
            </a:r>
          </a:p>
          <a:p>
            <a:pPr>
              <a:buFontTx/>
              <a:buAutoNum type="arabicParenR"/>
            </a:pPr>
            <a:r>
              <a:rPr lang="en-US" sz="2800" dirty="0"/>
              <a:t>His dog …    grey.</a:t>
            </a:r>
          </a:p>
          <a:p>
            <a:pPr>
              <a:buFontTx/>
              <a:buAutoNum type="arabicParenR"/>
            </a:pPr>
            <a:r>
              <a:rPr lang="en-US" sz="2800" dirty="0"/>
              <a:t>They …  brothers.</a:t>
            </a:r>
          </a:p>
          <a:p>
            <a:pPr>
              <a:buFontTx/>
              <a:buAutoNum type="arabicParenR"/>
            </a:pPr>
            <a:r>
              <a:rPr lang="en-US" sz="2800" dirty="0"/>
              <a:t>I…  a pupil.</a:t>
            </a:r>
          </a:p>
          <a:p>
            <a:pPr>
              <a:buFontTx/>
              <a:buAutoNum type="arabicParenR"/>
            </a:pPr>
            <a:r>
              <a:rPr lang="en-US" sz="2800" dirty="0"/>
              <a:t>Her </a:t>
            </a:r>
            <a:r>
              <a:rPr lang="en-US" sz="2800" dirty="0" smtClean="0"/>
              <a:t>cats </a:t>
            </a:r>
            <a:r>
              <a:rPr lang="en-US" sz="2800" dirty="0"/>
              <a:t>…  brown.</a:t>
            </a:r>
          </a:p>
          <a:p>
            <a:pPr>
              <a:buFontTx/>
              <a:buAutoNum type="arabicParenR"/>
            </a:pPr>
            <a:r>
              <a:rPr lang="en-US" sz="2800" dirty="0"/>
              <a:t>Sally and I …   sisters.</a:t>
            </a:r>
          </a:p>
          <a:p>
            <a:pPr>
              <a:buFontTx/>
              <a:buAutoNum type="arabicParenR"/>
            </a:pPr>
            <a:r>
              <a:rPr lang="en-US" sz="2800" dirty="0"/>
              <a:t>She …   a doctor.</a:t>
            </a:r>
          </a:p>
          <a:p>
            <a:pPr>
              <a:buFontTx/>
              <a:buAutoNum type="arabicParenR"/>
            </a:pPr>
            <a:r>
              <a:rPr lang="en-US" sz="2800" dirty="0"/>
              <a:t>He…   a pilot</a:t>
            </a:r>
            <a:endParaRPr lang="ru-RU" sz="2800" dirty="0"/>
          </a:p>
        </p:txBody>
      </p:sp>
      <p:sp>
        <p:nvSpPr>
          <p:cNvPr id="4" name="Text Box 11"/>
          <p:cNvSpPr txBox="1">
            <a:spLocks noChangeArrowheads="1"/>
          </p:cNvSpPr>
          <p:nvPr/>
        </p:nvSpPr>
        <p:spPr bwMode="auto">
          <a:xfrm>
            <a:off x="1187450" y="4797425"/>
            <a:ext cx="484428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AM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979712" y="4811449"/>
            <a:ext cx="35939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>
                <a:solidFill>
                  <a:srgbClr val="FF0000"/>
                </a:solidFill>
              </a:rPr>
              <a:t>IS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555776" y="4816927"/>
            <a:ext cx="35939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>
                <a:solidFill>
                  <a:srgbClr val="FF0000"/>
                </a:solidFill>
              </a:rPr>
              <a:t>IS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060323" y="4800002"/>
            <a:ext cx="4844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AM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868144" y="4794806"/>
            <a:ext cx="57900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ARE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852810" y="4794806"/>
            <a:ext cx="57900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ARE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923928" y="4794806"/>
            <a:ext cx="57900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ARE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6732240" y="4774647"/>
            <a:ext cx="35939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IS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7452320" y="4774647"/>
            <a:ext cx="35939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IS</a:t>
            </a:r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01290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53142 -0.55864 L 1.38889E-6 3.68957E-6 " pathEditMode="relative" rAng="0" ptsTypes="AA">
                                      <p:cBhvr>
                                        <p:cTn id="6" dur="2000" spd="-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6563" y="2792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-6.52325E-7 L -0.01962 -0.50173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90" y="-2509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798 -0.02637 L -0.22847 -0.43557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024" y="-2047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278 -0.01642 L -0.00278 -0.37312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783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712 -0.0266 L -0.26702 -0.30974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003" y="-1415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-2.16054E-6 L -0.33871 -0.24682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944" y="-1235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382 -0.01851 L -0.02743 -0.18645 " pathEditMode="relative" rAng="0" ptsTypes="AA">
                                      <p:cBhvr>
                                        <p:cTn id="3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81" y="-839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3.68957E-6 L -0.56302 -0.11798 " pathEditMode="relative" rAng="0" ptsTypes="AA">
                                      <p:cBhvr>
                                        <p:cTn id="34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8160" y="-589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8" grpId="0"/>
      <p:bldP spid="9" grpId="0"/>
      <p:bldP spid="10" grpId="0"/>
      <p:bldP spid="11" grpId="0"/>
      <p:bldP spid="1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71600" y="620688"/>
            <a:ext cx="46805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</a:rPr>
              <a:t>«</a:t>
            </a:r>
            <a:r>
              <a:rPr lang="ru-RU" dirty="0" smtClean="0"/>
              <a:t> </a:t>
            </a:r>
            <a:r>
              <a:rPr lang="ru-RU" sz="2800" dirty="0" smtClean="0">
                <a:solidFill>
                  <a:srgbClr val="FF0000"/>
                </a:solidFill>
              </a:rPr>
              <a:t>Дерево настроения»</a:t>
            </a:r>
            <a:endParaRPr lang="ru-RU" sz="2800" dirty="0">
              <a:solidFill>
                <a:srgbClr val="FF0000"/>
              </a:solidFill>
            </a:endParaRPr>
          </a:p>
        </p:txBody>
      </p:sp>
      <p:pic>
        <p:nvPicPr>
          <p:cNvPr id="14338" name="Picture 2" descr="Как рисовать простое дерево для детей поэтапно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2708920"/>
            <a:ext cx="2990850" cy="33242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827584" y="1484784"/>
            <a:ext cx="41764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green</a:t>
            </a:r>
            <a:r>
              <a:rPr lang="en-US" dirty="0" smtClean="0"/>
              <a:t> – </a:t>
            </a:r>
            <a:r>
              <a:rPr lang="ru-RU" dirty="0" smtClean="0"/>
              <a:t>отличное настроение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837151" y="2420888"/>
            <a:ext cx="400579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accent5"/>
                </a:solidFill>
                <a:latin typeface="Times New Roman" pitchFamily="18" charset="0"/>
                <a:cs typeface="Times New Roman" pitchFamily="18" charset="0"/>
              </a:rPr>
              <a:t>o</a:t>
            </a:r>
            <a:r>
              <a:rPr lang="en-US" sz="2800" dirty="0" smtClean="0">
                <a:solidFill>
                  <a:schemeClr val="accent5"/>
                </a:solidFill>
                <a:latin typeface="Times New Roman" pitchFamily="18" charset="0"/>
                <a:cs typeface="Times New Roman" pitchFamily="18" charset="0"/>
              </a:rPr>
              <a:t>range</a:t>
            </a:r>
            <a:r>
              <a:rPr lang="en-US" dirty="0" smtClean="0"/>
              <a:t> – </a:t>
            </a:r>
            <a:r>
              <a:rPr lang="ru-RU" dirty="0" smtClean="0"/>
              <a:t>хорошее настроение</a:t>
            </a:r>
            <a:r>
              <a:rPr lang="en-US" dirty="0" smtClean="0"/>
              <a:t> 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923605" y="3284984"/>
            <a:ext cx="400579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red</a:t>
            </a:r>
            <a:r>
              <a:rPr lang="en-US" sz="1600" dirty="0" smtClean="0"/>
              <a:t>- </a:t>
            </a:r>
            <a:r>
              <a:rPr lang="ru-RU" sz="1600" dirty="0" smtClean="0"/>
              <a:t>плохое настроение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23289882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34650" y="1700808"/>
            <a:ext cx="212518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200" b="1" dirty="0" smtClean="0">
                <a:latin typeface="Times New Roman" pitchFamily="18" charset="0"/>
                <a:cs typeface="Times New Roman" pitchFamily="18" charset="0"/>
              </a:rPr>
              <a:t>am</a:t>
            </a:r>
            <a:endParaRPr lang="ru-RU" sz="7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779912" y="1700807"/>
            <a:ext cx="115212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200" b="1" dirty="0" smtClean="0">
                <a:latin typeface="Times New Roman" pitchFamily="18" charset="0"/>
                <a:cs typeface="Times New Roman" pitchFamily="18" charset="0"/>
              </a:rPr>
              <a:t>is</a:t>
            </a:r>
            <a:endParaRPr lang="ru-RU" sz="7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012160" y="1721735"/>
            <a:ext cx="237626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200" b="1" dirty="0" smtClean="0">
                <a:latin typeface="Times New Roman" pitchFamily="18" charset="0"/>
                <a:cs typeface="Times New Roman" pitchFamily="18" charset="0"/>
              </a:rPr>
              <a:t>are</a:t>
            </a:r>
            <a:endParaRPr lang="ru-RU" sz="7200" b="1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6" name="Прямая со стрелкой 5"/>
          <p:cNvCxnSpPr/>
          <p:nvPr/>
        </p:nvCxnSpPr>
        <p:spPr>
          <a:xfrm>
            <a:off x="1907704" y="2807148"/>
            <a:ext cx="2070703" cy="187220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>
            <a:off x="4355976" y="2780928"/>
            <a:ext cx="0" cy="194421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 flipH="1">
            <a:off x="4815457" y="2901136"/>
            <a:ext cx="2204815" cy="177330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3419872" y="4941168"/>
            <a:ext cx="352839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n-US" sz="7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o be</a:t>
            </a:r>
            <a:endParaRPr lang="ru-RU" sz="72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http://t1.gstatic.com/images?q=tbn:ANd9GcQ5dCCciu-dCUQt5vdUl_YSzt0KHR-eObqJCn9wNcFFftM_qgJjgBv-Kb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5310" y="4221088"/>
            <a:ext cx="1943153" cy="22322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870271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1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4" name="Text Box 4"/>
          <p:cNvSpPr txBox="1">
            <a:spLocks noChangeArrowheads="1"/>
          </p:cNvSpPr>
          <p:nvPr/>
        </p:nvSpPr>
        <p:spPr bwMode="auto">
          <a:xfrm>
            <a:off x="4773796" y="10401"/>
            <a:ext cx="4046676" cy="41549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endParaRPr lang="ru-RU" sz="2400" dirty="0"/>
          </a:p>
          <a:p>
            <a:endParaRPr lang="ru-RU" sz="2400" dirty="0"/>
          </a:p>
          <a:p>
            <a:endParaRPr lang="ru-RU" sz="2400" dirty="0"/>
          </a:p>
          <a:p>
            <a:r>
              <a:rPr lang="ru-RU" sz="3200" dirty="0" smtClean="0">
                <a:solidFill>
                  <a:srgbClr val="A50021"/>
                </a:solidFill>
                <a:latin typeface="Neurochrome" pitchFamily="2" charset="0"/>
              </a:rPr>
              <a:t>В </a:t>
            </a:r>
            <a:r>
              <a:rPr lang="ru-RU" sz="3200" dirty="0">
                <a:solidFill>
                  <a:srgbClr val="A50021"/>
                </a:solidFill>
                <a:latin typeface="Neurochrome" pitchFamily="2" charset="0"/>
              </a:rPr>
              <a:t>далекой </a:t>
            </a:r>
            <a:r>
              <a:rPr lang="ru-RU" sz="3200" dirty="0" smtClean="0">
                <a:solidFill>
                  <a:srgbClr val="A50021"/>
                </a:solidFill>
                <a:latin typeface="Neurochrome" pitchFamily="2" charset="0"/>
              </a:rPr>
              <a:t>стране </a:t>
            </a:r>
            <a:r>
              <a:rPr lang="en-US" sz="3200" dirty="0" smtClean="0">
                <a:solidFill>
                  <a:srgbClr val="A50021"/>
                </a:solidFill>
                <a:latin typeface="Neurochrome" pitchFamily="2" charset="0"/>
              </a:rPr>
              <a:t>-</a:t>
            </a:r>
            <a:r>
              <a:rPr lang="ru-RU" sz="3200" dirty="0">
                <a:solidFill>
                  <a:srgbClr val="A50021"/>
                </a:solidFill>
                <a:latin typeface="Neurochrome" pitchFamily="2" charset="0"/>
              </a:rPr>
              <a:t>Грамматика жил был король глагол-</a:t>
            </a:r>
            <a:r>
              <a:rPr lang="en-US" sz="3200" dirty="0">
                <a:solidFill>
                  <a:srgbClr val="000066"/>
                </a:solidFill>
                <a:latin typeface="Neurochrome" pitchFamily="2" charset="0"/>
              </a:rPr>
              <a:t>TO BE</a:t>
            </a:r>
            <a:r>
              <a:rPr lang="en-US" sz="3200" dirty="0" smtClean="0">
                <a:solidFill>
                  <a:srgbClr val="000066"/>
                </a:solidFill>
                <a:latin typeface="Neurochrome" pitchFamily="2" charset="0"/>
              </a:rPr>
              <a:t>.</a:t>
            </a:r>
            <a:r>
              <a:rPr lang="ru-RU" sz="3200" dirty="0" smtClean="0">
                <a:solidFill>
                  <a:srgbClr val="000066"/>
                </a:solidFill>
                <a:latin typeface="Neurochrome" pitchFamily="2" charset="0"/>
              </a:rPr>
              <a:t> </a:t>
            </a:r>
            <a:r>
              <a:rPr lang="ru-RU" sz="3200" dirty="0" smtClean="0">
                <a:solidFill>
                  <a:srgbClr val="A50021"/>
                </a:solidFill>
                <a:latin typeface="Neurochrome" pitchFamily="2" charset="0"/>
              </a:rPr>
              <a:t>Он  </a:t>
            </a:r>
            <a:r>
              <a:rPr lang="ru-RU" sz="3200" dirty="0">
                <a:solidFill>
                  <a:srgbClr val="A50021"/>
                </a:solidFill>
                <a:latin typeface="Neurochrome" pitchFamily="2" charset="0"/>
              </a:rPr>
              <a:t>был сильный , гордый и могущественный.</a:t>
            </a:r>
          </a:p>
        </p:txBody>
      </p:sp>
      <p:pic>
        <p:nvPicPr>
          <p:cNvPr id="2050" name="Picture 2" descr="Волшебный замок фото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2772"/>
            <a:ext cx="4705350" cy="68807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КОРОЛЬ И НИЩИЙ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3796" y="4077072"/>
            <a:ext cx="2645020" cy="2736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127" name="Text Box 7"/>
          <p:cNvSpPr txBox="1">
            <a:spLocks noChangeArrowheads="1"/>
          </p:cNvSpPr>
          <p:nvPr/>
        </p:nvSpPr>
        <p:spPr bwMode="auto">
          <a:xfrm>
            <a:off x="7418816" y="5590122"/>
            <a:ext cx="1518942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4000" dirty="0">
                <a:solidFill>
                  <a:srgbClr val="FF0000"/>
                </a:solidFill>
              </a:rPr>
              <a:t>TO BE</a:t>
            </a:r>
            <a:endParaRPr lang="ru-RU" sz="4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46334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4336"/>
    </mc:Choice>
    <mc:Fallback xmlns="">
      <p:transition spd="slow" advClick="0" advTm="14336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0" dur="2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188640"/>
            <a:ext cx="7920880" cy="18774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>
                <a:solidFill>
                  <a:srgbClr val="A50021"/>
                </a:solidFill>
                <a:latin typeface="Times New Roman" pitchFamily="18" charset="0"/>
                <a:cs typeface="Times New Roman" pitchFamily="18" charset="0"/>
              </a:rPr>
              <a:t>У короля глагола-</a:t>
            </a:r>
            <a:r>
              <a:rPr lang="en-US" sz="2800" dirty="0">
                <a:solidFill>
                  <a:srgbClr val="A50021"/>
                </a:solidFill>
                <a:latin typeface="Times New Roman" pitchFamily="18" charset="0"/>
                <a:cs typeface="Times New Roman" pitchFamily="18" charset="0"/>
              </a:rPr>
              <a:t>TO BE </a:t>
            </a:r>
            <a:r>
              <a:rPr lang="ru-RU" sz="2800" dirty="0">
                <a:solidFill>
                  <a:srgbClr val="A50021"/>
                </a:solidFill>
                <a:latin typeface="Times New Roman" pitchFamily="18" charset="0"/>
                <a:cs typeface="Times New Roman" pitchFamily="18" charset="0"/>
              </a:rPr>
              <a:t>было три сына , и звали </a:t>
            </a:r>
            <a:r>
              <a:rPr lang="ru-RU" sz="2800" dirty="0" smtClean="0">
                <a:solidFill>
                  <a:srgbClr val="A50021"/>
                </a:solidFill>
                <a:latin typeface="Times New Roman" pitchFamily="18" charset="0"/>
                <a:cs typeface="Times New Roman" pitchFamily="18" charset="0"/>
              </a:rPr>
              <a:t>их   </a:t>
            </a:r>
            <a:r>
              <a:rPr lang="en-US" sz="3200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AM</a:t>
            </a:r>
            <a:r>
              <a:rPr lang="en-US" sz="3200" u="sng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, IS, ARE.</a:t>
            </a:r>
            <a:endParaRPr lang="ru-RU" sz="3200" u="sng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>
                <a:solidFill>
                  <a:srgbClr val="A50021"/>
                </a:solidFill>
                <a:latin typeface="Neurochrome" pitchFamily="2" charset="0"/>
              </a:rPr>
              <a:t>Король разрешал им помогать ему в управлении Королевством. </a:t>
            </a:r>
            <a:endParaRPr lang="ru-RU" sz="2800" dirty="0"/>
          </a:p>
        </p:txBody>
      </p:sp>
      <p:pic>
        <p:nvPicPr>
          <p:cNvPr id="3074" name="Picture 2" descr="прелестно принц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1" y="3115378"/>
            <a:ext cx="2304256" cy="33997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29503" y="1921119"/>
            <a:ext cx="172819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200" dirty="0" smtClean="0"/>
              <a:t>am</a:t>
            </a:r>
            <a:endParaRPr lang="ru-RU" sz="7200" dirty="0"/>
          </a:p>
        </p:txBody>
      </p:sp>
      <p:pic>
        <p:nvPicPr>
          <p:cNvPr id="3076" name="Picture 4" descr="http://cyrillitsa.ru/wp-content/uploads/2013/03/46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4" y="3721612"/>
            <a:ext cx="2781510" cy="26269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131840" y="2521283"/>
            <a:ext cx="223224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dirty="0" smtClean="0"/>
              <a:t>is</a:t>
            </a:r>
            <a:endParaRPr lang="ru-RU" sz="7200" dirty="0"/>
          </a:p>
        </p:txBody>
      </p:sp>
      <p:pic>
        <p:nvPicPr>
          <p:cNvPr id="3078" name="Picture 6" descr="Принц на коне, Рыцарь, клипарты скачать бесплатно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30195" y="3137270"/>
            <a:ext cx="2455067" cy="3240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6445712" y="1793744"/>
            <a:ext cx="245506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200" b="1" dirty="0" smtClean="0">
                <a:latin typeface="Times New Roman" pitchFamily="18" charset="0"/>
                <a:cs typeface="Times New Roman" pitchFamily="18" charset="0"/>
              </a:rPr>
              <a:t>are</a:t>
            </a:r>
            <a:endParaRPr lang="ru-RU" sz="72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518700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прелестно принц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1" y="3115378"/>
            <a:ext cx="2304256" cy="33997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683568" y="332656"/>
            <a:ext cx="712879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Neurochrome" pitchFamily="2" charset="0"/>
              </a:rPr>
              <a:t>Королевич </a:t>
            </a:r>
            <a:r>
              <a:rPr lang="en-US" sz="3200" b="1" dirty="0">
                <a:solidFill>
                  <a:srgbClr val="FF0000"/>
                </a:solidFill>
                <a:latin typeface="Neurochrome" pitchFamily="2" charset="0"/>
              </a:rPr>
              <a:t>AM </a:t>
            </a:r>
            <a:r>
              <a:rPr lang="ru-RU" dirty="0">
                <a:latin typeface="Neurochrome" pitchFamily="2" charset="0"/>
              </a:rPr>
              <a:t>был хвастуном и любил себя </a:t>
            </a:r>
          </a:p>
          <a:p>
            <a:r>
              <a:rPr lang="ru-RU" dirty="0">
                <a:latin typeface="Neurochrome" pitchFamily="2" charset="0"/>
              </a:rPr>
              <a:t>больше всех. Он дружил только с местоимением </a:t>
            </a:r>
            <a:r>
              <a:rPr lang="en-US" sz="4000" dirty="0">
                <a:solidFill>
                  <a:srgbClr val="FF0000"/>
                </a:solidFill>
                <a:latin typeface="Neurochrome" pitchFamily="2" charset="0"/>
              </a:rPr>
              <a:t>I-</a:t>
            </a:r>
            <a:r>
              <a:rPr lang="ru-RU" sz="4000" dirty="0">
                <a:solidFill>
                  <a:srgbClr val="FF0000"/>
                </a:solidFill>
                <a:latin typeface="Neurochrome" pitchFamily="2" charset="0"/>
              </a:rPr>
              <a:t>Я</a:t>
            </a:r>
            <a:r>
              <a:rPr lang="en-US" dirty="0">
                <a:latin typeface="Neurochrome" pitchFamily="2" charset="0"/>
              </a:rPr>
              <a:t>.</a:t>
            </a:r>
            <a:endParaRPr lang="ru-RU" dirty="0">
              <a:latin typeface="Neurochrome" pitchFamily="2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347864" y="1844824"/>
            <a:ext cx="5328592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Neurochrome" pitchFamily="2" charset="0"/>
              </a:rPr>
              <a:t>Он очень любил рассказывать </a:t>
            </a:r>
            <a:r>
              <a:rPr lang="ru-RU" dirty="0" smtClean="0">
                <a:latin typeface="Neurochrome" pitchFamily="2" charset="0"/>
              </a:rPr>
              <a:t>о </a:t>
            </a:r>
            <a:r>
              <a:rPr lang="ru-RU" dirty="0">
                <a:latin typeface="Neurochrome" pitchFamily="2" charset="0"/>
              </a:rPr>
              <a:t>себе всем Жителям </a:t>
            </a:r>
          </a:p>
          <a:p>
            <a:r>
              <a:rPr lang="ru-RU" dirty="0">
                <a:latin typeface="Neurochrome" pitchFamily="2" charset="0"/>
              </a:rPr>
              <a:t>Королевства.</a:t>
            </a:r>
          </a:p>
          <a:p>
            <a:endParaRPr lang="ru-RU" dirty="0">
              <a:latin typeface="Neurochrome" pitchFamily="2" charset="0"/>
            </a:endParaRPr>
          </a:p>
          <a:p>
            <a:r>
              <a:rPr lang="en-US" sz="3600" b="1" dirty="0">
                <a:latin typeface="Neurochrome" pitchFamily="2" charset="0"/>
              </a:rPr>
              <a:t>I </a:t>
            </a:r>
            <a:r>
              <a:rPr lang="en-US" sz="36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am</a:t>
            </a:r>
            <a:r>
              <a:rPr lang="en-US" sz="3600" b="1" dirty="0">
                <a:latin typeface="Neurochrome" pitchFamily="2" charset="0"/>
              </a:rPr>
              <a:t> nice.</a:t>
            </a:r>
          </a:p>
          <a:p>
            <a:r>
              <a:rPr lang="en-US" sz="3600" b="1" dirty="0">
                <a:latin typeface="Neurochrome" pitchFamily="2" charset="0"/>
              </a:rPr>
              <a:t>I </a:t>
            </a:r>
            <a:r>
              <a:rPr lang="en-US" sz="36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am</a:t>
            </a:r>
            <a:r>
              <a:rPr lang="en-US" sz="3600" b="1" dirty="0">
                <a:latin typeface="Neurochrome" pitchFamily="2" charset="0"/>
              </a:rPr>
              <a:t> strong.</a:t>
            </a:r>
          </a:p>
          <a:p>
            <a:r>
              <a:rPr lang="en-US" sz="3600" b="1" dirty="0">
                <a:latin typeface="Neurochrome" pitchFamily="2" charset="0"/>
              </a:rPr>
              <a:t>I </a:t>
            </a:r>
            <a:r>
              <a:rPr lang="en-US" sz="36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am</a:t>
            </a:r>
            <a:r>
              <a:rPr lang="en-US" sz="3600" b="1" dirty="0">
                <a:latin typeface="Neurochrome" pitchFamily="2" charset="0"/>
              </a:rPr>
              <a:t> a friend.</a:t>
            </a:r>
            <a:endParaRPr lang="ru-RU" sz="3600" b="1" dirty="0">
              <a:latin typeface="Neurochrome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69902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ttp://cyrillitsa.ru/wp-content/uploads/2013/03/4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4" y="3721612"/>
            <a:ext cx="2781510" cy="26269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115616" y="476672"/>
            <a:ext cx="6912768" cy="19082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Neurochrome" pitchFamily="2" charset="0"/>
              </a:rPr>
              <a:t>К</a:t>
            </a:r>
            <a:r>
              <a:rPr lang="ru-RU" dirty="0" smtClean="0">
                <a:latin typeface="Neurochrome" pitchFamily="2" charset="0"/>
              </a:rPr>
              <a:t>оролевич </a:t>
            </a:r>
            <a:r>
              <a:rPr lang="en-US" sz="3200" b="1" dirty="0">
                <a:solidFill>
                  <a:srgbClr val="FF0000"/>
                </a:solidFill>
                <a:latin typeface="Neurochrome" pitchFamily="2" charset="0"/>
              </a:rPr>
              <a:t>IS </a:t>
            </a:r>
            <a:r>
              <a:rPr lang="ru-RU" dirty="0">
                <a:latin typeface="Neurochrome" pitchFamily="2" charset="0"/>
              </a:rPr>
              <a:t>был неуверенным</a:t>
            </a:r>
            <a:r>
              <a:rPr lang="ru-RU" b="1" dirty="0">
                <a:latin typeface="Neurochrome" pitchFamily="2" charset="0"/>
              </a:rPr>
              <a:t> </a:t>
            </a:r>
            <a:r>
              <a:rPr lang="en-US" b="1" dirty="0">
                <a:latin typeface="Neurochrome" pitchFamily="2" charset="0"/>
              </a:rPr>
              <a:t> </a:t>
            </a:r>
            <a:r>
              <a:rPr lang="ru-RU" dirty="0">
                <a:latin typeface="Neurochrome" pitchFamily="2" charset="0"/>
              </a:rPr>
              <a:t>и капризным </a:t>
            </a:r>
          </a:p>
          <a:p>
            <a:r>
              <a:rPr lang="ru-RU" dirty="0">
                <a:latin typeface="Neurochrome" pitchFamily="2" charset="0"/>
              </a:rPr>
              <a:t>мальчиком. Он был самым молодым из королевичей</a:t>
            </a:r>
            <a:r>
              <a:rPr lang="ru-RU" dirty="0" smtClean="0">
                <a:latin typeface="Neurochrome" pitchFamily="2" charset="0"/>
              </a:rPr>
              <a:t>.</a:t>
            </a:r>
          </a:p>
          <a:p>
            <a:endParaRPr lang="ru-RU" dirty="0">
              <a:latin typeface="Neurochrome" pitchFamily="2" charset="0"/>
            </a:endParaRPr>
          </a:p>
          <a:p>
            <a:r>
              <a:rPr lang="ru-RU" dirty="0">
                <a:latin typeface="Neurochrome" pitchFamily="2" charset="0"/>
              </a:rPr>
              <a:t>Он не любил рассказывать о себе , но любил рассказывать</a:t>
            </a:r>
            <a:r>
              <a:rPr lang="en-US" dirty="0">
                <a:latin typeface="Neurochrome" pitchFamily="2" charset="0"/>
              </a:rPr>
              <a:t> </a:t>
            </a:r>
            <a:r>
              <a:rPr lang="ru-RU" dirty="0">
                <a:latin typeface="Neurochrome" pitchFamily="2" charset="0"/>
              </a:rPr>
              <a:t>о своих друзьях – местоимениях </a:t>
            </a:r>
            <a:r>
              <a:rPr lang="en-US" sz="3200" b="1" dirty="0">
                <a:solidFill>
                  <a:srgbClr val="FF0000"/>
                </a:solidFill>
                <a:latin typeface="Neurochrome" pitchFamily="2" charset="0"/>
              </a:rPr>
              <a:t>HE,SHE,IT</a:t>
            </a:r>
            <a:r>
              <a:rPr lang="en-US" sz="3200" b="1" dirty="0">
                <a:solidFill>
                  <a:srgbClr val="FF0000"/>
                </a:solidFill>
              </a:rPr>
              <a:t>.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51520" y="2798282"/>
            <a:ext cx="4572000" cy="138499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HE </a:t>
            </a:r>
            <a:r>
              <a:rPr lang="en-US" sz="280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IS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CLEVER.</a:t>
            </a:r>
          </a:p>
          <a:p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SHE </a:t>
            </a:r>
            <a:r>
              <a:rPr lang="en-US" sz="280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IS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A PUPIL.</a:t>
            </a:r>
            <a:br>
              <a:rPr lang="en-US" sz="2800" dirty="0">
                <a:latin typeface="Times New Roman" pitchFamily="18" charset="0"/>
                <a:cs typeface="Times New Roman" pitchFamily="18" charset="0"/>
              </a:rPr>
            </a:b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IT </a:t>
            </a:r>
            <a:r>
              <a:rPr lang="en-US" sz="280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IS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A DOG.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155370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Принц на коне, Рыцарь, клипарты скачать бесплатно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30195" y="3137270"/>
            <a:ext cx="2455067" cy="3240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539552" y="332656"/>
            <a:ext cx="5832648" cy="49859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К</a:t>
            </a:r>
            <a:r>
              <a:rPr lang="ru-RU" dirty="0" smtClean="0"/>
              <a:t>оролевич</a:t>
            </a:r>
            <a:r>
              <a:rPr lang="en-US" dirty="0" smtClean="0"/>
              <a:t> </a:t>
            </a:r>
            <a:r>
              <a:rPr lang="en-US" sz="2400" b="1" dirty="0">
                <a:solidFill>
                  <a:srgbClr val="FF0000"/>
                </a:solidFill>
              </a:rPr>
              <a:t>ARE</a:t>
            </a:r>
            <a:r>
              <a:rPr lang="en-US" b="1" dirty="0"/>
              <a:t> </a:t>
            </a:r>
            <a:r>
              <a:rPr lang="ru-RU" dirty="0"/>
              <a:t>был очень общительным, к нему в гости</a:t>
            </a:r>
          </a:p>
          <a:p>
            <a:r>
              <a:rPr lang="ru-RU" dirty="0"/>
              <a:t>часто заходили друзья местоимения </a:t>
            </a:r>
            <a:r>
              <a:rPr lang="en-US" sz="2400" b="1" dirty="0">
                <a:solidFill>
                  <a:srgbClr val="FF0000"/>
                </a:solidFill>
              </a:rPr>
              <a:t>WE,YOU,THEY.</a:t>
            </a:r>
          </a:p>
          <a:p>
            <a:r>
              <a:rPr lang="ru-RU" dirty="0"/>
              <a:t>Очень много времени он проводил со своими друзьями в играх, на </a:t>
            </a:r>
          </a:p>
          <a:p>
            <a:r>
              <a:rPr lang="ru-RU" dirty="0"/>
              <a:t>охоте, и когда рассказывал своему отцу королю-глаголу </a:t>
            </a:r>
            <a:r>
              <a:rPr lang="en-US" b="1" dirty="0"/>
              <a:t>TO BE</a:t>
            </a:r>
            <a:endParaRPr lang="ru-RU" b="1" dirty="0"/>
          </a:p>
          <a:p>
            <a:r>
              <a:rPr lang="ru-RU" dirty="0"/>
              <a:t>о своих друзьях, он всегда говорил:</a:t>
            </a:r>
          </a:p>
          <a:p>
            <a:endParaRPr lang="ru-RU" dirty="0"/>
          </a:p>
          <a:p>
            <a:r>
              <a:rPr lang="en-US" sz="2400" b="1" dirty="0"/>
              <a:t>We </a:t>
            </a:r>
            <a:r>
              <a:rPr lang="en-US" sz="2400" b="1" i="1" dirty="0">
                <a:solidFill>
                  <a:srgbClr val="FF0000"/>
                </a:solidFill>
              </a:rPr>
              <a:t>are </a:t>
            </a:r>
            <a:r>
              <a:rPr lang="en-US" sz="2400" b="1" dirty="0"/>
              <a:t>friends.</a:t>
            </a:r>
          </a:p>
          <a:p>
            <a:r>
              <a:rPr lang="en-US" sz="2400" b="1" dirty="0"/>
              <a:t>You </a:t>
            </a:r>
            <a:r>
              <a:rPr lang="en-US" sz="2400" b="1" dirty="0">
                <a:solidFill>
                  <a:srgbClr val="FF0000"/>
                </a:solidFill>
              </a:rPr>
              <a:t>are</a:t>
            </a:r>
            <a:r>
              <a:rPr lang="en-US" sz="2400" b="1" dirty="0"/>
              <a:t> nice.</a:t>
            </a:r>
          </a:p>
          <a:p>
            <a:r>
              <a:rPr lang="en-US" sz="2400" b="1" dirty="0"/>
              <a:t>They </a:t>
            </a:r>
            <a:r>
              <a:rPr lang="en-US" sz="2400" b="1" i="1" dirty="0">
                <a:solidFill>
                  <a:srgbClr val="FF0000"/>
                </a:solidFill>
              </a:rPr>
              <a:t>are</a:t>
            </a:r>
            <a:r>
              <a:rPr lang="en-US" sz="2400" b="1" dirty="0"/>
              <a:t> beautiful.</a:t>
            </a:r>
          </a:p>
          <a:p>
            <a:endParaRPr lang="en-US" b="1" dirty="0"/>
          </a:p>
          <a:p>
            <a:r>
              <a:rPr lang="ru-RU" dirty="0"/>
              <a:t>Королевич очень гордился своими </a:t>
            </a:r>
          </a:p>
          <a:p>
            <a:r>
              <a:rPr lang="ru-RU" dirty="0"/>
              <a:t>друзьями и дорожил дружбой с ними.</a:t>
            </a:r>
          </a:p>
        </p:txBody>
      </p:sp>
      <p:pic>
        <p:nvPicPr>
          <p:cNvPr id="5122" name="Picture 2" descr="http://i35.carguru.ru/16/15/41516/55/1071455/x_3a8bd010.jpe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3702" y="692696"/>
            <a:ext cx="2102805" cy="15771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770675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65776" y="188640"/>
            <a:ext cx="226356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endParaRPr lang="ru-RU" sz="36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73301" y="1050995"/>
            <a:ext cx="1145329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FF0000"/>
                </a:solidFill>
              </a:rPr>
              <a:t>He</a:t>
            </a:r>
          </a:p>
          <a:p>
            <a:endParaRPr lang="en-US" sz="3200" dirty="0">
              <a:solidFill>
                <a:srgbClr val="FF0000"/>
              </a:solidFill>
            </a:endParaRPr>
          </a:p>
          <a:p>
            <a:r>
              <a:rPr lang="en-US" sz="3200" dirty="0" smtClean="0">
                <a:solidFill>
                  <a:srgbClr val="FF0000"/>
                </a:solidFill>
              </a:rPr>
              <a:t>She</a:t>
            </a:r>
          </a:p>
          <a:p>
            <a:endParaRPr lang="en-US" sz="3200" dirty="0">
              <a:solidFill>
                <a:srgbClr val="FF0000"/>
              </a:solidFill>
            </a:endParaRPr>
          </a:p>
          <a:p>
            <a:r>
              <a:rPr lang="en-US" sz="3200" dirty="0" smtClean="0">
                <a:solidFill>
                  <a:srgbClr val="FF0000"/>
                </a:solidFill>
              </a:rPr>
              <a:t>It</a:t>
            </a:r>
          </a:p>
          <a:p>
            <a:endParaRPr lang="en-US" sz="3200" dirty="0">
              <a:solidFill>
                <a:srgbClr val="FF0000"/>
              </a:solidFill>
            </a:endParaRPr>
          </a:p>
          <a:p>
            <a:r>
              <a:rPr lang="en-US" sz="3200" dirty="0" smtClean="0">
                <a:solidFill>
                  <a:srgbClr val="FF0000"/>
                </a:solidFill>
              </a:rPr>
              <a:t>You</a:t>
            </a:r>
          </a:p>
          <a:p>
            <a:endParaRPr lang="en-US" sz="3200" dirty="0" smtClean="0">
              <a:solidFill>
                <a:srgbClr val="FF0000"/>
              </a:solidFill>
            </a:endParaRPr>
          </a:p>
          <a:p>
            <a:r>
              <a:rPr lang="en-US" sz="3200" dirty="0" smtClean="0">
                <a:solidFill>
                  <a:srgbClr val="FF0000"/>
                </a:solidFill>
              </a:rPr>
              <a:t>We</a:t>
            </a:r>
          </a:p>
          <a:p>
            <a:endParaRPr lang="en-US" sz="3200" dirty="0" smtClean="0">
              <a:solidFill>
                <a:srgbClr val="FF0000"/>
              </a:solidFill>
            </a:endParaRPr>
          </a:p>
          <a:p>
            <a:r>
              <a:rPr lang="en-US" sz="3200" dirty="0" smtClean="0">
                <a:solidFill>
                  <a:srgbClr val="FF0000"/>
                </a:solidFill>
              </a:rPr>
              <a:t>They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5" name="Правая фигурная скобка 4"/>
          <p:cNvSpPr/>
          <p:nvPr/>
        </p:nvSpPr>
        <p:spPr>
          <a:xfrm>
            <a:off x="1612053" y="1050995"/>
            <a:ext cx="504056" cy="2448272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авая фигурная скобка 5"/>
          <p:cNvSpPr/>
          <p:nvPr/>
        </p:nvSpPr>
        <p:spPr>
          <a:xfrm>
            <a:off x="1718630" y="3933056"/>
            <a:ext cx="477106" cy="2627139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5522233" y="2708920"/>
            <a:ext cx="187220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/>
              <a:t>am</a:t>
            </a:r>
            <a:endParaRPr lang="ru-RU" sz="4000" dirty="0"/>
          </a:p>
        </p:txBody>
      </p:sp>
      <p:sp>
        <p:nvSpPr>
          <p:cNvPr id="8" name="TextBox 7"/>
          <p:cNvSpPr txBox="1"/>
          <p:nvPr/>
        </p:nvSpPr>
        <p:spPr>
          <a:xfrm>
            <a:off x="5552337" y="4905715"/>
            <a:ext cx="187220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/>
              <a:t>is</a:t>
            </a:r>
            <a:endParaRPr lang="ru-RU" sz="4000" dirty="0"/>
          </a:p>
        </p:txBody>
      </p:sp>
      <p:sp>
        <p:nvSpPr>
          <p:cNvPr id="9" name="TextBox 8"/>
          <p:cNvSpPr txBox="1"/>
          <p:nvPr/>
        </p:nvSpPr>
        <p:spPr>
          <a:xfrm>
            <a:off x="5364088" y="980728"/>
            <a:ext cx="1800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/>
              <a:t>are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38804364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566 -0.03054 L -0.45816 -0.36618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087" y="-1679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3434 -0.44507 L -0.08351 -0.03586 " pathEditMode="relative" rAng="0" ptsTypes="AA">
                                      <p:cBhvr>
                                        <p:cTn id="20" dur="2000" spd="-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986" y="2044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875 0.54638 L -0.05903 0.0428 " pathEditMode="relative" rAng="0" ptsTypes="AA">
                                      <p:cBhvr>
                                        <p:cTn id="24" dur="2000" spd="-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424" y="-2519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7" grpId="0"/>
      <p:bldP spid="8" grpId="0"/>
      <p:bldP spid="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2" name="Picture 4" descr="Скачать обои цветок,   хризантема,   лепестки,   растение бесплатно для рабочего стола в разрешении 2560x1600 — картинка №24378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628800"/>
            <a:ext cx="7258406" cy="45365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339752" y="472023"/>
            <a:ext cx="460851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dirty="0" smtClean="0">
                <a:latin typeface="Times New Roman" pitchFamily="18" charset="0"/>
                <a:cs typeface="Times New Roman" pitchFamily="18" charset="0"/>
              </a:rPr>
              <a:t>it</a:t>
            </a:r>
            <a:endParaRPr lang="ru-RU" sz="7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322118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472</TotalTime>
  <Words>329</Words>
  <Application>Microsoft Office PowerPoint</Application>
  <PresentationFormat>Экран (4:3)</PresentationFormat>
  <Paragraphs>90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2" baseType="lpstr">
      <vt:lpstr>Georgia</vt:lpstr>
      <vt:lpstr>Neurochrome</vt:lpstr>
      <vt:lpstr>Times New Roman</vt:lpstr>
      <vt:lpstr>Trebuchet MS</vt:lpstr>
      <vt:lpstr>Воздушный 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mopoz</dc:creator>
  <cp:lastModifiedBy>Александр</cp:lastModifiedBy>
  <cp:revision>12</cp:revision>
  <dcterms:created xsi:type="dcterms:W3CDTF">2014-04-23T13:20:06Z</dcterms:created>
  <dcterms:modified xsi:type="dcterms:W3CDTF">2017-11-16T11:53:06Z</dcterms:modified>
</cp:coreProperties>
</file>