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666699"/>
    <a:srgbClr val="993366"/>
    <a:srgbClr val="FF6600"/>
    <a:srgbClr val="99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Повторим буквы: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Bb</a:t>
            </a:r>
          </a:p>
          <a:p>
            <a:pPr marL="0" indent="0" algn="ctr">
              <a:buNone/>
            </a:pPr>
            <a:r>
              <a:rPr lang="en-US" sz="4400" b="1" dirty="0" err="1" smtClean="0"/>
              <a:t>Dd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Kk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Ll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Mm</a:t>
            </a:r>
          </a:p>
          <a:p>
            <a:pPr marL="0" indent="0" algn="ctr">
              <a:buNone/>
            </a:pPr>
            <a:r>
              <a:rPr lang="en-US" sz="4400" b="1" dirty="0" err="1" smtClean="0"/>
              <a:t>Nn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Ee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Tt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Ss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Gg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Yy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44889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00CC99"/>
                </a:solidFill>
              </a:rPr>
              <a:t> </a:t>
            </a:r>
            <a:r>
              <a:rPr lang="ru-RU" sz="8000" b="1" dirty="0" err="1" smtClean="0">
                <a:solidFill>
                  <a:srgbClr val="00CC99"/>
                </a:solidFill>
              </a:rPr>
              <a:t>net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>
                <a:solidFill>
                  <a:srgbClr val="00CC99"/>
                </a:solidFill>
              </a:rPr>
              <a:t>[</a:t>
            </a:r>
            <a:r>
              <a:rPr lang="ru-RU" sz="8000" b="1" dirty="0" err="1">
                <a:solidFill>
                  <a:srgbClr val="00CC99"/>
                </a:solidFill>
              </a:rPr>
              <a:t>net</a:t>
            </a:r>
            <a:r>
              <a:rPr lang="ru-RU" sz="8000" b="1" dirty="0">
                <a:solidFill>
                  <a:srgbClr val="00CC99"/>
                </a:solidFill>
              </a:rPr>
              <a:t>]</a:t>
            </a: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2 класс\depositphotos_2983378-stock-photo-butterfly-ne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400600" cy="46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45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0099CC"/>
                </a:solidFill>
              </a:rPr>
              <a:t>B</a:t>
            </a:r>
            <a:r>
              <a:rPr lang="ru-RU" b="1" dirty="0" err="1">
                <a:solidFill>
                  <a:srgbClr val="0099CC"/>
                </a:solidFill>
              </a:rPr>
              <a:t>ed</a:t>
            </a:r>
            <a:r>
              <a:rPr lang="ru-RU" b="1" dirty="0">
                <a:solidFill>
                  <a:srgbClr val="0099CC"/>
                </a:solidFill>
              </a:rPr>
              <a:t> - [</a:t>
            </a:r>
            <a:r>
              <a:rPr lang="ru-RU" b="1" dirty="0" err="1">
                <a:solidFill>
                  <a:srgbClr val="0099CC"/>
                </a:solidFill>
              </a:rPr>
              <a:t>bed</a:t>
            </a:r>
            <a:r>
              <a:rPr lang="ru-RU" b="1" dirty="0" smtClean="0">
                <a:solidFill>
                  <a:srgbClr val="0099CC"/>
                </a:solidFill>
              </a:rPr>
              <a:t>] - кровать</a:t>
            </a:r>
          </a:p>
          <a:p>
            <a:pPr marL="514350" indent="-514350">
              <a:buAutoNum type="arabicPeriod"/>
            </a:pPr>
            <a:r>
              <a:rPr lang="ru-RU" b="1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tent</a:t>
            </a:r>
            <a:r>
              <a:rPr lang="ru-RU" b="1" dirty="0">
                <a:solidFill>
                  <a:srgbClr val="FF0000"/>
                </a:solidFill>
              </a:rPr>
              <a:t> - [</a:t>
            </a:r>
            <a:r>
              <a:rPr lang="ru-RU" b="1" dirty="0" err="1">
                <a:solidFill>
                  <a:srgbClr val="FF0000"/>
                </a:solidFill>
              </a:rPr>
              <a:t>tent</a:t>
            </a:r>
            <a:r>
              <a:rPr lang="ru-RU" b="1" dirty="0" smtClean="0">
                <a:solidFill>
                  <a:srgbClr val="FF0000"/>
                </a:solidFill>
              </a:rPr>
              <a:t>] - палатка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rgbClr val="9900FF"/>
                </a:solidFill>
              </a:rPr>
              <a:t> </a:t>
            </a:r>
            <a:r>
              <a:rPr lang="ru-RU" b="1" dirty="0" err="1">
                <a:solidFill>
                  <a:srgbClr val="9900FF"/>
                </a:solidFill>
              </a:rPr>
              <a:t>ten</a:t>
            </a:r>
            <a:r>
              <a:rPr lang="ru-RU" b="1" dirty="0">
                <a:solidFill>
                  <a:srgbClr val="9900FF"/>
                </a:solidFill>
              </a:rPr>
              <a:t> - [</a:t>
            </a:r>
            <a:r>
              <a:rPr lang="ru-RU" b="1" dirty="0" err="1">
                <a:solidFill>
                  <a:srgbClr val="9900FF"/>
                </a:solidFill>
              </a:rPr>
              <a:t>ten</a:t>
            </a:r>
            <a:r>
              <a:rPr lang="ru-RU" b="1" dirty="0" smtClean="0">
                <a:solidFill>
                  <a:srgbClr val="9900FF"/>
                </a:solidFill>
              </a:rPr>
              <a:t>] - 10</a:t>
            </a:r>
          </a:p>
          <a:p>
            <a:pPr marL="514350" indent="-514350">
              <a:buAutoNum type="arabicPeriod"/>
            </a:pPr>
            <a:r>
              <a:rPr lang="ru-RU" b="1" dirty="0"/>
              <a:t> </a:t>
            </a:r>
            <a:r>
              <a:rPr lang="ru-RU" b="1" dirty="0" err="1">
                <a:solidFill>
                  <a:srgbClr val="FF6600"/>
                </a:solidFill>
              </a:rPr>
              <a:t>bell</a:t>
            </a:r>
            <a:r>
              <a:rPr lang="ru-RU" b="1" dirty="0">
                <a:solidFill>
                  <a:srgbClr val="FF6600"/>
                </a:solidFill>
              </a:rPr>
              <a:t> - [</a:t>
            </a:r>
            <a:r>
              <a:rPr lang="ru-RU" b="1" dirty="0" err="1">
                <a:solidFill>
                  <a:srgbClr val="FF6600"/>
                </a:solidFill>
              </a:rPr>
              <a:t>bel</a:t>
            </a:r>
            <a:r>
              <a:rPr lang="ru-RU" b="1" dirty="0" smtClean="0">
                <a:solidFill>
                  <a:srgbClr val="FF6600"/>
                </a:solidFill>
              </a:rPr>
              <a:t>] - колокольчик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rgbClr val="993366"/>
                </a:solidFill>
              </a:rPr>
              <a:t> </a:t>
            </a:r>
            <a:r>
              <a:rPr lang="ru-RU" b="1" dirty="0" err="1">
                <a:solidFill>
                  <a:srgbClr val="993366"/>
                </a:solidFill>
              </a:rPr>
              <a:t>belt</a:t>
            </a:r>
            <a:r>
              <a:rPr lang="ru-RU" b="1" dirty="0">
                <a:solidFill>
                  <a:srgbClr val="993366"/>
                </a:solidFill>
              </a:rPr>
              <a:t> - [</a:t>
            </a:r>
            <a:r>
              <a:rPr lang="ru-RU" b="1" dirty="0" err="1">
                <a:solidFill>
                  <a:srgbClr val="993366"/>
                </a:solidFill>
              </a:rPr>
              <a:t>belt</a:t>
            </a:r>
            <a:r>
              <a:rPr lang="ru-RU" b="1" dirty="0" smtClean="0">
                <a:solidFill>
                  <a:srgbClr val="993366"/>
                </a:solidFill>
              </a:rPr>
              <a:t>] - ремень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rgbClr val="666699"/>
                </a:solidFill>
              </a:rPr>
              <a:t> </a:t>
            </a:r>
            <a:r>
              <a:rPr lang="ru-RU" b="1" dirty="0" err="1">
                <a:solidFill>
                  <a:srgbClr val="666699"/>
                </a:solidFill>
              </a:rPr>
              <a:t>egg</a:t>
            </a:r>
            <a:r>
              <a:rPr lang="ru-RU" b="1" dirty="0">
                <a:solidFill>
                  <a:srgbClr val="666699"/>
                </a:solidFill>
              </a:rPr>
              <a:t> - [</a:t>
            </a:r>
            <a:r>
              <a:rPr lang="ru-RU" b="1" dirty="0" err="1">
                <a:solidFill>
                  <a:srgbClr val="666699"/>
                </a:solidFill>
              </a:rPr>
              <a:t>eg</a:t>
            </a:r>
            <a:r>
              <a:rPr lang="ru-RU" b="1" dirty="0" smtClean="0">
                <a:solidFill>
                  <a:srgbClr val="666699"/>
                </a:solidFill>
              </a:rPr>
              <a:t>] - яйцо</a:t>
            </a: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- [</a:t>
            </a: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] - палатка</a:t>
            </a: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rgbClr val="00CC99"/>
                </a:solidFill>
              </a:rPr>
              <a:t>net</a:t>
            </a:r>
            <a:r>
              <a:rPr lang="ru-RU" b="1" dirty="0">
                <a:solidFill>
                  <a:srgbClr val="00CC99"/>
                </a:solidFill>
              </a:rPr>
              <a:t> - [</a:t>
            </a:r>
            <a:r>
              <a:rPr lang="ru-RU" b="1" dirty="0" err="1">
                <a:solidFill>
                  <a:srgbClr val="00CC99"/>
                </a:solidFill>
              </a:rPr>
              <a:t>net</a:t>
            </a:r>
            <a:r>
              <a:rPr lang="ru-RU" b="1" dirty="0" smtClean="0">
                <a:solidFill>
                  <a:srgbClr val="00CC99"/>
                </a:solidFill>
              </a:rPr>
              <a:t>] </a:t>
            </a:r>
            <a:r>
              <a:rPr lang="ru-RU" b="1" smtClean="0">
                <a:solidFill>
                  <a:srgbClr val="00CC99"/>
                </a:solidFill>
              </a:rPr>
              <a:t>- сачок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116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?</a:t>
            </a:r>
            <a:endParaRPr lang="ru-RU" sz="88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n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69789"/>
            <a:ext cx="5486400" cy="398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462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/>
              <a:t>?</a:t>
            </a:r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yellow-tent-vector-229257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684076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69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800px_COLOURBOX104403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564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s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857" y="2063181"/>
            <a:ext cx="311428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31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10189403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48" y="1600200"/>
            <a:ext cx="726090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21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Куриные-яйц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40" y="1600200"/>
            <a:ext cx="58249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567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800px_COLOURBOX20817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6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depositphotos_2983378-stock-photo-butterfly-ne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915319"/>
            <a:ext cx="42862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363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Назови звуки, которые дают эти буквы: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b="1" dirty="0"/>
              <a:t>Bb</a:t>
            </a:r>
          </a:p>
          <a:p>
            <a:pPr marL="0" indent="0" algn="ctr">
              <a:buNone/>
            </a:pPr>
            <a:r>
              <a:rPr lang="en-US" sz="4400" b="1" dirty="0" err="1"/>
              <a:t>Dd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Kk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Ll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Mm</a:t>
            </a:r>
          </a:p>
          <a:p>
            <a:pPr marL="0" indent="0" algn="ctr">
              <a:buNone/>
            </a:pPr>
            <a:r>
              <a:rPr lang="en-US" sz="4400" b="1" dirty="0" err="1"/>
              <a:t>Nn</a:t>
            </a:r>
            <a:endParaRPr lang="ru-RU" sz="44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b="1" dirty="0" err="1"/>
              <a:t>Ee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Tt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Ss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Gg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Yy</a:t>
            </a:r>
            <a:endParaRPr lang="ru-RU" sz="4400" b="1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25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no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95823"/>
            <a:ext cx="4038600" cy="2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yellow-tent-vector-229257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17646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109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800px_COLOURBOX104403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sm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57" y="2063181"/>
            <a:ext cx="311428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943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10189403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4484"/>
            <a:ext cx="4038600" cy="251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Куриные-яйц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94185"/>
            <a:ext cx="4038600" cy="313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011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5" name="Picture 2" descr="C:\Users\комп\Desktop\АНГЛИЙСКИЙ ЯЗЫК НАЧАЛЬНАЯ ШКОЛА\ДЛЯ УРОКОВ\картинки\картинки 2 класс\800px_COLOURBOX20817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АНГЛИЙСКИЙ ЯЗЫК НАЧАЛЬНАЯ ШКОЛА\ДЛЯ УРОКОВ\картинки\картинки 2 класс\depositphotos_2983378-stock-photo-butterfly-ne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27862"/>
            <a:ext cx="4038600" cy="36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16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CC"/>
                </a:solidFill>
              </a:rPr>
              <a:t>B</a:t>
            </a:r>
            <a:r>
              <a:rPr lang="ru-RU" sz="8000" b="1" dirty="0" err="1" smtClean="0">
                <a:solidFill>
                  <a:srgbClr val="0099CC"/>
                </a:solidFill>
              </a:rPr>
              <a:t>ed</a:t>
            </a:r>
            <a:r>
              <a:rPr lang="ru-RU" sz="8000" b="1" dirty="0" smtClean="0">
                <a:solidFill>
                  <a:srgbClr val="0099CC"/>
                </a:solidFill>
              </a:rPr>
              <a:t> - </a:t>
            </a:r>
            <a:r>
              <a:rPr lang="ru-RU" sz="8000" b="1" dirty="0">
                <a:solidFill>
                  <a:srgbClr val="0099CC"/>
                </a:solidFill>
              </a:rPr>
              <a:t>[</a:t>
            </a:r>
            <a:r>
              <a:rPr lang="ru-RU" sz="8000" b="1" dirty="0" err="1">
                <a:solidFill>
                  <a:srgbClr val="0099CC"/>
                </a:solidFill>
              </a:rPr>
              <a:t>bed</a:t>
            </a:r>
            <a:r>
              <a:rPr lang="ru-RU" sz="8000" b="1" dirty="0">
                <a:solidFill>
                  <a:srgbClr val="0099CC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n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7687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97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tent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tent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yellow-tent-vector-229257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72008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79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9900FF"/>
                </a:solidFill>
              </a:rPr>
              <a:t> </a:t>
            </a:r>
            <a:r>
              <a:rPr lang="ru-RU" sz="8000" b="1" dirty="0" err="1" smtClean="0">
                <a:solidFill>
                  <a:srgbClr val="9900FF"/>
                </a:solidFill>
              </a:rPr>
              <a:t>ten</a:t>
            </a:r>
            <a:r>
              <a:rPr lang="ru-RU" sz="8000" b="1" dirty="0" smtClean="0">
                <a:solidFill>
                  <a:srgbClr val="9900FF"/>
                </a:solidFill>
              </a:rPr>
              <a:t> - </a:t>
            </a:r>
            <a:r>
              <a:rPr lang="ru-RU" sz="8000" b="1" dirty="0">
                <a:solidFill>
                  <a:srgbClr val="9900FF"/>
                </a:solidFill>
              </a:rPr>
              <a:t>[</a:t>
            </a:r>
            <a:r>
              <a:rPr lang="ru-RU" sz="8000" b="1" dirty="0" err="1">
                <a:solidFill>
                  <a:srgbClr val="9900FF"/>
                </a:solidFill>
              </a:rPr>
              <a:t>ten</a:t>
            </a:r>
            <a:r>
              <a:rPr lang="ru-RU" sz="8000" b="1" dirty="0">
                <a:solidFill>
                  <a:srgbClr val="9900FF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800px_COLOURBOX104403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782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8000" b="1" dirty="0" err="1" smtClean="0">
                <a:solidFill>
                  <a:srgbClr val="FF6600"/>
                </a:solidFill>
              </a:rPr>
              <a:t>bell</a:t>
            </a:r>
            <a:r>
              <a:rPr lang="ru-RU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>
                <a:solidFill>
                  <a:srgbClr val="FF6600"/>
                </a:solidFill>
              </a:rPr>
              <a:t>[</a:t>
            </a:r>
            <a:r>
              <a:rPr lang="ru-RU" sz="8000" b="1" dirty="0" err="1">
                <a:solidFill>
                  <a:srgbClr val="FF6600"/>
                </a:solidFill>
              </a:rPr>
              <a:t>bel</a:t>
            </a:r>
            <a:r>
              <a:rPr lang="ru-RU" sz="8000" b="1" dirty="0">
                <a:solidFill>
                  <a:srgbClr val="FF6600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s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568863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92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993366"/>
                </a:solidFill>
              </a:rPr>
              <a:t> </a:t>
            </a:r>
            <a:r>
              <a:rPr lang="ru-RU" sz="8000" b="1" dirty="0" err="1" smtClean="0">
                <a:solidFill>
                  <a:srgbClr val="993366"/>
                </a:solidFill>
              </a:rPr>
              <a:t>belt</a:t>
            </a:r>
            <a:r>
              <a:rPr lang="ru-RU" sz="8000" b="1" dirty="0" smtClean="0">
                <a:solidFill>
                  <a:srgbClr val="993366"/>
                </a:solidFill>
              </a:rPr>
              <a:t> - </a:t>
            </a:r>
            <a:r>
              <a:rPr lang="ru-RU" sz="8000" b="1" dirty="0">
                <a:solidFill>
                  <a:srgbClr val="993366"/>
                </a:solidFill>
              </a:rPr>
              <a:t>[</a:t>
            </a:r>
            <a:r>
              <a:rPr lang="ru-RU" sz="8000" b="1" dirty="0" err="1">
                <a:solidFill>
                  <a:srgbClr val="993366"/>
                </a:solidFill>
              </a:rPr>
              <a:t>belt</a:t>
            </a:r>
            <a:r>
              <a:rPr lang="ru-RU" sz="8000" b="1" dirty="0">
                <a:solidFill>
                  <a:srgbClr val="993366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10189403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48" y="1600200"/>
            <a:ext cx="726090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67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666699"/>
                </a:solidFill>
              </a:rPr>
              <a:t> </a:t>
            </a:r>
            <a:r>
              <a:rPr lang="ru-RU" sz="8000" b="1" dirty="0" err="1" smtClean="0">
                <a:solidFill>
                  <a:srgbClr val="666699"/>
                </a:solidFill>
              </a:rPr>
              <a:t>egg</a:t>
            </a:r>
            <a:r>
              <a:rPr lang="ru-RU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>
                <a:solidFill>
                  <a:srgbClr val="666699"/>
                </a:solidFill>
              </a:rPr>
              <a:t>[</a:t>
            </a:r>
            <a:r>
              <a:rPr lang="ru-RU" sz="8000" b="1" dirty="0" err="1">
                <a:solidFill>
                  <a:srgbClr val="666699"/>
                </a:solidFill>
              </a:rPr>
              <a:t>eg</a:t>
            </a:r>
            <a:r>
              <a:rPr lang="ru-RU" sz="8000" b="1" dirty="0">
                <a:solidFill>
                  <a:srgbClr val="666699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Куриные-яйц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40" y="1600200"/>
            <a:ext cx="58249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940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8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nest</a:t>
            </a:r>
            <a:r>
              <a:rPr lang="ru-RU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ru-RU" sz="8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</a:t>
            </a:r>
            <a:r>
              <a:rPr lang="ru-RU" sz="8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2 класс\800px_COLOURBOX20817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8892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163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Повторим буквы:</vt:lpstr>
      <vt:lpstr>Назови звуки, которые дают эти буквы:</vt:lpstr>
      <vt:lpstr>Bed - [bed]</vt:lpstr>
      <vt:lpstr> tent - [tent]</vt:lpstr>
      <vt:lpstr> ten - [ten]</vt:lpstr>
      <vt:lpstr> bell - [bel]</vt:lpstr>
      <vt:lpstr> belt - [belt]</vt:lpstr>
      <vt:lpstr> egg - [eg]</vt:lpstr>
      <vt:lpstr> nest - [nest]</vt:lpstr>
      <vt:lpstr> net - [net]</vt:lpstr>
      <vt:lpstr>Повторим слова и запишем их в словарь:</vt:lpstr>
      <vt:lpstr>?</vt:lpstr>
      <vt:lpstr>?</vt:lpstr>
      <vt:lpstr>?</vt:lpstr>
      <vt:lpstr>?</vt:lpstr>
      <vt:lpstr>?</vt:lpstr>
      <vt:lpstr>?</vt:lpstr>
      <vt:lpstr>?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буквы:</dc:title>
  <dc:creator>комп</dc:creator>
  <cp:lastModifiedBy>комп</cp:lastModifiedBy>
  <cp:revision>7</cp:revision>
  <dcterms:created xsi:type="dcterms:W3CDTF">2018-06-18T05:08:12Z</dcterms:created>
  <dcterms:modified xsi:type="dcterms:W3CDTF">2020-09-07T05:39:11Z</dcterms:modified>
</cp:coreProperties>
</file>