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4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009999"/>
    <a:srgbClr val="008080"/>
    <a:srgbClr val="9900FF"/>
    <a:srgbClr val="006666"/>
    <a:srgbClr val="FF5050"/>
    <a:srgbClr val="FF3399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6600FF"/>
                </a:solidFill>
              </a:rPr>
              <a:t>B</a:t>
            </a:r>
            <a:r>
              <a:rPr lang="ru-RU" sz="8000" b="1" dirty="0" err="1" smtClean="0">
                <a:solidFill>
                  <a:srgbClr val="6600FF"/>
                </a:solidFill>
              </a:rPr>
              <a:t>ro</a:t>
            </a:r>
            <a:r>
              <a:rPr lang="ru-RU" sz="8000" b="1" dirty="0" err="1" smtClean="0">
                <a:solidFill>
                  <a:srgbClr val="FF0000"/>
                </a:solidFill>
              </a:rPr>
              <a:t>th</a:t>
            </a:r>
            <a:r>
              <a:rPr lang="ru-RU" sz="8000" b="1" dirty="0" err="1" smtClean="0">
                <a:solidFill>
                  <a:srgbClr val="6600FF"/>
                </a:solidFill>
              </a:rPr>
              <a:t>er</a:t>
            </a:r>
            <a:r>
              <a:rPr lang="en-US" sz="8000" b="1" dirty="0" smtClean="0">
                <a:solidFill>
                  <a:srgbClr val="6600FF"/>
                </a:solidFill>
              </a:rPr>
              <a:t> - </a:t>
            </a:r>
            <a:r>
              <a:rPr lang="ru-RU" sz="8000" b="1" dirty="0" err="1" smtClean="0">
                <a:solidFill>
                  <a:srgbClr val="6600FF"/>
                </a:solidFill>
              </a:rPr>
              <a:t>[ʹbrʌ</a:t>
            </a:r>
            <a:r>
              <a:rPr lang="ru-RU" sz="8000" b="1" dirty="0" err="1" smtClean="0">
                <a:solidFill>
                  <a:srgbClr val="FF0000"/>
                </a:solidFill>
              </a:rPr>
              <a:t>ð</a:t>
            </a:r>
            <a:r>
              <a:rPr lang="ru-RU" sz="8000" b="1" dirty="0" err="1" smtClean="0">
                <a:solidFill>
                  <a:srgbClr val="6600FF"/>
                </a:solidFill>
              </a:rPr>
              <a:t>ə</a:t>
            </a:r>
            <a:r>
              <a:rPr lang="ru-RU" sz="8000" b="1" dirty="0" smtClean="0">
                <a:solidFill>
                  <a:srgbClr val="6600FF"/>
                </a:solidFill>
              </a:rPr>
              <a:t>]</a:t>
            </a:r>
            <a:endParaRPr lang="ru-RU" sz="8000" b="1" dirty="0">
              <a:solidFill>
                <a:srgbClr val="6600FF"/>
              </a:solidFill>
            </a:endParaRPr>
          </a:p>
        </p:txBody>
      </p:sp>
      <p:pic>
        <p:nvPicPr>
          <p:cNvPr id="1026" name="Picture 2" descr="C:\Documents and Settings\Admin\Рабочий стол\картинки\картинки 2 класс\nikita_medvedsk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79950" y="1600200"/>
            <a:ext cx="6784099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3399"/>
                </a:solidFill>
              </a:rPr>
              <a:t>Sister – [</a:t>
            </a:r>
            <a:r>
              <a:rPr lang="en-US" sz="8000" b="1" dirty="0" err="1" smtClean="0">
                <a:solidFill>
                  <a:srgbClr val="FF3399"/>
                </a:solidFill>
              </a:rPr>
              <a:t>sist</a:t>
            </a:r>
            <a:r>
              <a:rPr lang="ru-RU" sz="8000" b="1" dirty="0" err="1" smtClean="0">
                <a:solidFill>
                  <a:srgbClr val="FF3399"/>
                </a:solidFill>
              </a:rPr>
              <a:t>ə</a:t>
            </a:r>
            <a:r>
              <a:rPr lang="en-US" sz="8000" b="1" dirty="0" smtClean="0">
                <a:solidFill>
                  <a:srgbClr val="FF3399"/>
                </a:solidFill>
              </a:rPr>
              <a:t>]</a:t>
            </a:r>
            <a:endParaRPr lang="ru-RU" sz="8000" b="1" dirty="0">
              <a:solidFill>
                <a:srgbClr val="FF3399"/>
              </a:solidFill>
            </a:endParaRPr>
          </a:p>
        </p:txBody>
      </p:sp>
      <p:pic>
        <p:nvPicPr>
          <p:cNvPr id="2050" name="Picture 2" descr="C:\Documents and Settings\Admin\Рабочий стол\картинки\картинки 2 класс\forgiveness_sunday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5050"/>
                </a:solidFill>
              </a:rPr>
              <a:t>M</a:t>
            </a:r>
            <a:r>
              <a:rPr lang="ru-RU" sz="8000" b="1" dirty="0" err="1" smtClean="0">
                <a:solidFill>
                  <a:srgbClr val="FF5050"/>
                </a:solidFill>
              </a:rPr>
              <a:t>o</a:t>
            </a:r>
            <a:r>
              <a:rPr lang="ru-RU" sz="8000" b="1" dirty="0" err="1" smtClean="0">
                <a:solidFill>
                  <a:srgbClr val="FF0000"/>
                </a:solidFill>
              </a:rPr>
              <a:t>th</a:t>
            </a:r>
            <a:r>
              <a:rPr lang="ru-RU" sz="8000" b="1" dirty="0" err="1" smtClean="0">
                <a:solidFill>
                  <a:srgbClr val="FF5050"/>
                </a:solidFill>
              </a:rPr>
              <a:t>er</a:t>
            </a:r>
            <a:r>
              <a:rPr lang="en-US" sz="8000" b="1" dirty="0" smtClean="0">
                <a:solidFill>
                  <a:srgbClr val="FF5050"/>
                </a:solidFill>
              </a:rPr>
              <a:t> - </a:t>
            </a:r>
            <a:r>
              <a:rPr lang="ru-RU" sz="8000" b="1" dirty="0" err="1" smtClean="0">
                <a:solidFill>
                  <a:srgbClr val="FF5050"/>
                </a:solidFill>
              </a:rPr>
              <a:t>[ʹmʌ</a:t>
            </a:r>
            <a:r>
              <a:rPr lang="ru-RU" sz="8000" b="1" dirty="0" err="1" smtClean="0">
                <a:solidFill>
                  <a:srgbClr val="FF0000"/>
                </a:solidFill>
              </a:rPr>
              <a:t>ð</a:t>
            </a:r>
            <a:r>
              <a:rPr lang="ru-RU" sz="8000" b="1" dirty="0" err="1" smtClean="0">
                <a:solidFill>
                  <a:srgbClr val="FF5050"/>
                </a:solidFill>
              </a:rPr>
              <a:t>ə</a:t>
            </a:r>
            <a:r>
              <a:rPr lang="ru-RU" sz="8000" b="1" dirty="0" smtClean="0">
                <a:solidFill>
                  <a:srgbClr val="FF5050"/>
                </a:solidFill>
              </a:rPr>
              <a:t>]</a:t>
            </a:r>
            <a:endParaRPr lang="ru-RU" sz="8000" b="1" dirty="0">
              <a:solidFill>
                <a:srgbClr val="FF5050"/>
              </a:solidFill>
            </a:endParaRPr>
          </a:p>
        </p:txBody>
      </p:sp>
      <p:pic>
        <p:nvPicPr>
          <p:cNvPr id="3074" name="Picture 2" descr="C:\Documents and Settings\Admin\Рабочий стол\картинки\картинки 2 класс\MomsNBabes-rodyi-v-mayami-SSHA-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71612"/>
            <a:ext cx="7429552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6666"/>
                </a:solidFill>
              </a:rPr>
              <a:t>F</a:t>
            </a:r>
            <a:r>
              <a:rPr lang="ru-RU" sz="8000" b="1" dirty="0" err="1" smtClean="0">
                <a:solidFill>
                  <a:srgbClr val="006666"/>
                </a:solidFill>
              </a:rPr>
              <a:t>a</a:t>
            </a:r>
            <a:r>
              <a:rPr lang="ru-RU" sz="8000" b="1" dirty="0" err="1" smtClean="0">
                <a:solidFill>
                  <a:srgbClr val="FF0000"/>
                </a:solidFill>
              </a:rPr>
              <a:t>th</a:t>
            </a:r>
            <a:r>
              <a:rPr lang="ru-RU" sz="8000" b="1" dirty="0" err="1" smtClean="0">
                <a:solidFill>
                  <a:srgbClr val="006666"/>
                </a:solidFill>
              </a:rPr>
              <a:t>er</a:t>
            </a:r>
            <a:r>
              <a:rPr lang="en-US" sz="8000" b="1" dirty="0" smtClean="0">
                <a:solidFill>
                  <a:srgbClr val="006666"/>
                </a:solidFill>
              </a:rPr>
              <a:t> - </a:t>
            </a:r>
            <a:r>
              <a:rPr lang="ru-RU" sz="8000" b="1" dirty="0" err="1" smtClean="0">
                <a:solidFill>
                  <a:srgbClr val="006666"/>
                </a:solidFill>
              </a:rPr>
              <a:t>[ʹfɑ:</a:t>
            </a:r>
            <a:r>
              <a:rPr lang="ru-RU" sz="8000" b="1" dirty="0" err="1" smtClean="0">
                <a:solidFill>
                  <a:srgbClr val="FF0000"/>
                </a:solidFill>
              </a:rPr>
              <a:t>ð</a:t>
            </a:r>
            <a:r>
              <a:rPr lang="ru-RU" sz="8000" b="1" dirty="0" err="1" smtClean="0">
                <a:solidFill>
                  <a:srgbClr val="006666"/>
                </a:solidFill>
              </a:rPr>
              <a:t>ə</a:t>
            </a:r>
            <a:r>
              <a:rPr lang="ru-RU" sz="8000" b="1" dirty="0" smtClean="0">
                <a:solidFill>
                  <a:srgbClr val="006666"/>
                </a:solidFill>
              </a:rPr>
              <a:t>]</a:t>
            </a:r>
            <a:endParaRPr lang="ru-RU" sz="8000" b="1" dirty="0">
              <a:solidFill>
                <a:srgbClr val="006666"/>
              </a:solidFill>
            </a:endParaRPr>
          </a:p>
        </p:txBody>
      </p:sp>
      <p:pic>
        <p:nvPicPr>
          <p:cNvPr id="4098" name="Picture 2" descr="C:\Documents and Settings\Admin\Рабочий стол\картинки\картинки 2 класс\Papa-i-sy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T</a:t>
            </a:r>
            <a:r>
              <a:rPr lang="ru-RU" sz="8000" b="1" dirty="0" err="1" smtClean="0">
                <a:solidFill>
                  <a:srgbClr val="FF0000"/>
                </a:solidFill>
              </a:rPr>
              <a:t>h</a:t>
            </a:r>
            <a:r>
              <a:rPr lang="ru-RU" sz="8000" b="1" dirty="0" err="1" smtClean="0">
                <a:solidFill>
                  <a:srgbClr val="9900FF"/>
                </a:solidFill>
              </a:rPr>
              <a:t>ree</a:t>
            </a:r>
            <a:r>
              <a:rPr lang="en-US" sz="8000" b="1" dirty="0" smtClean="0">
                <a:solidFill>
                  <a:srgbClr val="9900FF"/>
                </a:solidFill>
              </a:rPr>
              <a:t> - </a:t>
            </a:r>
            <a:r>
              <a:rPr lang="ru-RU" sz="8000" b="1" dirty="0" err="1" smtClean="0">
                <a:solidFill>
                  <a:srgbClr val="9900FF"/>
                </a:solidFill>
              </a:rPr>
              <a:t>[</a:t>
            </a:r>
            <a:r>
              <a:rPr lang="ru-RU" sz="8000" b="1" dirty="0" err="1" smtClean="0">
                <a:solidFill>
                  <a:srgbClr val="FF0000"/>
                </a:solidFill>
              </a:rPr>
              <a:t>θ</a:t>
            </a:r>
            <a:r>
              <a:rPr lang="ru-RU" sz="8000" b="1" dirty="0" err="1" smtClean="0">
                <a:solidFill>
                  <a:srgbClr val="9900FF"/>
                </a:solidFill>
              </a:rPr>
              <a:t>ri:</a:t>
            </a:r>
            <a:r>
              <a:rPr lang="ru-RU" sz="8000" b="1" dirty="0" smtClean="0">
                <a:solidFill>
                  <a:srgbClr val="9900FF"/>
                </a:solidFill>
              </a:rPr>
              <a:t>]</a:t>
            </a:r>
            <a:endParaRPr lang="ru-RU" sz="8000" b="1" dirty="0">
              <a:solidFill>
                <a:srgbClr val="9900FF"/>
              </a:solidFill>
            </a:endParaRPr>
          </a:p>
        </p:txBody>
      </p:sp>
      <p:pic>
        <p:nvPicPr>
          <p:cNvPr id="5122" name="Picture 2" descr="C:\Documents and Settings\Admin\Рабочий стол\картинки\картинки 2 класс\800px_COLOURBOX693237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T</a:t>
            </a:r>
            <a:r>
              <a:rPr lang="ru-RU" sz="8000" b="1" dirty="0" err="1" smtClean="0">
                <a:solidFill>
                  <a:srgbClr val="FF0000"/>
                </a:solidFill>
              </a:rPr>
              <a:t>h</a:t>
            </a:r>
            <a:r>
              <a:rPr lang="ru-RU" sz="8000" b="1" dirty="0" err="1" smtClean="0">
                <a:solidFill>
                  <a:srgbClr val="008080"/>
                </a:solidFill>
              </a:rPr>
              <a:t>rone</a:t>
            </a:r>
            <a:r>
              <a:rPr lang="en-US" sz="8000" b="1" dirty="0" smtClean="0">
                <a:solidFill>
                  <a:srgbClr val="008080"/>
                </a:solidFill>
              </a:rPr>
              <a:t> - </a:t>
            </a:r>
            <a:r>
              <a:rPr lang="ru-RU" sz="8000" b="1" dirty="0" err="1" smtClean="0">
                <a:solidFill>
                  <a:srgbClr val="008080"/>
                </a:solidFill>
              </a:rPr>
              <a:t>[</a:t>
            </a:r>
            <a:r>
              <a:rPr lang="ru-RU" sz="8000" b="1" dirty="0" err="1" smtClean="0">
                <a:solidFill>
                  <a:srgbClr val="FF0000"/>
                </a:solidFill>
              </a:rPr>
              <a:t>θ</a:t>
            </a:r>
            <a:r>
              <a:rPr lang="ru-RU" sz="8000" b="1" dirty="0" err="1" smtClean="0">
                <a:solidFill>
                  <a:srgbClr val="008080"/>
                </a:solidFill>
              </a:rPr>
              <a:t>rəʋn</a:t>
            </a:r>
            <a:r>
              <a:rPr lang="ru-RU" sz="8000" b="1" dirty="0" smtClean="0">
                <a:solidFill>
                  <a:srgbClr val="008080"/>
                </a:solidFill>
              </a:rPr>
              <a:t>]</a:t>
            </a:r>
            <a:endParaRPr lang="ru-RU" sz="8000" b="1" dirty="0">
              <a:solidFill>
                <a:srgbClr val="008080"/>
              </a:solidFill>
            </a:endParaRPr>
          </a:p>
        </p:txBody>
      </p:sp>
      <p:pic>
        <p:nvPicPr>
          <p:cNvPr id="6146" name="Picture 2" descr="C:\Documents and Settings\Admin\Рабочий стол\картинки\картинки 2 класс\5_219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600200"/>
            <a:ext cx="4714907" cy="50435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Сравни:</a:t>
            </a:r>
            <a:endParaRPr lang="ru-RU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dirty="0" smtClean="0">
                <a:solidFill>
                  <a:srgbClr val="009999"/>
                </a:solidFill>
              </a:rPr>
              <a:t>T</a:t>
            </a:r>
            <a:r>
              <a:rPr lang="ru-RU" sz="4400" dirty="0" err="1" smtClean="0">
                <a:solidFill>
                  <a:srgbClr val="009999"/>
                </a:solidFill>
              </a:rPr>
              <a:t>hick</a:t>
            </a:r>
            <a:r>
              <a:rPr lang="en-US" sz="4400" dirty="0" smtClean="0">
                <a:solidFill>
                  <a:srgbClr val="009999"/>
                </a:solidFill>
              </a:rPr>
              <a:t> - </a:t>
            </a:r>
            <a:r>
              <a:rPr lang="ru-RU" sz="4400" dirty="0" err="1" smtClean="0">
                <a:solidFill>
                  <a:srgbClr val="009999"/>
                </a:solidFill>
              </a:rPr>
              <a:t>[θık</a:t>
            </a:r>
            <a:r>
              <a:rPr lang="ru-RU" sz="4400" dirty="0" smtClean="0">
                <a:solidFill>
                  <a:srgbClr val="009999"/>
                </a:solidFill>
              </a:rPr>
              <a:t>]</a:t>
            </a:r>
            <a:endParaRPr lang="ru-RU" sz="4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dirty="0" smtClean="0">
                <a:solidFill>
                  <a:srgbClr val="FF66FF"/>
                </a:solidFill>
              </a:rPr>
              <a:t>T</a:t>
            </a:r>
            <a:r>
              <a:rPr lang="ru-RU" sz="4400" dirty="0" err="1" smtClean="0">
                <a:solidFill>
                  <a:srgbClr val="FF66FF"/>
                </a:solidFill>
              </a:rPr>
              <a:t>hin</a:t>
            </a:r>
            <a:r>
              <a:rPr lang="en-US" sz="4400" dirty="0" smtClean="0">
                <a:solidFill>
                  <a:srgbClr val="FF66FF"/>
                </a:solidFill>
              </a:rPr>
              <a:t> - </a:t>
            </a:r>
            <a:r>
              <a:rPr lang="ru-RU" sz="4400" dirty="0" err="1" smtClean="0">
                <a:solidFill>
                  <a:srgbClr val="FF66FF"/>
                </a:solidFill>
              </a:rPr>
              <a:t>[θın</a:t>
            </a:r>
            <a:r>
              <a:rPr lang="ru-RU" sz="4400" dirty="0" smtClean="0">
                <a:solidFill>
                  <a:srgbClr val="FF66FF"/>
                </a:solidFill>
              </a:rPr>
              <a:t>]</a:t>
            </a:r>
            <a:endParaRPr lang="ru-RU" sz="4400" dirty="0">
              <a:solidFill>
                <a:srgbClr val="FF66FF"/>
              </a:solidFill>
            </a:endParaRPr>
          </a:p>
        </p:txBody>
      </p:sp>
      <p:pic>
        <p:nvPicPr>
          <p:cNvPr id="7170" name="Picture 2" descr="C:\Documents and Settings\Admin\Рабочий стол\картинки\картинки 2 класс\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803789"/>
            <a:ext cx="4040188" cy="2693459"/>
          </a:xfrm>
          <a:prstGeom prst="rect">
            <a:avLst/>
          </a:prstGeom>
          <a:noFill/>
        </p:spPr>
      </p:pic>
      <p:pic>
        <p:nvPicPr>
          <p:cNvPr id="7171" name="Picture 3" descr="C:\Documents and Settings\Admin\Рабочий стол\картинки\картинки 2 класс\0_109dc8_d149d5ca_XL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786058"/>
            <a:ext cx="3929090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Повторим слова и запишем их в словарь: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6600FF"/>
                </a:solidFill>
              </a:rPr>
              <a:t>B</a:t>
            </a:r>
            <a:r>
              <a:rPr lang="ru-RU" sz="3600" b="1" dirty="0" err="1" smtClean="0">
                <a:solidFill>
                  <a:srgbClr val="6600FF"/>
                </a:solidFill>
              </a:rPr>
              <a:t>rother</a:t>
            </a:r>
            <a:r>
              <a:rPr lang="en-US" sz="3600" b="1" dirty="0" smtClean="0">
                <a:solidFill>
                  <a:srgbClr val="6600FF"/>
                </a:solidFill>
              </a:rPr>
              <a:t> - </a:t>
            </a:r>
            <a:r>
              <a:rPr lang="ru-RU" sz="3600" b="1" dirty="0" err="1" smtClean="0">
                <a:solidFill>
                  <a:srgbClr val="6600FF"/>
                </a:solidFill>
              </a:rPr>
              <a:t>[ʹbrʌðə</a:t>
            </a:r>
            <a:r>
              <a:rPr lang="ru-RU" sz="3600" b="1" dirty="0" smtClean="0">
                <a:solidFill>
                  <a:srgbClr val="6600FF"/>
                </a:solidFill>
              </a:rPr>
              <a:t>] - брат</a:t>
            </a:r>
          </a:p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FF3399"/>
                </a:solidFill>
              </a:rPr>
              <a:t>Sister – [</a:t>
            </a:r>
            <a:r>
              <a:rPr lang="en-US" sz="3600" b="1" dirty="0" err="1" smtClean="0">
                <a:solidFill>
                  <a:srgbClr val="FF3399"/>
                </a:solidFill>
              </a:rPr>
              <a:t>sist</a:t>
            </a:r>
            <a:r>
              <a:rPr lang="ru-RU" sz="3600" b="1" dirty="0" err="1" smtClean="0">
                <a:solidFill>
                  <a:srgbClr val="FF3399"/>
                </a:solidFill>
              </a:rPr>
              <a:t>ə</a:t>
            </a:r>
            <a:r>
              <a:rPr lang="en-US" sz="3600" b="1" dirty="0" smtClean="0">
                <a:solidFill>
                  <a:srgbClr val="FF3399"/>
                </a:solidFill>
              </a:rPr>
              <a:t>]</a:t>
            </a:r>
            <a:r>
              <a:rPr lang="ru-RU" sz="3600" b="1" dirty="0" smtClean="0">
                <a:solidFill>
                  <a:srgbClr val="FF3399"/>
                </a:solidFill>
              </a:rPr>
              <a:t> - сестра</a:t>
            </a:r>
          </a:p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FF5050"/>
                </a:solidFill>
              </a:rPr>
              <a:t>M</a:t>
            </a:r>
            <a:r>
              <a:rPr lang="ru-RU" sz="3600" b="1" dirty="0" err="1" smtClean="0">
                <a:solidFill>
                  <a:srgbClr val="FF5050"/>
                </a:solidFill>
              </a:rPr>
              <a:t>other</a:t>
            </a:r>
            <a:r>
              <a:rPr lang="en-US" sz="3600" b="1" dirty="0" smtClean="0">
                <a:solidFill>
                  <a:srgbClr val="FF5050"/>
                </a:solidFill>
              </a:rPr>
              <a:t> - </a:t>
            </a:r>
            <a:r>
              <a:rPr lang="ru-RU" sz="3600" b="1" dirty="0" err="1" smtClean="0">
                <a:solidFill>
                  <a:srgbClr val="FF5050"/>
                </a:solidFill>
              </a:rPr>
              <a:t>[ʹmʌðə</a:t>
            </a:r>
            <a:r>
              <a:rPr lang="ru-RU" sz="3600" b="1" dirty="0" smtClean="0">
                <a:solidFill>
                  <a:srgbClr val="FF5050"/>
                </a:solidFill>
              </a:rPr>
              <a:t>] - мама</a:t>
            </a:r>
          </a:p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006666"/>
                </a:solidFill>
              </a:rPr>
              <a:t>F</a:t>
            </a:r>
            <a:r>
              <a:rPr lang="ru-RU" sz="3600" b="1" dirty="0" err="1" smtClean="0">
                <a:solidFill>
                  <a:srgbClr val="006666"/>
                </a:solidFill>
              </a:rPr>
              <a:t>ather</a:t>
            </a:r>
            <a:r>
              <a:rPr lang="en-US" sz="3600" b="1" dirty="0" smtClean="0">
                <a:solidFill>
                  <a:srgbClr val="006666"/>
                </a:solidFill>
              </a:rPr>
              <a:t> - </a:t>
            </a:r>
            <a:r>
              <a:rPr lang="ru-RU" sz="3600" b="1" dirty="0" err="1" smtClean="0">
                <a:solidFill>
                  <a:srgbClr val="006666"/>
                </a:solidFill>
              </a:rPr>
              <a:t>[ʹfɑ:ðə</a:t>
            </a:r>
            <a:r>
              <a:rPr lang="ru-RU" sz="3600" b="1" dirty="0" smtClean="0">
                <a:solidFill>
                  <a:srgbClr val="006666"/>
                </a:solidFill>
              </a:rPr>
              <a:t>] - папа</a:t>
            </a:r>
          </a:p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9900FF"/>
                </a:solidFill>
              </a:rPr>
              <a:t>T</a:t>
            </a:r>
            <a:r>
              <a:rPr lang="ru-RU" sz="3600" b="1" dirty="0" err="1" smtClean="0">
                <a:solidFill>
                  <a:srgbClr val="9900FF"/>
                </a:solidFill>
              </a:rPr>
              <a:t>hree</a:t>
            </a:r>
            <a:r>
              <a:rPr lang="en-US" sz="3600" b="1" dirty="0" smtClean="0">
                <a:solidFill>
                  <a:srgbClr val="9900FF"/>
                </a:solidFill>
              </a:rPr>
              <a:t> - </a:t>
            </a:r>
            <a:r>
              <a:rPr lang="ru-RU" sz="3600" b="1" dirty="0" err="1" smtClean="0">
                <a:solidFill>
                  <a:srgbClr val="9900FF"/>
                </a:solidFill>
              </a:rPr>
              <a:t>[θri:</a:t>
            </a:r>
            <a:r>
              <a:rPr lang="ru-RU" sz="3600" b="1" dirty="0" smtClean="0">
                <a:solidFill>
                  <a:srgbClr val="9900FF"/>
                </a:solidFill>
              </a:rPr>
              <a:t>] - три</a:t>
            </a:r>
          </a:p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008080"/>
                </a:solidFill>
              </a:rPr>
              <a:t>T</a:t>
            </a:r>
            <a:r>
              <a:rPr lang="ru-RU" sz="3600" b="1" dirty="0" err="1" smtClean="0">
                <a:solidFill>
                  <a:srgbClr val="008080"/>
                </a:solidFill>
              </a:rPr>
              <a:t>hrone</a:t>
            </a:r>
            <a:r>
              <a:rPr lang="en-US" sz="3600" b="1" dirty="0" smtClean="0">
                <a:solidFill>
                  <a:srgbClr val="008080"/>
                </a:solidFill>
              </a:rPr>
              <a:t> - </a:t>
            </a:r>
            <a:r>
              <a:rPr lang="ru-RU" sz="3600" b="1" dirty="0" err="1" smtClean="0">
                <a:solidFill>
                  <a:srgbClr val="008080"/>
                </a:solidFill>
              </a:rPr>
              <a:t>[θrəʋn</a:t>
            </a:r>
            <a:r>
              <a:rPr lang="ru-RU" sz="3600" b="1" dirty="0" smtClean="0">
                <a:solidFill>
                  <a:srgbClr val="008080"/>
                </a:solidFill>
              </a:rPr>
              <a:t>] - трон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3600" b="1" dirty="0" smtClean="0">
                <a:solidFill>
                  <a:srgbClr val="009999"/>
                </a:solidFill>
              </a:rPr>
              <a:t>T</a:t>
            </a:r>
            <a:r>
              <a:rPr lang="ru-RU" sz="3600" b="1" dirty="0" err="1" smtClean="0">
                <a:solidFill>
                  <a:srgbClr val="009999"/>
                </a:solidFill>
              </a:rPr>
              <a:t>hick</a:t>
            </a:r>
            <a:r>
              <a:rPr lang="en-US" sz="3600" b="1" dirty="0" smtClean="0">
                <a:solidFill>
                  <a:srgbClr val="009999"/>
                </a:solidFill>
              </a:rPr>
              <a:t> - </a:t>
            </a:r>
            <a:r>
              <a:rPr lang="ru-RU" sz="3600" b="1" dirty="0" err="1" smtClean="0">
                <a:solidFill>
                  <a:srgbClr val="009999"/>
                </a:solidFill>
              </a:rPr>
              <a:t>[θık</a:t>
            </a:r>
            <a:r>
              <a:rPr lang="ru-RU" sz="3600" b="1" dirty="0" smtClean="0">
                <a:solidFill>
                  <a:srgbClr val="009999"/>
                </a:solidFill>
              </a:rPr>
              <a:t>] - толстый</a:t>
            </a:r>
            <a:endParaRPr lang="ru-RU" sz="3600" b="1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3600" b="1" dirty="0" smtClean="0">
                <a:solidFill>
                  <a:srgbClr val="FF66FF"/>
                </a:solidFill>
              </a:rPr>
              <a:t>T</a:t>
            </a:r>
            <a:r>
              <a:rPr lang="ru-RU" sz="3600" b="1" dirty="0" err="1" smtClean="0">
                <a:solidFill>
                  <a:srgbClr val="FF66FF"/>
                </a:solidFill>
              </a:rPr>
              <a:t>hin</a:t>
            </a:r>
            <a:r>
              <a:rPr lang="en-US" sz="3600" b="1" dirty="0" smtClean="0">
                <a:solidFill>
                  <a:srgbClr val="FF66FF"/>
                </a:solidFill>
              </a:rPr>
              <a:t> - </a:t>
            </a:r>
            <a:r>
              <a:rPr lang="ru-RU" sz="3600" b="1" dirty="0" err="1" smtClean="0">
                <a:solidFill>
                  <a:srgbClr val="FF66FF"/>
                </a:solidFill>
              </a:rPr>
              <a:t>[θın</a:t>
            </a:r>
            <a:r>
              <a:rPr lang="ru-RU" sz="3600" b="1" dirty="0" smtClean="0">
                <a:solidFill>
                  <a:srgbClr val="FF66FF"/>
                </a:solidFill>
              </a:rPr>
              <a:t>] – тонкий (худой)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131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Brother - [ʹbrʌðə]</vt:lpstr>
      <vt:lpstr>Sister – [sistə]</vt:lpstr>
      <vt:lpstr>Mother - [ʹmʌðə]</vt:lpstr>
      <vt:lpstr>Father - [ʹfɑ:ðə]</vt:lpstr>
      <vt:lpstr>Three - [θri:]</vt:lpstr>
      <vt:lpstr>Throne - [θrəʋn]</vt:lpstr>
      <vt:lpstr>Сравни:</vt:lpstr>
      <vt:lpstr>Повторим слова и запишем их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Brother - [ʹbrʌðə]</dc:title>
  <cp:lastModifiedBy>комп</cp:lastModifiedBy>
  <cp:revision>8</cp:revision>
  <dcterms:modified xsi:type="dcterms:W3CDTF">2019-03-07T05:14:18Z</dcterms:modified>
</cp:coreProperties>
</file>