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99"/>
    <a:srgbClr val="66FF66"/>
    <a:srgbClr val="009999"/>
    <a:srgbClr val="33CCFF"/>
    <a:srgbClr val="9900FF"/>
    <a:srgbClr val="990099"/>
    <a:srgbClr val="006699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CC99"/>
                </a:solidFill>
              </a:rPr>
              <a:t>O</a:t>
            </a:r>
            <a:r>
              <a:rPr lang="ru-RU" sz="8000" b="1" dirty="0" err="1" smtClean="0">
                <a:solidFill>
                  <a:srgbClr val="00CC99"/>
                </a:solidFill>
              </a:rPr>
              <a:t>ne</a:t>
            </a:r>
            <a:r>
              <a:rPr lang="ru-RU" sz="8000" b="1" dirty="0" smtClean="0">
                <a:solidFill>
                  <a:srgbClr val="00CC99"/>
                </a:solidFill>
              </a:rPr>
              <a:t> - </a:t>
            </a:r>
            <a:r>
              <a:rPr lang="ru-RU" sz="8000" b="1" dirty="0">
                <a:solidFill>
                  <a:srgbClr val="00CC99"/>
                </a:solidFill>
              </a:rPr>
              <a:t>[</a:t>
            </a:r>
            <a:r>
              <a:rPr lang="ru-RU" sz="8000" b="1" dirty="0" err="1">
                <a:solidFill>
                  <a:srgbClr val="00CC99"/>
                </a:solidFill>
              </a:rPr>
              <a:t>wʌn</a:t>
            </a:r>
            <a:r>
              <a:rPr lang="ru-RU" sz="8000" b="1" dirty="0">
                <a:solidFill>
                  <a:srgbClr val="00CC99"/>
                </a:solidFill>
              </a:rPr>
              <a:t>]</a:t>
            </a:r>
          </a:p>
        </p:txBody>
      </p:sp>
      <p:pic>
        <p:nvPicPr>
          <p:cNvPr id="8194" name="Picture 2" descr="C:\Users\комп\Desktop\АНГЛИЙСКИЙ ЯЗЫК НАЧАЛЬНАЯ ШКОЛА\ДЛЯ УРОКОВ\картинки\картинки 2 класс\cifra-1-kartinki-dlya-detey-1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556792"/>
            <a:ext cx="475252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27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Ten – [ten]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10242" name="Picture 2" descr="C:\Users\комп\Desktop\АНГЛИЙСКИЙ ЯЗЫК НАЧАЛЬНАЯ ШКОЛА\ДЛЯ УРОКОВ\картинки\картинки 2 класс\Slide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225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9999"/>
                </a:solidFill>
              </a:rPr>
              <a:t>E</a:t>
            </a:r>
            <a:r>
              <a:rPr lang="ru-RU" sz="8000" b="1" dirty="0" err="1" smtClean="0">
                <a:solidFill>
                  <a:srgbClr val="FF9999"/>
                </a:solidFill>
              </a:rPr>
              <a:t>leven</a:t>
            </a:r>
            <a:r>
              <a:rPr lang="en-US" sz="8000" b="1" dirty="0" smtClean="0">
                <a:solidFill>
                  <a:srgbClr val="FF9999"/>
                </a:solidFill>
              </a:rPr>
              <a:t> - </a:t>
            </a:r>
            <a:r>
              <a:rPr lang="ru-RU" sz="8000" b="1" dirty="0">
                <a:solidFill>
                  <a:srgbClr val="FF9999"/>
                </a:solidFill>
              </a:rPr>
              <a:t>[</a:t>
            </a:r>
            <a:r>
              <a:rPr lang="ru-RU" sz="8000" b="1" dirty="0" err="1">
                <a:solidFill>
                  <a:srgbClr val="FF9999"/>
                </a:solidFill>
              </a:rPr>
              <a:t>ıʹlev</a:t>
            </a:r>
            <a:r>
              <a:rPr lang="ru-RU" sz="8000" b="1" dirty="0">
                <a:solidFill>
                  <a:srgbClr val="FF9999"/>
                </a:solidFill>
              </a:rPr>
              <a:t>(ə)n]</a:t>
            </a:r>
          </a:p>
        </p:txBody>
      </p:sp>
      <p:pic>
        <p:nvPicPr>
          <p:cNvPr id="11266" name="Picture 2" descr="C:\Users\комп\Desktop\АНГЛИЙСКИЙ ЯЗЫК НАЧАЛЬНАЯ ШКОЛА\ДЛЯ УРОКОВ\картинки\картинки 2 класс\number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5544616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94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6600"/>
                </a:solidFill>
              </a:rPr>
              <a:t>T</a:t>
            </a:r>
            <a:r>
              <a:rPr lang="ru-RU" sz="8000" b="1" dirty="0" err="1" smtClean="0">
                <a:solidFill>
                  <a:srgbClr val="FF6600"/>
                </a:solidFill>
              </a:rPr>
              <a:t>welve</a:t>
            </a:r>
            <a:r>
              <a:rPr lang="en-US" sz="8000" b="1" dirty="0" smtClean="0">
                <a:solidFill>
                  <a:srgbClr val="FF6600"/>
                </a:solidFill>
              </a:rPr>
              <a:t> - </a:t>
            </a:r>
            <a:r>
              <a:rPr lang="ru-RU" sz="8000" b="1" dirty="0">
                <a:solidFill>
                  <a:srgbClr val="FF6600"/>
                </a:solidFill>
              </a:rPr>
              <a:t>[</a:t>
            </a:r>
            <a:r>
              <a:rPr lang="ru-RU" sz="8000" b="1" dirty="0" err="1">
                <a:solidFill>
                  <a:srgbClr val="FF6600"/>
                </a:solidFill>
              </a:rPr>
              <a:t>twelv</a:t>
            </a:r>
            <a:r>
              <a:rPr lang="ru-RU" sz="8000" b="1" dirty="0">
                <a:solidFill>
                  <a:srgbClr val="FF6600"/>
                </a:solidFill>
              </a:rPr>
              <a:t>]</a:t>
            </a:r>
          </a:p>
        </p:txBody>
      </p:sp>
      <p:pic>
        <p:nvPicPr>
          <p:cNvPr id="12290" name="Picture 2" descr="C:\Users\комп\Desktop\АНГЛИЙСКИЙ ЯЗЫК НАЧАЛЬНАЯ ШКОЛА\ДЛЯ УРОКОВ\картинки\картинки 2 класс\bolo12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340768"/>
            <a:ext cx="5328592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77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Повторим числа и запишем в словарь: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00CC99"/>
                </a:solidFill>
              </a:rPr>
              <a:t>1 - </a:t>
            </a:r>
            <a:r>
              <a:rPr lang="en-US" sz="2400" b="1" dirty="0" smtClean="0">
                <a:solidFill>
                  <a:srgbClr val="00CC99"/>
                </a:solidFill>
              </a:rPr>
              <a:t>O</a:t>
            </a:r>
            <a:r>
              <a:rPr lang="ru-RU" sz="2400" b="1" dirty="0" err="1" smtClean="0">
                <a:solidFill>
                  <a:srgbClr val="00CC99"/>
                </a:solidFill>
              </a:rPr>
              <a:t>ne</a:t>
            </a:r>
            <a:r>
              <a:rPr lang="ru-RU" sz="2400" b="1" dirty="0" smtClean="0">
                <a:solidFill>
                  <a:srgbClr val="00CC99"/>
                </a:solidFill>
              </a:rPr>
              <a:t> - [</a:t>
            </a:r>
            <a:r>
              <a:rPr lang="ru-RU" sz="2400" b="1" dirty="0" err="1" smtClean="0">
                <a:solidFill>
                  <a:srgbClr val="00CC99"/>
                </a:solidFill>
              </a:rPr>
              <a:t>wʌn</a:t>
            </a:r>
            <a:r>
              <a:rPr lang="ru-RU" sz="2400" b="1" dirty="0" smtClean="0">
                <a:solidFill>
                  <a:srgbClr val="00CC99"/>
                </a:solidFill>
              </a:rPr>
              <a:t>]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6699"/>
                </a:solidFill>
              </a:rPr>
              <a:t>2 - </a:t>
            </a:r>
            <a:r>
              <a:rPr lang="en-US" sz="2400" b="1" dirty="0" smtClean="0">
                <a:solidFill>
                  <a:srgbClr val="006699"/>
                </a:solidFill>
              </a:rPr>
              <a:t>T</a:t>
            </a:r>
            <a:r>
              <a:rPr lang="ru-RU" sz="2400" b="1" dirty="0" err="1" smtClean="0">
                <a:solidFill>
                  <a:srgbClr val="006699"/>
                </a:solidFill>
              </a:rPr>
              <a:t>wo</a:t>
            </a:r>
            <a:r>
              <a:rPr lang="ru-RU" sz="2400" b="1" dirty="0" smtClean="0">
                <a:solidFill>
                  <a:srgbClr val="006699"/>
                </a:solidFill>
              </a:rPr>
              <a:t> - [</a:t>
            </a:r>
            <a:r>
              <a:rPr lang="ru-RU" sz="2400" b="1" dirty="0" err="1" smtClean="0">
                <a:solidFill>
                  <a:srgbClr val="006699"/>
                </a:solidFill>
              </a:rPr>
              <a:t>tu</a:t>
            </a:r>
            <a:r>
              <a:rPr lang="ru-RU" sz="2400" b="1" dirty="0" smtClean="0">
                <a:solidFill>
                  <a:srgbClr val="006699"/>
                </a:solidFill>
              </a:rPr>
              <a:t>:]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3 - </a:t>
            </a:r>
            <a:r>
              <a:rPr lang="en-US" sz="2400" b="1" dirty="0" smtClean="0">
                <a:solidFill>
                  <a:srgbClr val="FF0000"/>
                </a:solidFill>
              </a:rPr>
              <a:t>T</a:t>
            </a:r>
            <a:r>
              <a:rPr lang="ru-RU" sz="2400" b="1" dirty="0" err="1" smtClean="0">
                <a:solidFill>
                  <a:srgbClr val="FF0000"/>
                </a:solidFill>
              </a:rPr>
              <a:t>hree</a:t>
            </a:r>
            <a:r>
              <a:rPr lang="ru-RU" sz="2400" b="1" dirty="0" smtClean="0">
                <a:solidFill>
                  <a:srgbClr val="FF0000"/>
                </a:solidFill>
              </a:rPr>
              <a:t> - [</a:t>
            </a:r>
            <a:r>
              <a:rPr lang="ru-RU" sz="2400" b="1" dirty="0" err="1" smtClean="0">
                <a:solidFill>
                  <a:srgbClr val="FF0000"/>
                </a:solidFill>
              </a:rPr>
              <a:t>θri</a:t>
            </a:r>
            <a:r>
              <a:rPr lang="ru-RU" sz="2400" b="1" dirty="0" smtClean="0">
                <a:solidFill>
                  <a:srgbClr val="FF0000"/>
                </a:solidFill>
              </a:rPr>
              <a:t>:]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990099"/>
                </a:solidFill>
              </a:rPr>
              <a:t>4 - </a:t>
            </a:r>
            <a:r>
              <a:rPr lang="en-US" sz="2400" b="1" dirty="0" smtClean="0">
                <a:solidFill>
                  <a:srgbClr val="990099"/>
                </a:solidFill>
              </a:rPr>
              <a:t>F</a:t>
            </a:r>
            <a:r>
              <a:rPr lang="ru-RU" sz="2400" b="1" dirty="0" err="1" smtClean="0">
                <a:solidFill>
                  <a:srgbClr val="990099"/>
                </a:solidFill>
              </a:rPr>
              <a:t>our</a:t>
            </a:r>
            <a:r>
              <a:rPr lang="ru-RU" sz="2400" b="1" dirty="0" smtClean="0">
                <a:solidFill>
                  <a:srgbClr val="990099"/>
                </a:solidFill>
              </a:rPr>
              <a:t> - [</a:t>
            </a:r>
            <a:r>
              <a:rPr lang="ru-RU" sz="2400" b="1" dirty="0" err="1" smtClean="0">
                <a:solidFill>
                  <a:srgbClr val="990099"/>
                </a:solidFill>
              </a:rPr>
              <a:t>fɔ</a:t>
            </a:r>
            <a:r>
              <a:rPr lang="ru-RU" sz="2400" b="1" dirty="0" smtClean="0">
                <a:solidFill>
                  <a:srgbClr val="990099"/>
                </a:solidFill>
              </a:rPr>
              <a:t>:]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5 - </a:t>
            </a:r>
            <a:r>
              <a:rPr lang="en-US" sz="2400" b="1" dirty="0" smtClean="0">
                <a:solidFill>
                  <a:srgbClr val="FF0000"/>
                </a:solidFill>
              </a:rPr>
              <a:t>F</a:t>
            </a:r>
            <a:r>
              <a:rPr lang="ru-RU" sz="2400" b="1" dirty="0" err="1" smtClean="0">
                <a:solidFill>
                  <a:srgbClr val="FF0000"/>
                </a:solidFill>
              </a:rPr>
              <a:t>ive</a:t>
            </a:r>
            <a:r>
              <a:rPr lang="ru-RU" sz="2400" b="1" dirty="0" smtClean="0">
                <a:solidFill>
                  <a:srgbClr val="FF0000"/>
                </a:solidFill>
              </a:rPr>
              <a:t> - [</a:t>
            </a:r>
            <a:r>
              <a:rPr lang="ru-RU" sz="2400" b="1" dirty="0" err="1" smtClean="0">
                <a:solidFill>
                  <a:srgbClr val="FF0000"/>
                </a:solidFill>
              </a:rPr>
              <a:t>faıv</a:t>
            </a:r>
            <a:r>
              <a:rPr lang="ru-RU" sz="2400" b="1" dirty="0" smtClean="0">
                <a:solidFill>
                  <a:srgbClr val="FF0000"/>
                </a:solidFill>
              </a:rPr>
              <a:t>]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6 - </a:t>
            </a:r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r>
              <a:rPr lang="ru-RU" sz="2400" b="1" dirty="0" err="1" smtClean="0">
                <a:solidFill>
                  <a:srgbClr val="FF0000"/>
                </a:solidFill>
              </a:rPr>
              <a:t>ix</a:t>
            </a:r>
            <a:r>
              <a:rPr lang="ru-RU" sz="2400" b="1" dirty="0" smtClean="0">
                <a:solidFill>
                  <a:srgbClr val="FF0000"/>
                </a:solidFill>
              </a:rPr>
              <a:t> - [</a:t>
            </a:r>
            <a:r>
              <a:rPr lang="ru-RU" sz="2400" b="1" dirty="0" err="1" smtClean="0">
                <a:solidFill>
                  <a:srgbClr val="FF0000"/>
                </a:solidFill>
              </a:rPr>
              <a:t>sıks</a:t>
            </a:r>
            <a:r>
              <a:rPr lang="ru-RU" sz="2400" b="1" dirty="0" smtClean="0">
                <a:solidFill>
                  <a:srgbClr val="FF0000"/>
                </a:solidFill>
              </a:rPr>
              <a:t>]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9900FF"/>
                </a:solidFill>
              </a:rPr>
              <a:t>7 - </a:t>
            </a:r>
            <a:r>
              <a:rPr lang="en-US" sz="2400" b="1" dirty="0" smtClean="0">
                <a:solidFill>
                  <a:srgbClr val="9900FF"/>
                </a:solidFill>
              </a:rPr>
              <a:t>S</a:t>
            </a:r>
            <a:r>
              <a:rPr lang="ru-RU" sz="2400" b="1" dirty="0" err="1" smtClean="0">
                <a:solidFill>
                  <a:srgbClr val="9900FF"/>
                </a:solidFill>
              </a:rPr>
              <a:t>even</a:t>
            </a:r>
            <a:r>
              <a:rPr lang="ru-RU" sz="2400" b="1" dirty="0" smtClean="0">
                <a:solidFill>
                  <a:srgbClr val="9900FF"/>
                </a:solidFill>
              </a:rPr>
              <a:t> - [ʹ</a:t>
            </a:r>
            <a:r>
              <a:rPr lang="ru-RU" sz="2400" b="1" dirty="0" err="1" smtClean="0">
                <a:solidFill>
                  <a:srgbClr val="9900FF"/>
                </a:solidFill>
              </a:rPr>
              <a:t>sev</a:t>
            </a:r>
            <a:r>
              <a:rPr lang="ru-RU" sz="2400" b="1" dirty="0" smtClean="0">
                <a:solidFill>
                  <a:srgbClr val="9900FF"/>
                </a:solidFill>
              </a:rPr>
              <a:t>(ə)n]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33CCFF"/>
                </a:solidFill>
              </a:rPr>
              <a:t>8 - </a:t>
            </a:r>
            <a:r>
              <a:rPr lang="en-US" sz="2400" b="1" dirty="0" smtClean="0">
                <a:solidFill>
                  <a:srgbClr val="33CCFF"/>
                </a:solidFill>
              </a:rPr>
              <a:t>E</a:t>
            </a:r>
            <a:r>
              <a:rPr lang="ru-RU" sz="2400" b="1" dirty="0" err="1" smtClean="0">
                <a:solidFill>
                  <a:srgbClr val="33CCFF"/>
                </a:solidFill>
              </a:rPr>
              <a:t>ight</a:t>
            </a:r>
            <a:r>
              <a:rPr lang="ru-RU" sz="2400" b="1" dirty="0" smtClean="0">
                <a:solidFill>
                  <a:srgbClr val="33CCFF"/>
                </a:solidFill>
              </a:rPr>
              <a:t> - [</a:t>
            </a:r>
            <a:r>
              <a:rPr lang="ru-RU" sz="2400" b="1" dirty="0" err="1" smtClean="0">
                <a:solidFill>
                  <a:srgbClr val="33CCFF"/>
                </a:solidFill>
              </a:rPr>
              <a:t>eıt</a:t>
            </a:r>
            <a:r>
              <a:rPr lang="ru-RU" sz="2400" b="1" dirty="0" smtClean="0">
                <a:solidFill>
                  <a:srgbClr val="33CCFF"/>
                </a:solidFill>
              </a:rPr>
              <a:t>]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9 - </a:t>
            </a:r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r>
              <a:rPr lang="ru-RU" sz="2400" b="1" dirty="0" err="1">
                <a:solidFill>
                  <a:srgbClr val="FF0000"/>
                </a:solidFill>
              </a:rPr>
              <a:t>ine</a:t>
            </a:r>
            <a:r>
              <a:rPr lang="ru-RU" sz="2400" b="1" dirty="0">
                <a:solidFill>
                  <a:srgbClr val="FF0000"/>
                </a:solidFill>
              </a:rPr>
              <a:t> - [</a:t>
            </a:r>
            <a:r>
              <a:rPr lang="ru-RU" sz="2400" b="1" dirty="0" err="1">
                <a:solidFill>
                  <a:srgbClr val="FF0000"/>
                </a:solidFill>
              </a:rPr>
              <a:t>naın</a:t>
            </a:r>
            <a:r>
              <a:rPr lang="ru-RU" sz="2400" b="1" dirty="0" smtClean="0">
                <a:solidFill>
                  <a:srgbClr val="FF0000"/>
                </a:solidFill>
              </a:rPr>
              <a:t>]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10 - </a:t>
            </a:r>
            <a:r>
              <a:rPr lang="en-US" sz="2400" b="1" dirty="0" smtClean="0">
                <a:solidFill>
                  <a:srgbClr val="FF0000"/>
                </a:solidFill>
              </a:rPr>
              <a:t>Ten </a:t>
            </a:r>
            <a:r>
              <a:rPr lang="en-US" sz="2400" b="1" dirty="0">
                <a:solidFill>
                  <a:srgbClr val="FF0000"/>
                </a:solidFill>
              </a:rPr>
              <a:t>– [ten</a:t>
            </a:r>
            <a:r>
              <a:rPr lang="en-US" sz="2400" b="1" dirty="0" smtClean="0">
                <a:solidFill>
                  <a:srgbClr val="FF0000"/>
                </a:solidFill>
              </a:rPr>
              <a:t>]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FF9999"/>
                </a:solidFill>
              </a:rPr>
              <a:t>11 - </a:t>
            </a:r>
            <a:r>
              <a:rPr lang="en-US" sz="2400" b="1" dirty="0" smtClean="0">
                <a:solidFill>
                  <a:srgbClr val="FF9999"/>
                </a:solidFill>
              </a:rPr>
              <a:t>E</a:t>
            </a:r>
            <a:r>
              <a:rPr lang="ru-RU" sz="2400" b="1" dirty="0" err="1">
                <a:solidFill>
                  <a:srgbClr val="FF9999"/>
                </a:solidFill>
              </a:rPr>
              <a:t>leven</a:t>
            </a:r>
            <a:r>
              <a:rPr lang="en-US" sz="2400" b="1" dirty="0">
                <a:solidFill>
                  <a:srgbClr val="FF9999"/>
                </a:solidFill>
              </a:rPr>
              <a:t> - </a:t>
            </a:r>
            <a:r>
              <a:rPr lang="ru-RU" sz="2400" b="1" dirty="0">
                <a:solidFill>
                  <a:srgbClr val="FF9999"/>
                </a:solidFill>
              </a:rPr>
              <a:t>[</a:t>
            </a:r>
            <a:r>
              <a:rPr lang="ru-RU" sz="2400" b="1" dirty="0" err="1">
                <a:solidFill>
                  <a:srgbClr val="FF9999"/>
                </a:solidFill>
              </a:rPr>
              <a:t>ıʹlev</a:t>
            </a:r>
            <a:r>
              <a:rPr lang="ru-RU" sz="2400" b="1" dirty="0">
                <a:solidFill>
                  <a:srgbClr val="FF9999"/>
                </a:solidFill>
              </a:rPr>
              <a:t>(ə)n]</a:t>
            </a:r>
            <a:endParaRPr lang="ru-RU" sz="2400" b="1" dirty="0" smtClean="0">
              <a:solidFill>
                <a:srgbClr val="33CCFF"/>
              </a:solidFill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FF6600"/>
                </a:solidFill>
              </a:rPr>
              <a:t>12 - </a:t>
            </a:r>
            <a:r>
              <a:rPr lang="en-US" sz="2400" b="1" dirty="0" smtClean="0">
                <a:solidFill>
                  <a:srgbClr val="FF6600"/>
                </a:solidFill>
              </a:rPr>
              <a:t>T</a:t>
            </a:r>
            <a:r>
              <a:rPr lang="ru-RU" sz="2400" b="1" dirty="0" err="1">
                <a:solidFill>
                  <a:srgbClr val="FF6600"/>
                </a:solidFill>
              </a:rPr>
              <a:t>welve</a:t>
            </a:r>
            <a:r>
              <a:rPr lang="en-US" sz="2400" b="1" dirty="0">
                <a:solidFill>
                  <a:srgbClr val="FF6600"/>
                </a:solidFill>
              </a:rPr>
              <a:t> - </a:t>
            </a:r>
            <a:r>
              <a:rPr lang="ru-RU" sz="2400" b="1" dirty="0">
                <a:solidFill>
                  <a:srgbClr val="FF6600"/>
                </a:solidFill>
              </a:rPr>
              <a:t>[</a:t>
            </a:r>
            <a:r>
              <a:rPr lang="ru-RU" sz="2400" b="1" dirty="0" err="1">
                <a:solidFill>
                  <a:srgbClr val="FF6600"/>
                </a:solidFill>
              </a:rPr>
              <a:t>twelv</a:t>
            </a:r>
            <a:r>
              <a:rPr lang="ru-RU" sz="2400" b="1" dirty="0">
                <a:solidFill>
                  <a:srgbClr val="FF6600"/>
                </a:solidFill>
              </a:rPr>
              <a:t>]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6596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6699"/>
                </a:solidFill>
              </a:rPr>
              <a:t>T</a:t>
            </a:r>
            <a:r>
              <a:rPr lang="ru-RU" sz="8000" b="1" dirty="0" err="1" smtClean="0">
                <a:solidFill>
                  <a:srgbClr val="006699"/>
                </a:solidFill>
              </a:rPr>
              <a:t>wo</a:t>
            </a:r>
            <a:r>
              <a:rPr lang="ru-RU" sz="8000" b="1" dirty="0" smtClean="0">
                <a:solidFill>
                  <a:srgbClr val="006699"/>
                </a:solidFill>
              </a:rPr>
              <a:t> - </a:t>
            </a:r>
            <a:r>
              <a:rPr lang="ru-RU" sz="8000" b="1" dirty="0">
                <a:solidFill>
                  <a:srgbClr val="006699"/>
                </a:solidFill>
              </a:rPr>
              <a:t>[</a:t>
            </a:r>
            <a:r>
              <a:rPr lang="ru-RU" sz="8000" b="1" dirty="0" err="1">
                <a:solidFill>
                  <a:srgbClr val="006699"/>
                </a:solidFill>
              </a:rPr>
              <a:t>tu</a:t>
            </a:r>
            <a:r>
              <a:rPr lang="ru-RU" sz="8000" b="1" dirty="0">
                <a:solidFill>
                  <a:srgbClr val="006699"/>
                </a:solidFill>
              </a:rPr>
              <a:t>:]</a:t>
            </a:r>
          </a:p>
        </p:txBody>
      </p:sp>
      <p:pic>
        <p:nvPicPr>
          <p:cNvPr id="7170" name="Picture 2" descr="C:\Users\комп\Desktop\АНГЛИЙСКИЙ ЯЗЫК НАЧАЛЬНАЯ ШКОЛА\ДЛЯ УРОКОВ\картинки\картинки 2 класс\mini_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556792"/>
            <a:ext cx="561662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12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T</a:t>
            </a:r>
            <a:r>
              <a:rPr lang="ru-RU" sz="8000" b="1" dirty="0" err="1" smtClean="0">
                <a:solidFill>
                  <a:srgbClr val="FF0000"/>
                </a:solidFill>
              </a:rPr>
              <a:t>hree</a:t>
            </a:r>
            <a:r>
              <a:rPr lang="ru-RU" sz="8000" b="1" dirty="0" smtClean="0">
                <a:solidFill>
                  <a:srgbClr val="FF0000"/>
                </a:solidFill>
              </a:rPr>
              <a:t> - </a:t>
            </a:r>
            <a:r>
              <a:rPr lang="ru-RU" sz="8000" b="1" dirty="0">
                <a:solidFill>
                  <a:srgbClr val="FF0000"/>
                </a:solidFill>
              </a:rPr>
              <a:t>[</a:t>
            </a:r>
            <a:r>
              <a:rPr lang="ru-RU" sz="8000" b="1" dirty="0" err="1">
                <a:solidFill>
                  <a:srgbClr val="FF0000"/>
                </a:solidFill>
              </a:rPr>
              <a:t>θri</a:t>
            </a:r>
            <a:r>
              <a:rPr lang="ru-RU" sz="8000" b="1" dirty="0">
                <a:solidFill>
                  <a:srgbClr val="FF0000"/>
                </a:solidFill>
              </a:rPr>
              <a:t>:]</a:t>
            </a:r>
          </a:p>
        </p:txBody>
      </p:sp>
      <p:pic>
        <p:nvPicPr>
          <p:cNvPr id="4098" name="Picture 2" descr="C:\Users\комп\Desktop\АНГЛИЙСКИЙ ЯЗЫК НАЧАЛЬНАЯ ШКОЛА\ДЛЯ УРОКОВ\картинки\картинки 2 класс\800px_COLOURBOX693237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268760"/>
            <a:ext cx="518457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656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0099"/>
                </a:solidFill>
              </a:rPr>
              <a:t>F</a:t>
            </a:r>
            <a:r>
              <a:rPr lang="ru-RU" sz="8000" b="1" dirty="0" err="1" smtClean="0">
                <a:solidFill>
                  <a:srgbClr val="990099"/>
                </a:solidFill>
              </a:rPr>
              <a:t>our</a:t>
            </a:r>
            <a:r>
              <a:rPr lang="ru-RU" sz="8000" b="1" dirty="0" smtClean="0">
                <a:solidFill>
                  <a:srgbClr val="990099"/>
                </a:solidFill>
              </a:rPr>
              <a:t> - </a:t>
            </a:r>
            <a:r>
              <a:rPr lang="ru-RU" sz="8000" b="1" dirty="0">
                <a:solidFill>
                  <a:srgbClr val="990099"/>
                </a:solidFill>
              </a:rPr>
              <a:t>[</a:t>
            </a:r>
            <a:r>
              <a:rPr lang="ru-RU" sz="8000" b="1" dirty="0" err="1">
                <a:solidFill>
                  <a:srgbClr val="990099"/>
                </a:solidFill>
              </a:rPr>
              <a:t>fɔ</a:t>
            </a:r>
            <a:r>
              <a:rPr lang="ru-RU" sz="8000" b="1" dirty="0">
                <a:solidFill>
                  <a:srgbClr val="990099"/>
                </a:solidFill>
              </a:rPr>
              <a:t>:]</a:t>
            </a:r>
          </a:p>
        </p:txBody>
      </p:sp>
      <p:pic>
        <p:nvPicPr>
          <p:cNvPr id="6146" name="Picture 2" descr="C:\Users\комп\Desktop\АНГЛИЙСКИЙ ЯЗЫК НАЧАЛЬНАЯ ШКОЛА\ДЛЯ УРОКОВ\картинки\картинки 2 класс\article23716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628800"/>
            <a:ext cx="468052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86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F</a:t>
            </a:r>
            <a:r>
              <a:rPr lang="ru-RU" sz="8000" b="1" dirty="0" err="1" smtClean="0">
                <a:solidFill>
                  <a:srgbClr val="FF0000"/>
                </a:solidFill>
              </a:rPr>
              <a:t>ive</a:t>
            </a:r>
            <a:r>
              <a:rPr lang="ru-RU" sz="8000" b="1" dirty="0" smtClean="0">
                <a:solidFill>
                  <a:srgbClr val="FF0000"/>
                </a:solidFill>
              </a:rPr>
              <a:t> - </a:t>
            </a:r>
            <a:r>
              <a:rPr lang="ru-RU" sz="8000" b="1" dirty="0">
                <a:solidFill>
                  <a:srgbClr val="FF0000"/>
                </a:solidFill>
              </a:rPr>
              <a:t>[</a:t>
            </a:r>
            <a:r>
              <a:rPr lang="ru-RU" sz="8000" b="1" dirty="0" err="1">
                <a:solidFill>
                  <a:srgbClr val="FF0000"/>
                </a:solidFill>
              </a:rPr>
              <a:t>faıv</a:t>
            </a:r>
            <a:r>
              <a:rPr lang="ru-RU" sz="8000" b="1" dirty="0">
                <a:solidFill>
                  <a:srgbClr val="FF0000"/>
                </a:solidFill>
              </a:rPr>
              <a:t>]</a:t>
            </a:r>
          </a:p>
        </p:txBody>
      </p:sp>
      <p:pic>
        <p:nvPicPr>
          <p:cNvPr id="5122" name="Picture 2" descr="C:\Users\комп\Desktop\АНГЛИЙСКИЙ ЯЗЫК НАЧАЛЬНАЯ ШКОЛА\ДЛЯ УРОКОВ\картинки\картинки 2 класс\19012433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268760"/>
            <a:ext cx="4392488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23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S</a:t>
            </a:r>
            <a:r>
              <a:rPr lang="ru-RU" sz="8000" b="1" dirty="0" err="1" smtClean="0">
                <a:solidFill>
                  <a:srgbClr val="FF0000"/>
                </a:solidFill>
              </a:rPr>
              <a:t>ix</a:t>
            </a:r>
            <a:r>
              <a:rPr lang="ru-RU" sz="8000" b="1" dirty="0" smtClean="0">
                <a:solidFill>
                  <a:srgbClr val="FF0000"/>
                </a:solidFill>
              </a:rPr>
              <a:t> - </a:t>
            </a:r>
            <a:r>
              <a:rPr lang="ru-RU" sz="8000" b="1" dirty="0">
                <a:solidFill>
                  <a:srgbClr val="FF0000"/>
                </a:solidFill>
              </a:rPr>
              <a:t>[</a:t>
            </a:r>
            <a:r>
              <a:rPr lang="ru-RU" sz="8000" b="1" dirty="0" err="1">
                <a:solidFill>
                  <a:srgbClr val="FF0000"/>
                </a:solidFill>
              </a:rPr>
              <a:t>sıks</a:t>
            </a:r>
            <a:r>
              <a:rPr lang="ru-RU" sz="8000" b="1" dirty="0">
                <a:solidFill>
                  <a:srgbClr val="FF0000"/>
                </a:solidFill>
              </a:rPr>
              <a:t>]</a:t>
            </a: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2 класс\800px_COLOURBOX647113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340768"/>
            <a:ext cx="3672408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39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00FF"/>
                </a:solidFill>
              </a:rPr>
              <a:t>S</a:t>
            </a:r>
            <a:r>
              <a:rPr lang="ru-RU" sz="8000" b="1" dirty="0" err="1" smtClean="0">
                <a:solidFill>
                  <a:srgbClr val="9900FF"/>
                </a:solidFill>
              </a:rPr>
              <a:t>even</a:t>
            </a:r>
            <a:r>
              <a:rPr lang="ru-RU" sz="8000" b="1" dirty="0" smtClean="0">
                <a:solidFill>
                  <a:srgbClr val="9900FF"/>
                </a:solidFill>
              </a:rPr>
              <a:t> - </a:t>
            </a:r>
            <a:r>
              <a:rPr lang="ru-RU" sz="8000" b="1" dirty="0">
                <a:solidFill>
                  <a:srgbClr val="9900FF"/>
                </a:solidFill>
              </a:rPr>
              <a:t>[ʹ</a:t>
            </a:r>
            <a:r>
              <a:rPr lang="ru-RU" sz="8000" b="1" dirty="0" err="1">
                <a:solidFill>
                  <a:srgbClr val="9900FF"/>
                </a:solidFill>
              </a:rPr>
              <a:t>sev</a:t>
            </a:r>
            <a:r>
              <a:rPr lang="ru-RU" sz="8000" b="1" dirty="0">
                <a:solidFill>
                  <a:srgbClr val="9900FF"/>
                </a:solidFill>
              </a:rPr>
              <a:t>(ə)n]</a:t>
            </a: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2 класс\7Jar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402" y="1600200"/>
            <a:ext cx="4241196" cy="50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73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33CCFF"/>
                </a:solidFill>
              </a:rPr>
              <a:t>E</a:t>
            </a:r>
            <a:r>
              <a:rPr lang="ru-RU" sz="8000" b="1" dirty="0" err="1" smtClean="0">
                <a:solidFill>
                  <a:srgbClr val="33CCFF"/>
                </a:solidFill>
              </a:rPr>
              <a:t>ight</a:t>
            </a:r>
            <a:r>
              <a:rPr lang="ru-RU" sz="8000" b="1" dirty="0" smtClean="0">
                <a:solidFill>
                  <a:srgbClr val="33CCFF"/>
                </a:solidFill>
              </a:rPr>
              <a:t> - </a:t>
            </a:r>
            <a:r>
              <a:rPr lang="ru-RU" sz="8000" b="1" dirty="0">
                <a:solidFill>
                  <a:srgbClr val="33CCFF"/>
                </a:solidFill>
              </a:rPr>
              <a:t>[</a:t>
            </a:r>
            <a:r>
              <a:rPr lang="ru-RU" sz="8000" b="1" dirty="0" err="1">
                <a:solidFill>
                  <a:srgbClr val="33CCFF"/>
                </a:solidFill>
              </a:rPr>
              <a:t>eıt</a:t>
            </a:r>
            <a:r>
              <a:rPr lang="ru-RU" sz="8000" b="1" dirty="0">
                <a:solidFill>
                  <a:srgbClr val="33CCFF"/>
                </a:solidFill>
              </a:rPr>
              <a:t>]</a:t>
            </a:r>
          </a:p>
        </p:txBody>
      </p:sp>
      <p:pic>
        <p:nvPicPr>
          <p:cNvPr id="9218" name="Picture 2" descr="C:\Users\комп\Desktop\АНГЛИЙСКИЙ ЯЗЫК НАЧАЛЬНАЯ ШКОЛА\ДЛЯ УРОКОВ\картинки\картинки 2 класс\020435_1384383875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00200"/>
            <a:ext cx="5256583" cy="49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02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9999"/>
                </a:solidFill>
              </a:rPr>
              <a:t>N</a:t>
            </a:r>
            <a:r>
              <a:rPr lang="ru-RU" sz="8000" b="1" dirty="0" err="1" smtClean="0">
                <a:solidFill>
                  <a:srgbClr val="009999"/>
                </a:solidFill>
              </a:rPr>
              <a:t>ine</a:t>
            </a:r>
            <a:r>
              <a:rPr lang="ru-RU" sz="8000" b="1" dirty="0" smtClean="0">
                <a:solidFill>
                  <a:srgbClr val="009999"/>
                </a:solidFill>
              </a:rPr>
              <a:t> - </a:t>
            </a:r>
            <a:r>
              <a:rPr lang="ru-RU" sz="8000" b="1" dirty="0">
                <a:solidFill>
                  <a:srgbClr val="009999"/>
                </a:solidFill>
              </a:rPr>
              <a:t>[</a:t>
            </a:r>
            <a:r>
              <a:rPr lang="ru-RU" sz="8000" b="1" dirty="0" err="1">
                <a:solidFill>
                  <a:srgbClr val="009999"/>
                </a:solidFill>
              </a:rPr>
              <a:t>naın</a:t>
            </a:r>
            <a:r>
              <a:rPr lang="ru-RU" sz="8000" b="1" dirty="0">
                <a:solidFill>
                  <a:srgbClr val="009999"/>
                </a:solidFill>
              </a:rPr>
              <a:t>]</a:t>
            </a: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2 класс\500_F_38081775_zGvDnUwgivIe8dTuPB6m52AAMsr9QXK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40768"/>
            <a:ext cx="4968552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59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179</Words>
  <Application>Microsoft Office PowerPoint</Application>
  <PresentationFormat>Экран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One - [wʌn]</vt:lpstr>
      <vt:lpstr>Two - [tu:]</vt:lpstr>
      <vt:lpstr>Three - [θri:]</vt:lpstr>
      <vt:lpstr>Four - [fɔ:]</vt:lpstr>
      <vt:lpstr>Five - [faıv]</vt:lpstr>
      <vt:lpstr>Six - [sıks]</vt:lpstr>
      <vt:lpstr>Seven - [ʹsev(ə)n]</vt:lpstr>
      <vt:lpstr>Eight - [eıt]</vt:lpstr>
      <vt:lpstr>Nine - [naın]</vt:lpstr>
      <vt:lpstr>Ten – [ten]</vt:lpstr>
      <vt:lpstr>Eleven - [ıʹlev(ə)n]</vt:lpstr>
      <vt:lpstr>Twelve - [twelv]</vt:lpstr>
      <vt:lpstr>Повторим числа и запишем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One - [wʌn]</dc:title>
  <dc:creator>комп</dc:creator>
  <cp:lastModifiedBy>комп</cp:lastModifiedBy>
  <cp:revision>5</cp:revision>
  <dcterms:created xsi:type="dcterms:W3CDTF">2018-04-03T07:20:26Z</dcterms:created>
  <dcterms:modified xsi:type="dcterms:W3CDTF">2018-04-04T04:02:42Z</dcterms:modified>
</cp:coreProperties>
</file>