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FF3399"/>
    <a:srgbClr val="00CCFF"/>
    <a:srgbClr val="660066"/>
    <a:srgbClr val="FF0000"/>
    <a:srgbClr val="669900"/>
    <a:srgbClr val="00CC99"/>
    <a:srgbClr val="009999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66FF"/>
                </a:solidFill>
              </a:rPr>
              <a:t>B</a:t>
            </a:r>
            <a:r>
              <a:rPr lang="ru-RU" sz="8000" b="1" dirty="0" err="1" smtClean="0">
                <a:solidFill>
                  <a:srgbClr val="9966FF"/>
                </a:solidFill>
              </a:rPr>
              <a:t>ird</a:t>
            </a:r>
            <a:r>
              <a:rPr lang="ru-RU" sz="8000" b="1" dirty="0" smtClean="0">
                <a:solidFill>
                  <a:srgbClr val="9966FF"/>
                </a:solidFill>
              </a:rPr>
              <a:t> - </a:t>
            </a:r>
            <a:r>
              <a:rPr lang="ru-RU" sz="8000" b="1" dirty="0">
                <a:solidFill>
                  <a:srgbClr val="9966FF"/>
                </a:solidFill>
              </a:rPr>
              <a:t>[</a:t>
            </a:r>
            <a:r>
              <a:rPr lang="ru-RU" sz="8000" b="1" dirty="0" err="1">
                <a:solidFill>
                  <a:srgbClr val="9966FF"/>
                </a:solidFill>
              </a:rPr>
              <a:t>bɜ:d</a:t>
            </a:r>
            <a:r>
              <a:rPr lang="ru-RU" sz="8000" b="1" dirty="0">
                <a:solidFill>
                  <a:srgbClr val="9966FF"/>
                </a:solidFill>
              </a:rPr>
              <a:t>]</a:t>
            </a:r>
            <a:endParaRPr lang="ru-RU" sz="8000" b="1" dirty="0">
              <a:solidFill>
                <a:srgbClr val="9966FF"/>
              </a:solidFill>
            </a:endParaRP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2 класс\img1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00200"/>
            <a:ext cx="698477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3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Повторим слова и запишем в словарь: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en-US" sz="3900" b="1" dirty="0" smtClean="0">
                <a:solidFill>
                  <a:srgbClr val="9966FF"/>
                </a:solidFill>
              </a:rPr>
              <a:t>B</a:t>
            </a:r>
            <a:r>
              <a:rPr lang="ru-RU" sz="3900" b="1" dirty="0" err="1">
                <a:solidFill>
                  <a:srgbClr val="9966FF"/>
                </a:solidFill>
              </a:rPr>
              <a:t>ird</a:t>
            </a:r>
            <a:r>
              <a:rPr lang="ru-RU" sz="3900" b="1" dirty="0">
                <a:solidFill>
                  <a:srgbClr val="9966FF"/>
                </a:solidFill>
              </a:rPr>
              <a:t> - [</a:t>
            </a:r>
            <a:r>
              <a:rPr lang="ru-RU" sz="3900" b="1" dirty="0" err="1">
                <a:solidFill>
                  <a:srgbClr val="9966FF"/>
                </a:solidFill>
              </a:rPr>
              <a:t>bɜ:d</a:t>
            </a:r>
            <a:r>
              <a:rPr lang="ru-RU" sz="3900" b="1" dirty="0" smtClean="0">
                <a:solidFill>
                  <a:srgbClr val="9966FF"/>
                </a:solidFill>
              </a:rPr>
              <a:t>] - птица</a:t>
            </a:r>
          </a:p>
          <a:p>
            <a:pPr marL="514350" indent="-514350">
              <a:buAutoNum type="arabicPeriod"/>
            </a:pPr>
            <a:r>
              <a:rPr lang="en-US" sz="3900" b="1" dirty="0">
                <a:solidFill>
                  <a:srgbClr val="009999"/>
                </a:solidFill>
              </a:rPr>
              <a:t>G</a:t>
            </a:r>
            <a:r>
              <a:rPr lang="ru-RU" sz="3900" b="1" dirty="0" err="1">
                <a:solidFill>
                  <a:srgbClr val="009999"/>
                </a:solidFill>
              </a:rPr>
              <a:t>irl</a:t>
            </a:r>
            <a:r>
              <a:rPr lang="ru-RU" sz="3900" b="1" dirty="0">
                <a:solidFill>
                  <a:srgbClr val="009999"/>
                </a:solidFill>
              </a:rPr>
              <a:t> - [</a:t>
            </a:r>
            <a:r>
              <a:rPr lang="ru-RU" sz="3900" b="1" dirty="0" err="1">
                <a:solidFill>
                  <a:srgbClr val="009999"/>
                </a:solidFill>
              </a:rPr>
              <a:t>gɜ:l</a:t>
            </a:r>
            <a:r>
              <a:rPr lang="ru-RU" sz="3900" b="1" dirty="0" smtClean="0">
                <a:solidFill>
                  <a:srgbClr val="009999"/>
                </a:solidFill>
              </a:rPr>
              <a:t>] - девочка</a:t>
            </a:r>
          </a:p>
          <a:p>
            <a:pPr marL="514350" indent="-514350">
              <a:buAutoNum type="arabicPeriod"/>
            </a:pPr>
            <a:r>
              <a:rPr lang="en-US" sz="3900" b="1" dirty="0">
                <a:solidFill>
                  <a:srgbClr val="00CC99"/>
                </a:solidFill>
              </a:rPr>
              <a:t>B</a:t>
            </a:r>
            <a:r>
              <a:rPr lang="ru-RU" sz="3900" b="1" dirty="0" err="1">
                <a:solidFill>
                  <a:srgbClr val="00CC99"/>
                </a:solidFill>
              </a:rPr>
              <a:t>irch</a:t>
            </a:r>
            <a:r>
              <a:rPr lang="ru-RU" sz="3900" b="1" dirty="0">
                <a:solidFill>
                  <a:srgbClr val="00CC99"/>
                </a:solidFill>
              </a:rPr>
              <a:t> - [</a:t>
            </a:r>
            <a:r>
              <a:rPr lang="ru-RU" sz="3900" b="1" dirty="0" err="1">
                <a:solidFill>
                  <a:srgbClr val="00CC99"/>
                </a:solidFill>
              </a:rPr>
              <a:t>bɜ:tʃ</a:t>
            </a:r>
            <a:r>
              <a:rPr lang="ru-RU" sz="3900" b="1" dirty="0" smtClean="0">
                <a:solidFill>
                  <a:srgbClr val="00CC99"/>
                </a:solidFill>
              </a:rPr>
              <a:t>] - береза</a:t>
            </a:r>
          </a:p>
          <a:p>
            <a:pPr marL="514350" indent="-514350">
              <a:buAutoNum type="arabicPeriod"/>
            </a:pPr>
            <a:r>
              <a:rPr lang="en-US" sz="3900" b="1" dirty="0">
                <a:solidFill>
                  <a:srgbClr val="669900"/>
                </a:solidFill>
              </a:rPr>
              <a:t>N</a:t>
            </a:r>
            <a:r>
              <a:rPr lang="ru-RU" sz="3900" b="1" dirty="0" err="1">
                <a:solidFill>
                  <a:srgbClr val="669900"/>
                </a:solidFill>
              </a:rPr>
              <a:t>urse</a:t>
            </a:r>
            <a:r>
              <a:rPr lang="ru-RU" sz="3900" b="1" dirty="0">
                <a:solidFill>
                  <a:srgbClr val="669900"/>
                </a:solidFill>
              </a:rPr>
              <a:t> - [</a:t>
            </a:r>
            <a:r>
              <a:rPr lang="ru-RU" sz="3900" b="1" dirty="0" err="1">
                <a:solidFill>
                  <a:srgbClr val="669900"/>
                </a:solidFill>
              </a:rPr>
              <a:t>nɜ:s</a:t>
            </a:r>
            <a:r>
              <a:rPr lang="ru-RU" sz="3900" b="1" dirty="0" smtClean="0">
                <a:solidFill>
                  <a:srgbClr val="669900"/>
                </a:solidFill>
              </a:rPr>
              <a:t>] - медсестра</a:t>
            </a:r>
          </a:p>
          <a:p>
            <a:pPr marL="514350" indent="-514350">
              <a:buAutoNum type="arabicPeriod"/>
            </a:pPr>
            <a:r>
              <a:rPr lang="en-US" sz="3900" b="1" dirty="0">
                <a:solidFill>
                  <a:srgbClr val="FF0000"/>
                </a:solidFill>
              </a:rPr>
              <a:t>T</a:t>
            </a:r>
            <a:r>
              <a:rPr lang="ru-RU" sz="3900" b="1" dirty="0" err="1">
                <a:solidFill>
                  <a:srgbClr val="FF0000"/>
                </a:solidFill>
              </a:rPr>
              <a:t>urtle</a:t>
            </a:r>
            <a:r>
              <a:rPr lang="ru-RU" sz="3900" b="1" dirty="0">
                <a:solidFill>
                  <a:srgbClr val="FF0000"/>
                </a:solidFill>
              </a:rPr>
              <a:t> - [ʹ</a:t>
            </a:r>
            <a:r>
              <a:rPr lang="ru-RU" sz="3900" b="1" dirty="0" err="1">
                <a:solidFill>
                  <a:srgbClr val="FF0000"/>
                </a:solidFill>
              </a:rPr>
              <a:t>tɜ:tl</a:t>
            </a:r>
            <a:r>
              <a:rPr lang="ru-RU" sz="3900" b="1" dirty="0" smtClean="0">
                <a:solidFill>
                  <a:srgbClr val="FF0000"/>
                </a:solidFill>
              </a:rPr>
              <a:t>] - черепаха</a:t>
            </a:r>
          </a:p>
          <a:p>
            <a:pPr marL="514350" indent="-514350">
              <a:buAutoNum type="arabicPeriod"/>
            </a:pPr>
            <a:r>
              <a:rPr lang="en-US" sz="3900" b="1" dirty="0">
                <a:solidFill>
                  <a:srgbClr val="660066"/>
                </a:solidFill>
              </a:rPr>
              <a:t>P</a:t>
            </a:r>
            <a:r>
              <a:rPr lang="ru-RU" sz="3900" b="1" dirty="0" err="1">
                <a:solidFill>
                  <a:srgbClr val="660066"/>
                </a:solidFill>
              </a:rPr>
              <a:t>urple</a:t>
            </a:r>
            <a:r>
              <a:rPr lang="ru-RU" sz="3900" b="1" dirty="0">
                <a:solidFill>
                  <a:srgbClr val="660066"/>
                </a:solidFill>
              </a:rPr>
              <a:t> - [ʹ</a:t>
            </a:r>
            <a:r>
              <a:rPr lang="ru-RU" sz="3900" b="1" dirty="0" err="1">
                <a:solidFill>
                  <a:srgbClr val="660066"/>
                </a:solidFill>
              </a:rPr>
              <a:t>pɜ:p</a:t>
            </a:r>
            <a:r>
              <a:rPr lang="ru-RU" sz="3900" b="1" dirty="0">
                <a:solidFill>
                  <a:srgbClr val="660066"/>
                </a:solidFill>
              </a:rPr>
              <a:t>(ə)l</a:t>
            </a:r>
            <a:r>
              <a:rPr lang="ru-RU" sz="3900" b="1" dirty="0" smtClean="0">
                <a:solidFill>
                  <a:srgbClr val="660066"/>
                </a:solidFill>
              </a:rPr>
              <a:t>] - фиолетовый</a:t>
            </a:r>
          </a:p>
          <a:p>
            <a:pPr marL="514350" indent="-514350">
              <a:buAutoNum type="arabicPeriod"/>
            </a:pPr>
            <a:r>
              <a:rPr lang="en-US" sz="3900" b="1" dirty="0">
                <a:solidFill>
                  <a:srgbClr val="00CCFF"/>
                </a:solidFill>
              </a:rPr>
              <a:t>M</a:t>
            </a:r>
            <a:r>
              <a:rPr lang="ru-RU" sz="3900" b="1" dirty="0" err="1">
                <a:solidFill>
                  <a:srgbClr val="00CCFF"/>
                </a:solidFill>
              </a:rPr>
              <a:t>ermaid</a:t>
            </a:r>
            <a:r>
              <a:rPr lang="ru-RU" sz="3900" b="1" dirty="0">
                <a:solidFill>
                  <a:srgbClr val="00CCFF"/>
                </a:solidFill>
              </a:rPr>
              <a:t> - [ʹ</a:t>
            </a:r>
            <a:r>
              <a:rPr lang="ru-RU" sz="3900" b="1" dirty="0" err="1">
                <a:solidFill>
                  <a:srgbClr val="00CCFF"/>
                </a:solidFill>
              </a:rPr>
              <a:t>mɜ:meıd</a:t>
            </a:r>
            <a:r>
              <a:rPr lang="ru-RU" sz="3900" b="1" dirty="0" smtClean="0">
                <a:solidFill>
                  <a:srgbClr val="00CCFF"/>
                </a:solidFill>
              </a:rPr>
              <a:t>] - русалка</a:t>
            </a:r>
          </a:p>
          <a:p>
            <a:pPr marL="514350" indent="-514350">
              <a:buAutoNum type="arabicPeriod"/>
            </a:pPr>
            <a:r>
              <a:rPr lang="en-US" sz="3900" b="1" dirty="0">
                <a:solidFill>
                  <a:srgbClr val="FF3399"/>
                </a:solidFill>
              </a:rPr>
              <a:t>S</a:t>
            </a:r>
            <a:r>
              <a:rPr lang="ru-RU" sz="3900" b="1" dirty="0" err="1">
                <a:solidFill>
                  <a:srgbClr val="FF3399"/>
                </a:solidFill>
              </a:rPr>
              <a:t>ervant</a:t>
            </a:r>
            <a:r>
              <a:rPr lang="ru-RU" sz="3900" b="1" dirty="0">
                <a:solidFill>
                  <a:srgbClr val="FF3399"/>
                </a:solidFill>
              </a:rPr>
              <a:t> - [ʹ</a:t>
            </a:r>
            <a:r>
              <a:rPr lang="ru-RU" sz="3900" b="1" dirty="0" err="1">
                <a:solidFill>
                  <a:srgbClr val="FF3399"/>
                </a:solidFill>
              </a:rPr>
              <a:t>sɜ:v</a:t>
            </a:r>
            <a:r>
              <a:rPr lang="ru-RU" sz="3900" b="1" dirty="0">
                <a:solidFill>
                  <a:srgbClr val="FF3399"/>
                </a:solidFill>
              </a:rPr>
              <a:t>(ə)</a:t>
            </a:r>
            <a:r>
              <a:rPr lang="ru-RU" sz="3900" b="1" dirty="0" err="1">
                <a:solidFill>
                  <a:srgbClr val="FF3399"/>
                </a:solidFill>
              </a:rPr>
              <a:t>nt</a:t>
            </a:r>
            <a:r>
              <a:rPr lang="ru-RU" sz="3900" b="1" dirty="0" smtClean="0">
                <a:solidFill>
                  <a:srgbClr val="FF3399"/>
                </a:solidFill>
              </a:rPr>
              <a:t>] – слуга, официант</a:t>
            </a:r>
          </a:p>
          <a:p>
            <a:pPr marL="514350" indent="-514350">
              <a:buAutoNum type="arabicPeriod"/>
            </a:pPr>
            <a:r>
              <a:rPr lang="en-US" sz="3900" b="1" dirty="0">
                <a:solidFill>
                  <a:srgbClr val="006666"/>
                </a:solidFill>
              </a:rPr>
              <a:t>F</a:t>
            </a:r>
            <a:r>
              <a:rPr lang="ru-RU" sz="3900" b="1" dirty="0" err="1">
                <a:solidFill>
                  <a:srgbClr val="006666"/>
                </a:solidFill>
              </a:rPr>
              <a:t>ern</a:t>
            </a:r>
            <a:r>
              <a:rPr lang="ru-RU" sz="3900" b="1" dirty="0">
                <a:solidFill>
                  <a:srgbClr val="006666"/>
                </a:solidFill>
              </a:rPr>
              <a:t> - [</a:t>
            </a:r>
            <a:r>
              <a:rPr lang="ru-RU" sz="3900" b="1" dirty="0" err="1">
                <a:solidFill>
                  <a:srgbClr val="006666"/>
                </a:solidFill>
              </a:rPr>
              <a:t>fɜ:n</a:t>
            </a:r>
            <a:r>
              <a:rPr lang="ru-RU" sz="3900" b="1" dirty="0" smtClean="0">
                <a:solidFill>
                  <a:srgbClr val="006666"/>
                </a:solidFill>
              </a:rPr>
              <a:t>] - папоротник</a:t>
            </a:r>
            <a:endParaRPr lang="ru-RU" sz="3900" b="1" dirty="0" smtClean="0">
              <a:solidFill>
                <a:srgbClr val="00CCFF"/>
              </a:solidFill>
            </a:endParaRP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645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9999"/>
                </a:solidFill>
              </a:rPr>
              <a:t>G</a:t>
            </a:r>
            <a:r>
              <a:rPr lang="ru-RU" sz="8000" b="1" dirty="0" err="1" smtClean="0">
                <a:solidFill>
                  <a:srgbClr val="009999"/>
                </a:solidFill>
              </a:rPr>
              <a:t>irl</a:t>
            </a:r>
            <a:r>
              <a:rPr lang="ru-RU" sz="8000" b="1" dirty="0" smtClean="0">
                <a:solidFill>
                  <a:srgbClr val="009999"/>
                </a:solidFill>
              </a:rPr>
              <a:t> - </a:t>
            </a:r>
            <a:r>
              <a:rPr lang="ru-RU" sz="8000" b="1" dirty="0">
                <a:solidFill>
                  <a:srgbClr val="009999"/>
                </a:solidFill>
              </a:rPr>
              <a:t>[</a:t>
            </a:r>
            <a:r>
              <a:rPr lang="ru-RU" sz="8000" b="1" dirty="0" err="1">
                <a:solidFill>
                  <a:srgbClr val="009999"/>
                </a:solidFill>
              </a:rPr>
              <a:t>gɜ:l</a:t>
            </a:r>
            <a:r>
              <a:rPr lang="ru-RU" sz="8000" b="1" dirty="0">
                <a:solidFill>
                  <a:srgbClr val="009999"/>
                </a:solidFill>
              </a:rPr>
              <a:t>]</a:t>
            </a:r>
            <a:endParaRPr lang="ru-RU" sz="8000" b="1" dirty="0">
              <a:solidFill>
                <a:srgbClr val="009999"/>
              </a:solidFill>
            </a:endParaRP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2 класс\5606286583480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62" y="1600200"/>
            <a:ext cx="682627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43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CC99"/>
                </a:solidFill>
              </a:rPr>
              <a:t>B</a:t>
            </a:r>
            <a:r>
              <a:rPr lang="ru-RU" sz="8000" b="1" dirty="0" err="1" smtClean="0">
                <a:solidFill>
                  <a:srgbClr val="00CC99"/>
                </a:solidFill>
              </a:rPr>
              <a:t>irch</a:t>
            </a:r>
            <a:r>
              <a:rPr lang="ru-RU" sz="8000" b="1" dirty="0" smtClean="0">
                <a:solidFill>
                  <a:srgbClr val="00CC99"/>
                </a:solidFill>
              </a:rPr>
              <a:t> - </a:t>
            </a:r>
            <a:r>
              <a:rPr lang="ru-RU" sz="8000" b="1" dirty="0">
                <a:solidFill>
                  <a:srgbClr val="00CC99"/>
                </a:solidFill>
              </a:rPr>
              <a:t>[</a:t>
            </a:r>
            <a:r>
              <a:rPr lang="ru-RU" sz="8000" b="1" dirty="0" err="1">
                <a:solidFill>
                  <a:srgbClr val="00CC99"/>
                </a:solidFill>
              </a:rPr>
              <a:t>bɜ:tʃ</a:t>
            </a:r>
            <a:r>
              <a:rPr lang="ru-RU" sz="8000" b="1" dirty="0">
                <a:solidFill>
                  <a:srgbClr val="00CC99"/>
                </a:solidFill>
              </a:rPr>
              <a:t>]</a:t>
            </a:r>
            <a:endParaRPr lang="ru-RU" sz="8000" b="1" dirty="0">
              <a:solidFill>
                <a:srgbClr val="00CC99"/>
              </a:solidFill>
            </a:endParaRP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2 класс\CASUrhfU8AAIbf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184" y="1600200"/>
            <a:ext cx="678563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469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669900"/>
                </a:solidFill>
              </a:rPr>
              <a:t>N</a:t>
            </a:r>
            <a:r>
              <a:rPr lang="ru-RU" sz="8000" b="1" dirty="0" err="1" smtClean="0">
                <a:solidFill>
                  <a:srgbClr val="669900"/>
                </a:solidFill>
              </a:rPr>
              <a:t>urse</a:t>
            </a:r>
            <a:r>
              <a:rPr lang="ru-RU" sz="8000" b="1" dirty="0" smtClean="0">
                <a:solidFill>
                  <a:srgbClr val="669900"/>
                </a:solidFill>
              </a:rPr>
              <a:t> - </a:t>
            </a:r>
            <a:r>
              <a:rPr lang="ru-RU" sz="8000" dirty="0">
                <a:solidFill>
                  <a:srgbClr val="669900"/>
                </a:solidFill>
              </a:rPr>
              <a:t>[</a:t>
            </a:r>
            <a:r>
              <a:rPr lang="ru-RU" sz="8000" dirty="0" err="1">
                <a:solidFill>
                  <a:srgbClr val="669900"/>
                </a:solidFill>
              </a:rPr>
              <a:t>nɜ:s</a:t>
            </a:r>
            <a:r>
              <a:rPr lang="ru-RU" sz="8000" dirty="0">
                <a:solidFill>
                  <a:srgbClr val="669900"/>
                </a:solidFill>
              </a:rPr>
              <a:t>]</a:t>
            </a:r>
            <a:endParaRPr lang="ru-RU" sz="8000" dirty="0">
              <a:solidFill>
                <a:srgbClr val="669900"/>
              </a:solidFill>
            </a:endParaRPr>
          </a:p>
        </p:txBody>
      </p:sp>
      <p:pic>
        <p:nvPicPr>
          <p:cNvPr id="4098" name="Picture 2" descr="C:\Users\комп\Desktop\АНГЛИЙСКИЙ ЯЗЫК НАЧАЛЬНАЯ ШКОЛА\ДЛЯ УРОКОВ\картинки\картинки 2 класс\1057bfa92deb6f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411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T</a:t>
            </a:r>
            <a:r>
              <a:rPr lang="ru-RU" sz="8000" b="1" dirty="0" err="1" smtClean="0">
                <a:solidFill>
                  <a:srgbClr val="FF0000"/>
                </a:solidFill>
              </a:rPr>
              <a:t>urtle</a:t>
            </a:r>
            <a:r>
              <a:rPr lang="ru-RU" sz="8000" b="1" dirty="0" smtClean="0">
                <a:solidFill>
                  <a:srgbClr val="FF0000"/>
                </a:solidFill>
              </a:rPr>
              <a:t> - </a:t>
            </a:r>
            <a:r>
              <a:rPr lang="ru-RU" sz="8000" b="1" dirty="0">
                <a:solidFill>
                  <a:srgbClr val="FF0000"/>
                </a:solidFill>
              </a:rPr>
              <a:t>[ʹ</a:t>
            </a:r>
            <a:r>
              <a:rPr lang="ru-RU" sz="8000" b="1" dirty="0" err="1">
                <a:solidFill>
                  <a:srgbClr val="FF0000"/>
                </a:solidFill>
              </a:rPr>
              <a:t>tɜ:tl</a:t>
            </a:r>
            <a:r>
              <a:rPr lang="ru-RU" sz="8000" b="1" dirty="0">
                <a:solidFill>
                  <a:srgbClr val="FF0000"/>
                </a:solidFill>
              </a:rPr>
              <a:t>]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комп\Desktop\АНГЛИЙСКИЙ ЯЗЫК НАЧАЛЬНАЯ ШКОЛА\ДЛЯ УРОКОВ\картинки\картинки 2 класс\s1200 (2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850" y="1600200"/>
            <a:ext cx="676029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18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660066"/>
                </a:solidFill>
              </a:rPr>
              <a:t>P</a:t>
            </a:r>
            <a:r>
              <a:rPr lang="ru-RU" sz="8000" b="1" dirty="0" err="1" smtClean="0">
                <a:solidFill>
                  <a:srgbClr val="660066"/>
                </a:solidFill>
              </a:rPr>
              <a:t>urple</a:t>
            </a:r>
            <a:r>
              <a:rPr lang="ru-RU" sz="8000" b="1" dirty="0" smtClean="0">
                <a:solidFill>
                  <a:srgbClr val="660066"/>
                </a:solidFill>
              </a:rPr>
              <a:t> - </a:t>
            </a:r>
            <a:r>
              <a:rPr lang="ru-RU" sz="8000" b="1" dirty="0">
                <a:solidFill>
                  <a:srgbClr val="660066"/>
                </a:solidFill>
              </a:rPr>
              <a:t>[ʹ</a:t>
            </a:r>
            <a:r>
              <a:rPr lang="ru-RU" sz="8000" b="1" dirty="0" err="1">
                <a:solidFill>
                  <a:srgbClr val="660066"/>
                </a:solidFill>
              </a:rPr>
              <a:t>pɜ:p</a:t>
            </a:r>
            <a:r>
              <a:rPr lang="ru-RU" sz="8000" b="1" dirty="0">
                <a:solidFill>
                  <a:srgbClr val="660066"/>
                </a:solidFill>
              </a:rPr>
              <a:t>(ə)l]</a:t>
            </a:r>
            <a:endParaRPr lang="ru-RU" sz="8000" b="1" dirty="0">
              <a:solidFill>
                <a:srgbClr val="660066"/>
              </a:solidFill>
            </a:endParaRPr>
          </a:p>
        </p:txBody>
      </p:sp>
      <p:pic>
        <p:nvPicPr>
          <p:cNvPr id="6146" name="Picture 2" descr="C:\Users\комп\Desktop\АНГЛИЙСКИЙ ЯЗЫК НАЧАЛЬНАЯ ШКОЛА\ДЛЯ УРОКОВ\картинки\картинки 2 класс\roza-buton-cvetok-lepestki-krasnaya-temnaya-fioletovyj-lilovyj-cvet-listya-razmytost-makro-priro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273" y="1600200"/>
            <a:ext cx="565745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27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CCFF"/>
                </a:solidFill>
              </a:rPr>
              <a:t>M</a:t>
            </a:r>
            <a:r>
              <a:rPr lang="ru-RU" sz="6600" b="1" dirty="0" err="1" smtClean="0">
                <a:solidFill>
                  <a:srgbClr val="00CCFF"/>
                </a:solidFill>
              </a:rPr>
              <a:t>ermaid</a:t>
            </a:r>
            <a:r>
              <a:rPr lang="ru-RU" sz="6600" b="1" dirty="0" smtClean="0">
                <a:solidFill>
                  <a:srgbClr val="00CCFF"/>
                </a:solidFill>
              </a:rPr>
              <a:t> - </a:t>
            </a:r>
            <a:r>
              <a:rPr lang="ru-RU" sz="6600" b="1" dirty="0">
                <a:solidFill>
                  <a:srgbClr val="00CCFF"/>
                </a:solidFill>
              </a:rPr>
              <a:t>[ʹ</a:t>
            </a:r>
            <a:r>
              <a:rPr lang="ru-RU" sz="6600" b="1" dirty="0" err="1">
                <a:solidFill>
                  <a:srgbClr val="00CCFF"/>
                </a:solidFill>
              </a:rPr>
              <a:t>mɜ:meıd</a:t>
            </a:r>
            <a:r>
              <a:rPr lang="ru-RU" sz="6600" b="1" dirty="0">
                <a:solidFill>
                  <a:srgbClr val="00CCFF"/>
                </a:solidFill>
              </a:rPr>
              <a:t>]</a:t>
            </a:r>
            <a:endParaRPr lang="ru-RU" sz="6600" b="1" dirty="0">
              <a:solidFill>
                <a:srgbClr val="00CCFF"/>
              </a:solidFill>
            </a:endParaRPr>
          </a:p>
        </p:txBody>
      </p:sp>
      <p:pic>
        <p:nvPicPr>
          <p:cNvPr id="7170" name="Picture 2" descr="C:\Users\комп\Desktop\АНГЛИЙСКИЙ ЯЗЫК НАЧАЛЬНАЯ ШКОЛА\ДЛЯ УРОКОВ\картинки\картинки 2 класс\the-little-mermai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273" y="1600200"/>
            <a:ext cx="565745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08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FF3399"/>
                </a:solidFill>
              </a:rPr>
              <a:t>S</a:t>
            </a:r>
            <a:r>
              <a:rPr lang="ru-RU" sz="7200" b="1" dirty="0" err="1" smtClean="0">
                <a:solidFill>
                  <a:srgbClr val="FF3399"/>
                </a:solidFill>
              </a:rPr>
              <a:t>ervant</a:t>
            </a:r>
            <a:r>
              <a:rPr lang="ru-RU" sz="7200" b="1" dirty="0" smtClean="0">
                <a:solidFill>
                  <a:srgbClr val="FF3399"/>
                </a:solidFill>
              </a:rPr>
              <a:t> - </a:t>
            </a:r>
            <a:r>
              <a:rPr lang="ru-RU" sz="7200" b="1" dirty="0">
                <a:solidFill>
                  <a:srgbClr val="FF3399"/>
                </a:solidFill>
              </a:rPr>
              <a:t>[ʹ</a:t>
            </a:r>
            <a:r>
              <a:rPr lang="ru-RU" sz="7200" b="1" dirty="0" err="1">
                <a:solidFill>
                  <a:srgbClr val="FF3399"/>
                </a:solidFill>
              </a:rPr>
              <a:t>sɜ:v</a:t>
            </a:r>
            <a:r>
              <a:rPr lang="ru-RU" sz="7200" b="1" dirty="0">
                <a:solidFill>
                  <a:srgbClr val="FF3399"/>
                </a:solidFill>
              </a:rPr>
              <a:t>(ə)</a:t>
            </a:r>
            <a:r>
              <a:rPr lang="ru-RU" sz="7200" b="1" dirty="0" err="1">
                <a:solidFill>
                  <a:srgbClr val="FF3399"/>
                </a:solidFill>
              </a:rPr>
              <a:t>nt</a:t>
            </a:r>
            <a:r>
              <a:rPr lang="ru-RU" sz="7200" b="1" dirty="0">
                <a:solidFill>
                  <a:srgbClr val="FF3399"/>
                </a:solidFill>
              </a:rPr>
              <a:t>]</a:t>
            </a:r>
            <a:endParaRPr lang="ru-RU" sz="7200" b="1" dirty="0">
              <a:solidFill>
                <a:srgbClr val="FF3399"/>
              </a:solidFill>
            </a:endParaRPr>
          </a:p>
        </p:txBody>
      </p:sp>
      <p:pic>
        <p:nvPicPr>
          <p:cNvPr id="8194" name="Picture 2" descr="C:\Users\комп\Desktop\АНГЛИЙСКИЙ ЯЗЫК НАЧАЛЬНАЯ ШКОЛА\ДЛЯ УРОКОВ\картинки\картинки 2 класс\15240684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089" y="1600200"/>
            <a:ext cx="411182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023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6666"/>
                </a:solidFill>
              </a:rPr>
              <a:t>F</a:t>
            </a:r>
            <a:r>
              <a:rPr lang="ru-RU" sz="8000" b="1" dirty="0" err="1" smtClean="0">
                <a:solidFill>
                  <a:srgbClr val="006666"/>
                </a:solidFill>
              </a:rPr>
              <a:t>ern</a:t>
            </a:r>
            <a:r>
              <a:rPr lang="ru-RU" sz="8000" b="1" dirty="0" smtClean="0">
                <a:solidFill>
                  <a:srgbClr val="006666"/>
                </a:solidFill>
              </a:rPr>
              <a:t> - </a:t>
            </a:r>
            <a:r>
              <a:rPr lang="ru-RU" sz="8000" b="1" dirty="0">
                <a:solidFill>
                  <a:srgbClr val="006666"/>
                </a:solidFill>
              </a:rPr>
              <a:t>[</a:t>
            </a:r>
            <a:r>
              <a:rPr lang="ru-RU" sz="8000" b="1" dirty="0" err="1">
                <a:solidFill>
                  <a:srgbClr val="006666"/>
                </a:solidFill>
              </a:rPr>
              <a:t>fɜ:n</a:t>
            </a:r>
            <a:r>
              <a:rPr lang="ru-RU" sz="8000" b="1" dirty="0">
                <a:solidFill>
                  <a:srgbClr val="006666"/>
                </a:solidFill>
              </a:rPr>
              <a:t>]</a:t>
            </a:r>
            <a:endParaRPr lang="ru-RU" sz="8000" b="1" dirty="0">
              <a:solidFill>
                <a:srgbClr val="006666"/>
              </a:solidFill>
            </a:endParaRPr>
          </a:p>
        </p:txBody>
      </p:sp>
      <p:pic>
        <p:nvPicPr>
          <p:cNvPr id="9218" name="Picture 2" descr="C:\Users\комп\Desktop\АНГЛИЙСКИЙ ЯЗЫК НАЧАЛЬНАЯ ШКОЛА\ДЛЯ УРОКОВ\картинки\картинки 2 класс\5138578_xlarg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56792"/>
            <a:ext cx="5832648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58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143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Bird - [bɜ:d]</vt:lpstr>
      <vt:lpstr>Girl - [gɜ:l]</vt:lpstr>
      <vt:lpstr>Birch - [bɜ:tʃ]</vt:lpstr>
      <vt:lpstr>Nurse - [nɜ:s]</vt:lpstr>
      <vt:lpstr>Turtle - [ʹtɜ:tl]</vt:lpstr>
      <vt:lpstr>Purple - [ʹpɜ:p(ə)l]</vt:lpstr>
      <vt:lpstr>Mermaid - [ʹmɜ:meıd]</vt:lpstr>
      <vt:lpstr>Servant - [ʹsɜ:v(ə)nt]</vt:lpstr>
      <vt:lpstr>Fern - [fɜ:n]</vt:lpstr>
      <vt:lpstr>Повторим слова и запишем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Bird - [bɜ:d]</dc:title>
  <dc:creator>комп</dc:creator>
  <cp:lastModifiedBy>комп</cp:lastModifiedBy>
  <cp:revision>4</cp:revision>
  <dcterms:created xsi:type="dcterms:W3CDTF">2018-04-18T03:26:27Z</dcterms:created>
  <dcterms:modified xsi:type="dcterms:W3CDTF">2018-04-18T04:11:40Z</dcterms:modified>
</cp:coreProperties>
</file>