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8" r:id="rId4"/>
    <p:sldId id="259" r:id="rId5"/>
    <p:sldId id="260" r:id="rId6"/>
    <p:sldId id="261" r:id="rId7"/>
    <p:sldId id="262" r:id="rId8"/>
    <p:sldId id="263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CC00CC"/>
    <a:srgbClr val="00CC00"/>
    <a:srgbClr val="00FF00"/>
    <a:srgbClr val="FF9933"/>
    <a:srgbClr val="660066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Повторим звуки: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4000" b="1" dirty="0" smtClean="0">
                <a:solidFill>
                  <a:srgbClr val="FF0000"/>
                </a:solidFill>
              </a:rPr>
              <a:t>[</a:t>
            </a:r>
            <a:r>
              <a:rPr lang="ru-RU" sz="4000" b="1" dirty="0" smtClean="0">
                <a:solidFill>
                  <a:srgbClr val="FF0000"/>
                </a:solidFill>
              </a:rPr>
              <a:t>æ</a:t>
            </a:r>
            <a:r>
              <a:rPr lang="en-US" sz="4000" b="1" dirty="0" smtClean="0">
                <a:solidFill>
                  <a:srgbClr val="FF0000"/>
                </a:solidFill>
              </a:rPr>
              <a:t>]</a:t>
            </a:r>
          </a:p>
          <a:p>
            <a:pPr marL="0" indent="0" algn="ctr">
              <a:buNone/>
            </a:pPr>
            <a:r>
              <a:rPr lang="en-US" sz="4000" b="1" dirty="0" smtClean="0">
                <a:solidFill>
                  <a:srgbClr val="FF0000"/>
                </a:solidFill>
              </a:rPr>
              <a:t>[</a:t>
            </a:r>
            <a:r>
              <a:rPr lang="ru-RU" sz="4000" b="1" dirty="0" smtClean="0">
                <a:solidFill>
                  <a:srgbClr val="FF0000"/>
                </a:solidFill>
              </a:rPr>
              <a:t>ʌ</a:t>
            </a:r>
            <a:r>
              <a:rPr lang="en-US" sz="4000" b="1" dirty="0" smtClean="0">
                <a:solidFill>
                  <a:srgbClr val="FF0000"/>
                </a:solidFill>
              </a:rPr>
              <a:t>]</a:t>
            </a:r>
          </a:p>
          <a:p>
            <a:pPr marL="0" indent="0" algn="ctr">
              <a:buNone/>
            </a:pPr>
            <a:r>
              <a:rPr lang="en-US" sz="4000" b="1" dirty="0" smtClean="0">
                <a:solidFill>
                  <a:srgbClr val="FF0000"/>
                </a:solidFill>
              </a:rPr>
              <a:t>[</a:t>
            </a:r>
            <a:r>
              <a:rPr lang="ru-RU" sz="4000" b="1" dirty="0" smtClean="0">
                <a:solidFill>
                  <a:srgbClr val="FF0000"/>
                </a:solidFill>
              </a:rPr>
              <a:t>ə</a:t>
            </a:r>
            <a:r>
              <a:rPr lang="en-US" sz="4000" b="1" dirty="0" smtClean="0">
                <a:solidFill>
                  <a:srgbClr val="FF0000"/>
                </a:solidFill>
              </a:rPr>
              <a:t>]</a:t>
            </a:r>
          </a:p>
          <a:p>
            <a:pPr marL="0" indent="0" algn="ctr">
              <a:buNone/>
            </a:pPr>
            <a:r>
              <a:rPr lang="en-US" sz="4000" b="1" dirty="0" smtClean="0">
                <a:solidFill>
                  <a:srgbClr val="FF0000"/>
                </a:solidFill>
              </a:rPr>
              <a:t>[</a:t>
            </a:r>
            <a:r>
              <a:rPr lang="ru-RU" sz="4000" b="1" dirty="0">
                <a:solidFill>
                  <a:srgbClr val="FF0000"/>
                </a:solidFill>
              </a:rPr>
              <a:t>ɑ</a:t>
            </a:r>
            <a:r>
              <a:rPr lang="ru-RU" sz="4000" b="1" dirty="0" smtClean="0">
                <a:solidFill>
                  <a:srgbClr val="FF0000"/>
                </a:solidFill>
              </a:rPr>
              <a:t>:</a:t>
            </a:r>
            <a:r>
              <a:rPr lang="en-US" sz="4000" b="1" dirty="0" smtClean="0">
                <a:solidFill>
                  <a:srgbClr val="FF0000"/>
                </a:solidFill>
              </a:rPr>
              <a:t>]</a:t>
            </a:r>
          </a:p>
          <a:p>
            <a:pPr marL="0" indent="0" algn="ctr">
              <a:buNone/>
            </a:pPr>
            <a:r>
              <a:rPr lang="en-US" sz="4000" b="1" dirty="0" smtClean="0">
                <a:solidFill>
                  <a:srgbClr val="FF0000"/>
                </a:solidFill>
              </a:rPr>
              <a:t>[</a:t>
            </a:r>
            <a:r>
              <a:rPr lang="ru-RU" sz="4000" b="1" dirty="0" err="1" smtClean="0">
                <a:solidFill>
                  <a:srgbClr val="FF0000"/>
                </a:solidFill>
              </a:rPr>
              <a:t>eı</a:t>
            </a:r>
            <a:r>
              <a:rPr lang="en-US" sz="4000" b="1" dirty="0" smtClean="0">
                <a:solidFill>
                  <a:srgbClr val="FF0000"/>
                </a:solidFill>
              </a:rPr>
              <a:t>]</a:t>
            </a:r>
          </a:p>
          <a:p>
            <a:pPr marL="0" indent="0" algn="ctr">
              <a:buNone/>
            </a:pPr>
            <a:r>
              <a:rPr lang="en-US" sz="4000" b="1" dirty="0" smtClean="0">
                <a:solidFill>
                  <a:srgbClr val="FF0000"/>
                </a:solidFill>
              </a:rPr>
              <a:t>[</a:t>
            </a:r>
            <a:r>
              <a:rPr lang="ru-RU" sz="4000" b="1" dirty="0" smtClean="0">
                <a:solidFill>
                  <a:srgbClr val="FF0000"/>
                </a:solidFill>
              </a:rPr>
              <a:t>ɒ</a:t>
            </a:r>
            <a:r>
              <a:rPr lang="en-US" sz="4000" b="1" dirty="0" smtClean="0">
                <a:solidFill>
                  <a:srgbClr val="FF0000"/>
                </a:solidFill>
              </a:rPr>
              <a:t>]</a:t>
            </a:r>
          </a:p>
          <a:p>
            <a:pPr marL="0" indent="0" algn="ctr">
              <a:buNone/>
            </a:pPr>
            <a:r>
              <a:rPr lang="en-US" sz="4000" b="1" dirty="0" smtClean="0">
                <a:solidFill>
                  <a:srgbClr val="FF0000"/>
                </a:solidFill>
              </a:rPr>
              <a:t>[</a:t>
            </a:r>
            <a:r>
              <a:rPr lang="ru-RU" sz="4000" b="1" dirty="0" err="1" smtClean="0">
                <a:solidFill>
                  <a:srgbClr val="FF0000"/>
                </a:solidFill>
              </a:rPr>
              <a:t>dʒ</a:t>
            </a:r>
            <a:r>
              <a:rPr lang="en-US" sz="4000" b="1" dirty="0" smtClean="0">
                <a:solidFill>
                  <a:srgbClr val="FF0000"/>
                </a:solidFill>
              </a:rPr>
              <a:t>]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1064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Проверим, правильно ли мы написали слова: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4800" b="1" dirty="0">
                <a:solidFill>
                  <a:srgbClr val="FF0000"/>
                </a:solidFill>
              </a:rPr>
              <a:t>[</a:t>
            </a:r>
            <a:r>
              <a:rPr lang="ru-RU" sz="4800" b="1" dirty="0">
                <a:solidFill>
                  <a:srgbClr val="FF0000"/>
                </a:solidFill>
              </a:rPr>
              <a:t>æ</a:t>
            </a:r>
            <a:r>
              <a:rPr lang="en-US" sz="4800" b="1" dirty="0" smtClean="0">
                <a:solidFill>
                  <a:srgbClr val="FF0000"/>
                </a:solidFill>
              </a:rPr>
              <a:t>]</a:t>
            </a:r>
            <a:r>
              <a:rPr lang="ru-RU" sz="4800" b="1" dirty="0" smtClean="0">
                <a:solidFill>
                  <a:srgbClr val="FF0000"/>
                </a:solidFill>
              </a:rPr>
              <a:t> – э (лягушка)</a:t>
            </a:r>
            <a:endParaRPr lang="en-US" sz="48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4800" b="1" dirty="0">
                <a:solidFill>
                  <a:srgbClr val="FF0000"/>
                </a:solidFill>
              </a:rPr>
              <a:t>[</a:t>
            </a:r>
            <a:r>
              <a:rPr lang="ru-RU" sz="4800" b="1" dirty="0">
                <a:solidFill>
                  <a:srgbClr val="FF0000"/>
                </a:solidFill>
              </a:rPr>
              <a:t>ʌ</a:t>
            </a:r>
            <a:r>
              <a:rPr lang="en-US" sz="4800" b="1" dirty="0" smtClean="0">
                <a:solidFill>
                  <a:srgbClr val="FF0000"/>
                </a:solidFill>
              </a:rPr>
              <a:t>]</a:t>
            </a:r>
            <a:r>
              <a:rPr lang="ru-RU" sz="4800" b="1" dirty="0" smtClean="0">
                <a:solidFill>
                  <a:srgbClr val="FF0000"/>
                </a:solidFill>
              </a:rPr>
              <a:t> - а</a:t>
            </a:r>
            <a:endParaRPr lang="en-US" sz="48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4800" b="1" dirty="0">
                <a:solidFill>
                  <a:srgbClr val="FF0000"/>
                </a:solidFill>
              </a:rPr>
              <a:t>[</a:t>
            </a:r>
            <a:r>
              <a:rPr lang="ru-RU" sz="4800" b="1" dirty="0">
                <a:solidFill>
                  <a:srgbClr val="FF0000"/>
                </a:solidFill>
              </a:rPr>
              <a:t>ə</a:t>
            </a:r>
            <a:r>
              <a:rPr lang="en-US" sz="4800" b="1" dirty="0" smtClean="0">
                <a:solidFill>
                  <a:srgbClr val="FF0000"/>
                </a:solidFill>
              </a:rPr>
              <a:t>]</a:t>
            </a:r>
            <a:r>
              <a:rPr lang="ru-RU" sz="4800" b="1" dirty="0" smtClean="0">
                <a:solidFill>
                  <a:srgbClr val="FF0000"/>
                </a:solidFill>
              </a:rPr>
              <a:t> – э (безударный)</a:t>
            </a:r>
            <a:endParaRPr lang="en-US" sz="48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4800" b="1" dirty="0">
                <a:solidFill>
                  <a:srgbClr val="FF0000"/>
                </a:solidFill>
              </a:rPr>
              <a:t>[</a:t>
            </a:r>
            <a:r>
              <a:rPr lang="ru-RU" sz="4800" b="1" dirty="0">
                <a:solidFill>
                  <a:srgbClr val="FF0000"/>
                </a:solidFill>
              </a:rPr>
              <a:t>ɑ:</a:t>
            </a:r>
            <a:r>
              <a:rPr lang="en-US" sz="4800" b="1" dirty="0" smtClean="0">
                <a:solidFill>
                  <a:srgbClr val="FF0000"/>
                </a:solidFill>
              </a:rPr>
              <a:t>]</a:t>
            </a:r>
            <a:r>
              <a:rPr lang="ru-RU" sz="4800" b="1" dirty="0" smtClean="0">
                <a:solidFill>
                  <a:srgbClr val="FF0000"/>
                </a:solidFill>
              </a:rPr>
              <a:t> – а (долгий</a:t>
            </a:r>
            <a:endParaRPr lang="en-US" sz="4800" b="1" dirty="0">
              <a:solidFill>
                <a:srgbClr val="FF0000"/>
              </a:solidFill>
            </a:endParaRP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4800" b="1" dirty="0">
                <a:solidFill>
                  <a:srgbClr val="FF0000"/>
                </a:solidFill>
              </a:rPr>
              <a:t>[</a:t>
            </a:r>
            <a:r>
              <a:rPr lang="ru-RU" sz="4800" b="1" dirty="0" err="1">
                <a:solidFill>
                  <a:srgbClr val="FF0000"/>
                </a:solidFill>
              </a:rPr>
              <a:t>eı</a:t>
            </a:r>
            <a:r>
              <a:rPr lang="en-US" sz="4800" b="1" dirty="0" smtClean="0">
                <a:solidFill>
                  <a:srgbClr val="FF0000"/>
                </a:solidFill>
              </a:rPr>
              <a:t>]</a:t>
            </a:r>
            <a:r>
              <a:rPr lang="ru-RU" sz="4800" b="1" dirty="0" smtClean="0">
                <a:solidFill>
                  <a:srgbClr val="FF0000"/>
                </a:solidFill>
              </a:rPr>
              <a:t> - эй</a:t>
            </a:r>
            <a:endParaRPr lang="en-US" sz="48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4800" b="1" dirty="0">
                <a:solidFill>
                  <a:srgbClr val="FF0000"/>
                </a:solidFill>
              </a:rPr>
              <a:t>[</a:t>
            </a:r>
            <a:r>
              <a:rPr lang="ru-RU" sz="4800" b="1" dirty="0">
                <a:solidFill>
                  <a:srgbClr val="FF0000"/>
                </a:solidFill>
              </a:rPr>
              <a:t>ɒ</a:t>
            </a:r>
            <a:r>
              <a:rPr lang="en-US" sz="4800" b="1" dirty="0" smtClean="0">
                <a:solidFill>
                  <a:srgbClr val="FF0000"/>
                </a:solidFill>
              </a:rPr>
              <a:t>]</a:t>
            </a:r>
            <a:r>
              <a:rPr lang="ru-RU" sz="4800" b="1" dirty="0" smtClean="0">
                <a:solidFill>
                  <a:srgbClr val="FF0000"/>
                </a:solidFill>
              </a:rPr>
              <a:t> - о</a:t>
            </a:r>
            <a:endParaRPr lang="en-US" sz="48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4800" b="1" dirty="0">
                <a:solidFill>
                  <a:srgbClr val="FF0000"/>
                </a:solidFill>
              </a:rPr>
              <a:t>[</a:t>
            </a:r>
            <a:r>
              <a:rPr lang="ru-RU" sz="4800" b="1" dirty="0" err="1">
                <a:solidFill>
                  <a:srgbClr val="FF0000"/>
                </a:solidFill>
              </a:rPr>
              <a:t>dʒ</a:t>
            </a:r>
            <a:r>
              <a:rPr lang="en-US" sz="4800" b="1" dirty="0" smtClean="0">
                <a:solidFill>
                  <a:srgbClr val="FF0000"/>
                </a:solidFill>
              </a:rPr>
              <a:t>]</a:t>
            </a:r>
            <a:r>
              <a:rPr lang="ru-RU" sz="4800" b="1" dirty="0" smtClean="0">
                <a:solidFill>
                  <a:srgbClr val="FF0000"/>
                </a:solidFill>
              </a:rPr>
              <a:t> - </a:t>
            </a:r>
            <a:r>
              <a:rPr lang="ru-RU" sz="4800" b="1" dirty="0" err="1" smtClean="0">
                <a:solidFill>
                  <a:srgbClr val="FF0000"/>
                </a:solidFill>
              </a:rPr>
              <a:t>дж</a:t>
            </a:r>
            <a:endParaRPr lang="ru-RU" sz="4800" b="1" dirty="0">
              <a:solidFill>
                <a:srgbClr val="FF0000"/>
              </a:solidFill>
            </a:endParaRPr>
          </a:p>
          <a:p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814676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FF3300"/>
                </a:solidFill>
              </a:rPr>
              <a:t>A</a:t>
            </a:r>
            <a:r>
              <a:rPr lang="ru-RU" sz="8000" b="1" dirty="0" err="1" smtClean="0">
                <a:solidFill>
                  <a:srgbClr val="FF3300"/>
                </a:solidFill>
              </a:rPr>
              <a:t>pple</a:t>
            </a:r>
            <a:r>
              <a:rPr lang="ru-RU" sz="8000" b="1" dirty="0" smtClean="0">
                <a:solidFill>
                  <a:srgbClr val="FF3300"/>
                </a:solidFill>
              </a:rPr>
              <a:t> - </a:t>
            </a:r>
            <a:r>
              <a:rPr lang="ru-RU" sz="8000" b="1" dirty="0">
                <a:solidFill>
                  <a:srgbClr val="FF3300"/>
                </a:solidFill>
              </a:rPr>
              <a:t>[ʹ</a:t>
            </a:r>
            <a:r>
              <a:rPr lang="ru-RU" sz="8000" b="1" dirty="0" err="1">
                <a:solidFill>
                  <a:srgbClr val="FF3300"/>
                </a:solidFill>
              </a:rPr>
              <a:t>æp</a:t>
            </a:r>
            <a:r>
              <a:rPr lang="ru-RU" sz="8000" b="1" dirty="0">
                <a:solidFill>
                  <a:srgbClr val="FF3300"/>
                </a:solidFill>
              </a:rPr>
              <a:t>(ə)l]</a:t>
            </a:r>
          </a:p>
        </p:txBody>
      </p:sp>
      <p:pic>
        <p:nvPicPr>
          <p:cNvPr id="4" name="Picture 2" descr="C:\Users\комп\Desktop\АНГЛИЙСКИЙ ЯЗЫК НАЧАЛЬНАЯ ШКОЛА\ДЛЯ УРОКОВ\картинки\картинки 2 класс\apple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484784"/>
            <a:ext cx="6264696" cy="5122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4460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660066"/>
                </a:solidFill>
              </a:rPr>
              <a:t>P</a:t>
            </a:r>
            <a:r>
              <a:rPr lang="ru-RU" sz="8000" b="1" dirty="0" err="1" smtClean="0">
                <a:solidFill>
                  <a:srgbClr val="660066"/>
                </a:solidFill>
              </a:rPr>
              <a:t>lum</a:t>
            </a:r>
            <a:r>
              <a:rPr lang="ru-RU" sz="8000" b="1" dirty="0" smtClean="0">
                <a:solidFill>
                  <a:srgbClr val="660066"/>
                </a:solidFill>
              </a:rPr>
              <a:t> - </a:t>
            </a:r>
            <a:r>
              <a:rPr lang="ru-RU" sz="8000" b="1" dirty="0">
                <a:solidFill>
                  <a:srgbClr val="660066"/>
                </a:solidFill>
              </a:rPr>
              <a:t>[</a:t>
            </a:r>
            <a:r>
              <a:rPr lang="ru-RU" sz="8000" b="1" dirty="0" err="1">
                <a:solidFill>
                  <a:srgbClr val="660066"/>
                </a:solidFill>
              </a:rPr>
              <a:t>plʌm</a:t>
            </a:r>
            <a:r>
              <a:rPr lang="ru-RU" sz="8000" b="1" dirty="0">
                <a:solidFill>
                  <a:srgbClr val="660066"/>
                </a:solidFill>
              </a:rPr>
              <a:t>]</a:t>
            </a:r>
          </a:p>
        </p:txBody>
      </p:sp>
      <p:pic>
        <p:nvPicPr>
          <p:cNvPr id="2050" name="Picture 2" descr="C:\Users\комп\Desktop\АНГЛИЙСКИЙ ЯЗЫК НАЧАЛЬНАЯ ШКОЛА\ДЛЯ УРОКОВ\картинки\картинки 2 класс\16383795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600200"/>
            <a:ext cx="4248471" cy="525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4318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FF9933"/>
                </a:solidFill>
              </a:rPr>
              <a:t>L</a:t>
            </a:r>
            <a:r>
              <a:rPr lang="ru-RU" sz="8000" b="1" dirty="0" err="1" smtClean="0">
                <a:solidFill>
                  <a:srgbClr val="FF9933"/>
                </a:solidFill>
              </a:rPr>
              <a:t>emon</a:t>
            </a:r>
            <a:r>
              <a:rPr lang="ru-RU" sz="8000" b="1" dirty="0" smtClean="0">
                <a:solidFill>
                  <a:srgbClr val="FF9933"/>
                </a:solidFill>
              </a:rPr>
              <a:t> - </a:t>
            </a:r>
            <a:r>
              <a:rPr lang="ru-RU" sz="8000" b="1" dirty="0">
                <a:solidFill>
                  <a:srgbClr val="FF9933"/>
                </a:solidFill>
              </a:rPr>
              <a:t>[ʹ</a:t>
            </a:r>
            <a:r>
              <a:rPr lang="ru-RU" sz="8000" b="1" dirty="0" err="1">
                <a:solidFill>
                  <a:srgbClr val="FF9933"/>
                </a:solidFill>
              </a:rPr>
              <a:t>lemən</a:t>
            </a:r>
            <a:r>
              <a:rPr lang="ru-RU" sz="8000" b="1" dirty="0">
                <a:solidFill>
                  <a:srgbClr val="FF9933"/>
                </a:solidFill>
              </a:rPr>
              <a:t>]</a:t>
            </a:r>
          </a:p>
        </p:txBody>
      </p:sp>
      <p:pic>
        <p:nvPicPr>
          <p:cNvPr id="3074" name="Picture 2" descr="C:\Users\комп\Desktop\АНГЛИЙСКИЙ ЯЗЫК НАЧАЛЬНАЯ ШКОЛА\ДЛЯ УРОКОВ\картинки\картинки 2 класс\setwalls.ru-3114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922" y="1600200"/>
            <a:ext cx="8046156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1733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b="1" dirty="0" smtClean="0">
                <a:solidFill>
                  <a:srgbClr val="00CC00"/>
                </a:solidFill>
              </a:rPr>
              <a:t>B</a:t>
            </a:r>
            <a:r>
              <a:rPr lang="ru-RU" sz="7200" b="1" dirty="0" err="1" smtClean="0">
                <a:solidFill>
                  <a:srgbClr val="00CC00"/>
                </a:solidFill>
              </a:rPr>
              <a:t>anana</a:t>
            </a:r>
            <a:r>
              <a:rPr lang="ru-RU" sz="7200" b="1" dirty="0" smtClean="0">
                <a:solidFill>
                  <a:srgbClr val="00CC00"/>
                </a:solidFill>
              </a:rPr>
              <a:t> - </a:t>
            </a:r>
            <a:r>
              <a:rPr lang="ru-RU" sz="7200" b="1" dirty="0">
                <a:solidFill>
                  <a:srgbClr val="00CC00"/>
                </a:solidFill>
              </a:rPr>
              <a:t>[</a:t>
            </a:r>
            <a:r>
              <a:rPr lang="ru-RU" sz="7200" b="1" dirty="0" err="1">
                <a:solidFill>
                  <a:srgbClr val="00CC00"/>
                </a:solidFill>
              </a:rPr>
              <a:t>bəʹnɑ:nə</a:t>
            </a:r>
            <a:r>
              <a:rPr lang="ru-RU" sz="7200" b="1" dirty="0">
                <a:solidFill>
                  <a:srgbClr val="00CC00"/>
                </a:solidFill>
              </a:rPr>
              <a:t>]</a:t>
            </a:r>
          </a:p>
        </p:txBody>
      </p:sp>
      <p:pic>
        <p:nvPicPr>
          <p:cNvPr id="4098" name="Picture 2" descr="C:\Users\комп\Desktop\АНГЛИЙСКИЙ ЯЗЫК НАЧАЛЬНАЯ ШКОЛА\ДЛЯ УРОКОВ\картинки\картинки 2 класс\l-94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600200"/>
            <a:ext cx="6696744" cy="4781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6746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CC00CC"/>
                </a:solidFill>
              </a:rPr>
              <a:t>G</a:t>
            </a:r>
            <a:r>
              <a:rPr lang="ru-RU" sz="8000" b="1" dirty="0" err="1" smtClean="0">
                <a:solidFill>
                  <a:srgbClr val="CC00CC"/>
                </a:solidFill>
              </a:rPr>
              <a:t>rape</a:t>
            </a:r>
            <a:r>
              <a:rPr lang="ru-RU" sz="8000" b="1" dirty="0" smtClean="0">
                <a:solidFill>
                  <a:srgbClr val="CC00CC"/>
                </a:solidFill>
              </a:rPr>
              <a:t> - </a:t>
            </a:r>
            <a:r>
              <a:rPr lang="ru-RU" sz="8000" b="1" dirty="0">
                <a:solidFill>
                  <a:srgbClr val="CC00CC"/>
                </a:solidFill>
              </a:rPr>
              <a:t>[</a:t>
            </a:r>
            <a:r>
              <a:rPr lang="ru-RU" sz="8000" b="1" dirty="0" err="1">
                <a:solidFill>
                  <a:srgbClr val="CC00CC"/>
                </a:solidFill>
              </a:rPr>
              <a:t>greıp</a:t>
            </a:r>
            <a:r>
              <a:rPr lang="ru-RU" sz="8000" b="1" dirty="0">
                <a:solidFill>
                  <a:srgbClr val="CC00CC"/>
                </a:solidFill>
              </a:rPr>
              <a:t>]</a:t>
            </a:r>
          </a:p>
        </p:txBody>
      </p:sp>
      <p:pic>
        <p:nvPicPr>
          <p:cNvPr id="5122" name="Picture 2" descr="C:\Users\комп\Desktop\АНГЛИЙСКИЙ ЯЗЫК НАЧАЛЬНАЯ ШКОЛА\ДЛЯ УРОКОВ\картинки\картинки 2 класс\виноград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595" y="1600200"/>
            <a:ext cx="723481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4371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FF6600"/>
                </a:solidFill>
              </a:rPr>
              <a:t>O</a:t>
            </a:r>
            <a:r>
              <a:rPr lang="ru-RU" sz="8000" b="1" dirty="0" err="1" smtClean="0">
                <a:solidFill>
                  <a:srgbClr val="FF6600"/>
                </a:solidFill>
              </a:rPr>
              <a:t>range</a:t>
            </a:r>
            <a:r>
              <a:rPr lang="ru-RU" sz="8000" b="1" dirty="0" smtClean="0">
                <a:solidFill>
                  <a:srgbClr val="FF6600"/>
                </a:solidFill>
              </a:rPr>
              <a:t> - </a:t>
            </a:r>
            <a:r>
              <a:rPr lang="ru-RU" sz="8000" b="1" dirty="0">
                <a:solidFill>
                  <a:srgbClr val="FF6600"/>
                </a:solidFill>
              </a:rPr>
              <a:t>[ʹ</a:t>
            </a:r>
            <a:r>
              <a:rPr lang="ru-RU" sz="8000" b="1" dirty="0" err="1">
                <a:solidFill>
                  <a:srgbClr val="FF6600"/>
                </a:solidFill>
              </a:rPr>
              <a:t>ɒrındʒ</a:t>
            </a:r>
            <a:r>
              <a:rPr lang="ru-RU" sz="8000" b="1" dirty="0">
                <a:solidFill>
                  <a:srgbClr val="FF6600"/>
                </a:solidFill>
              </a:rPr>
              <a:t>]</a:t>
            </a:r>
          </a:p>
        </p:txBody>
      </p:sp>
      <p:pic>
        <p:nvPicPr>
          <p:cNvPr id="1027" name="Picture 3" descr="C:\Users\комп\Desktop\АНГЛИЙСКИЙ ЯЗЫК НАЧАЛЬНАЯ ШКОЛА\ДЛЯ УРОКОВ\картинки\картинки 2 класс\img134103625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3446" y="1600200"/>
            <a:ext cx="571710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6768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/>
              <a:t>Повторим слова и запишем их в словарь: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4400" b="1" dirty="0">
                <a:solidFill>
                  <a:srgbClr val="FF3300"/>
                </a:solidFill>
              </a:rPr>
              <a:t>A</a:t>
            </a:r>
            <a:r>
              <a:rPr lang="ru-RU" sz="4400" b="1" dirty="0" err="1">
                <a:solidFill>
                  <a:srgbClr val="FF3300"/>
                </a:solidFill>
              </a:rPr>
              <a:t>pple</a:t>
            </a:r>
            <a:r>
              <a:rPr lang="ru-RU" sz="4400" b="1" dirty="0">
                <a:solidFill>
                  <a:srgbClr val="FF3300"/>
                </a:solidFill>
              </a:rPr>
              <a:t> - [ʹ</a:t>
            </a:r>
            <a:r>
              <a:rPr lang="ru-RU" sz="4400" b="1" dirty="0" err="1">
                <a:solidFill>
                  <a:srgbClr val="FF3300"/>
                </a:solidFill>
              </a:rPr>
              <a:t>æp</a:t>
            </a:r>
            <a:r>
              <a:rPr lang="ru-RU" sz="4400" b="1" dirty="0">
                <a:solidFill>
                  <a:srgbClr val="FF3300"/>
                </a:solidFill>
              </a:rPr>
              <a:t>(ə)l</a:t>
            </a:r>
            <a:r>
              <a:rPr lang="ru-RU" sz="4400" b="1" dirty="0" smtClean="0">
                <a:solidFill>
                  <a:srgbClr val="FF3300"/>
                </a:solidFill>
              </a:rPr>
              <a:t>] - яблоко</a:t>
            </a:r>
          </a:p>
          <a:p>
            <a:r>
              <a:rPr lang="en-US" sz="4400" b="1" dirty="0">
                <a:solidFill>
                  <a:srgbClr val="660066"/>
                </a:solidFill>
              </a:rPr>
              <a:t>P</a:t>
            </a:r>
            <a:r>
              <a:rPr lang="ru-RU" sz="4400" b="1" dirty="0" err="1">
                <a:solidFill>
                  <a:srgbClr val="660066"/>
                </a:solidFill>
              </a:rPr>
              <a:t>lum</a:t>
            </a:r>
            <a:r>
              <a:rPr lang="ru-RU" sz="4400" b="1" dirty="0">
                <a:solidFill>
                  <a:srgbClr val="660066"/>
                </a:solidFill>
              </a:rPr>
              <a:t> - [</a:t>
            </a:r>
            <a:r>
              <a:rPr lang="ru-RU" sz="4400" b="1" dirty="0" err="1">
                <a:solidFill>
                  <a:srgbClr val="660066"/>
                </a:solidFill>
              </a:rPr>
              <a:t>plʌm</a:t>
            </a:r>
            <a:r>
              <a:rPr lang="ru-RU" sz="4400" b="1" dirty="0" smtClean="0">
                <a:solidFill>
                  <a:srgbClr val="660066"/>
                </a:solidFill>
              </a:rPr>
              <a:t>] - слива</a:t>
            </a:r>
          </a:p>
          <a:p>
            <a:r>
              <a:rPr lang="en-US" sz="4400" b="1" dirty="0">
                <a:solidFill>
                  <a:srgbClr val="FF9933"/>
                </a:solidFill>
              </a:rPr>
              <a:t>L</a:t>
            </a:r>
            <a:r>
              <a:rPr lang="ru-RU" sz="4400" b="1" dirty="0" err="1">
                <a:solidFill>
                  <a:srgbClr val="FF9933"/>
                </a:solidFill>
              </a:rPr>
              <a:t>emon</a:t>
            </a:r>
            <a:r>
              <a:rPr lang="ru-RU" sz="4400" b="1" dirty="0">
                <a:solidFill>
                  <a:srgbClr val="FF9933"/>
                </a:solidFill>
              </a:rPr>
              <a:t> - [ʹ</a:t>
            </a:r>
            <a:r>
              <a:rPr lang="ru-RU" sz="4400" b="1" dirty="0" err="1">
                <a:solidFill>
                  <a:srgbClr val="FF9933"/>
                </a:solidFill>
              </a:rPr>
              <a:t>lemən</a:t>
            </a:r>
            <a:r>
              <a:rPr lang="ru-RU" sz="4400" b="1" dirty="0" smtClean="0">
                <a:solidFill>
                  <a:srgbClr val="FF9933"/>
                </a:solidFill>
              </a:rPr>
              <a:t>] - лимон</a:t>
            </a:r>
          </a:p>
          <a:p>
            <a:r>
              <a:rPr lang="en-US" sz="4400" b="1" dirty="0">
                <a:solidFill>
                  <a:srgbClr val="00CC00"/>
                </a:solidFill>
              </a:rPr>
              <a:t>B</a:t>
            </a:r>
            <a:r>
              <a:rPr lang="ru-RU" sz="4400" b="1" dirty="0" err="1">
                <a:solidFill>
                  <a:srgbClr val="00CC00"/>
                </a:solidFill>
              </a:rPr>
              <a:t>anana</a:t>
            </a:r>
            <a:r>
              <a:rPr lang="ru-RU" sz="4400" b="1" dirty="0">
                <a:solidFill>
                  <a:srgbClr val="00CC00"/>
                </a:solidFill>
              </a:rPr>
              <a:t> - [</a:t>
            </a:r>
            <a:r>
              <a:rPr lang="ru-RU" sz="4400" b="1" dirty="0" err="1">
                <a:solidFill>
                  <a:srgbClr val="00CC00"/>
                </a:solidFill>
              </a:rPr>
              <a:t>bəʹnɑ:nə</a:t>
            </a:r>
            <a:r>
              <a:rPr lang="ru-RU" sz="4400" b="1" dirty="0" smtClean="0">
                <a:solidFill>
                  <a:srgbClr val="00CC00"/>
                </a:solidFill>
              </a:rPr>
              <a:t>] - банан</a:t>
            </a:r>
          </a:p>
          <a:p>
            <a:r>
              <a:rPr lang="en-US" sz="4400" b="1" dirty="0">
                <a:solidFill>
                  <a:srgbClr val="CC00CC"/>
                </a:solidFill>
              </a:rPr>
              <a:t>G</a:t>
            </a:r>
            <a:r>
              <a:rPr lang="ru-RU" sz="4400" b="1" dirty="0" err="1">
                <a:solidFill>
                  <a:srgbClr val="CC00CC"/>
                </a:solidFill>
              </a:rPr>
              <a:t>rape</a:t>
            </a:r>
            <a:r>
              <a:rPr lang="ru-RU" sz="4400" b="1" dirty="0">
                <a:solidFill>
                  <a:srgbClr val="CC00CC"/>
                </a:solidFill>
              </a:rPr>
              <a:t> - [</a:t>
            </a:r>
            <a:r>
              <a:rPr lang="ru-RU" sz="4400" b="1" dirty="0" err="1">
                <a:solidFill>
                  <a:srgbClr val="CC00CC"/>
                </a:solidFill>
              </a:rPr>
              <a:t>greıp</a:t>
            </a:r>
            <a:r>
              <a:rPr lang="ru-RU" sz="4400" b="1" dirty="0" smtClean="0">
                <a:solidFill>
                  <a:srgbClr val="CC00CC"/>
                </a:solidFill>
              </a:rPr>
              <a:t>] – виноградина</a:t>
            </a:r>
          </a:p>
          <a:p>
            <a:r>
              <a:rPr lang="en-US" sz="4400" b="1" dirty="0">
                <a:solidFill>
                  <a:srgbClr val="FF6600"/>
                </a:solidFill>
              </a:rPr>
              <a:t>O</a:t>
            </a:r>
            <a:r>
              <a:rPr lang="ru-RU" sz="4400" b="1" dirty="0" err="1">
                <a:solidFill>
                  <a:srgbClr val="FF6600"/>
                </a:solidFill>
              </a:rPr>
              <a:t>range</a:t>
            </a:r>
            <a:r>
              <a:rPr lang="ru-RU" sz="4400" b="1" dirty="0">
                <a:solidFill>
                  <a:srgbClr val="FF6600"/>
                </a:solidFill>
              </a:rPr>
              <a:t> - [ʹ</a:t>
            </a:r>
            <a:r>
              <a:rPr lang="ru-RU" sz="4400" b="1" dirty="0" err="1">
                <a:solidFill>
                  <a:srgbClr val="FF6600"/>
                </a:solidFill>
              </a:rPr>
              <a:t>ɒrındʒ</a:t>
            </a:r>
            <a:r>
              <a:rPr lang="ru-RU" sz="4400" b="1" dirty="0" smtClean="0">
                <a:solidFill>
                  <a:srgbClr val="FF6600"/>
                </a:solidFill>
              </a:rPr>
              <a:t>] - апельсин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458445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179</Words>
  <Application>Microsoft Office PowerPoint</Application>
  <PresentationFormat>Экран (4:3)</PresentationFormat>
  <Paragraphs>29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Повторим звуки:</vt:lpstr>
      <vt:lpstr>Проверим, правильно ли мы написали слова:</vt:lpstr>
      <vt:lpstr>Apple - [ʹæp(ə)l]</vt:lpstr>
      <vt:lpstr>Plum - [plʌm]</vt:lpstr>
      <vt:lpstr>Lemon - [ʹlemən]</vt:lpstr>
      <vt:lpstr>Banana - [bəʹnɑ:nə]</vt:lpstr>
      <vt:lpstr>Grape - [greıp]</vt:lpstr>
      <vt:lpstr>Orange - [ʹɒrındʒ]</vt:lpstr>
      <vt:lpstr>Повторим слова и запишем их в словарь: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Повторим звуки:</dc:title>
  <dc:creator>комп</dc:creator>
  <cp:lastModifiedBy>комп</cp:lastModifiedBy>
  <cp:revision>7</cp:revision>
  <dcterms:created xsi:type="dcterms:W3CDTF">2018-04-24T05:59:03Z</dcterms:created>
  <dcterms:modified xsi:type="dcterms:W3CDTF">2018-04-25T04:06:59Z</dcterms:modified>
</cp:coreProperties>
</file>