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9900FF"/>
    <a:srgbClr val="003366"/>
    <a:srgbClr val="669900"/>
    <a:srgbClr val="00CC66"/>
    <a:srgbClr val="66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666699"/>
                </a:solidFill>
              </a:rPr>
              <a:t>R</a:t>
            </a:r>
            <a:r>
              <a:rPr lang="ru-RU" sz="8000" b="1" dirty="0" err="1" smtClean="0">
                <a:solidFill>
                  <a:srgbClr val="666699"/>
                </a:solidFill>
              </a:rPr>
              <a:t>un</a:t>
            </a:r>
            <a:r>
              <a:rPr lang="en-US" sz="8000" b="1" dirty="0" smtClean="0">
                <a:solidFill>
                  <a:srgbClr val="666699"/>
                </a:solidFill>
              </a:rPr>
              <a:t> - </a:t>
            </a:r>
            <a:r>
              <a:rPr lang="ru-RU" sz="8000" b="1" dirty="0" err="1" smtClean="0">
                <a:solidFill>
                  <a:srgbClr val="666699"/>
                </a:solidFill>
              </a:rPr>
              <a:t>[rʌn</a:t>
            </a:r>
            <a:r>
              <a:rPr lang="ru-RU" sz="8000" b="1" dirty="0" smtClean="0">
                <a:solidFill>
                  <a:srgbClr val="666699"/>
                </a:solidFill>
              </a:rPr>
              <a:t>]</a:t>
            </a:r>
            <a:endParaRPr lang="ru-RU" sz="8000" b="1" dirty="0">
              <a:solidFill>
                <a:srgbClr val="666699"/>
              </a:solidFill>
            </a:endParaRPr>
          </a:p>
        </p:txBody>
      </p:sp>
      <p:pic>
        <p:nvPicPr>
          <p:cNvPr id="1026" name="Picture 2" descr="C:\Documents and Settings\Admin\Рабочий стол\картинки\картинки 2 класс\smyisl-beg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79184" y="1600200"/>
            <a:ext cx="6785631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CC66"/>
                </a:solidFill>
              </a:rPr>
              <a:t>J</a:t>
            </a:r>
            <a:r>
              <a:rPr lang="ru-RU" sz="8000" b="1" dirty="0" err="1" smtClean="0">
                <a:solidFill>
                  <a:srgbClr val="00CC66"/>
                </a:solidFill>
              </a:rPr>
              <a:t>ump</a:t>
            </a:r>
            <a:r>
              <a:rPr lang="en-US" sz="8000" b="1" dirty="0" smtClean="0">
                <a:solidFill>
                  <a:srgbClr val="00CC66"/>
                </a:solidFill>
              </a:rPr>
              <a:t> - </a:t>
            </a:r>
            <a:r>
              <a:rPr lang="ru-RU" sz="8000" b="1" dirty="0" err="1" smtClean="0">
                <a:solidFill>
                  <a:srgbClr val="00CC66"/>
                </a:solidFill>
              </a:rPr>
              <a:t>[dʒʌmp</a:t>
            </a:r>
            <a:r>
              <a:rPr lang="ru-RU" sz="8000" b="1" dirty="0" smtClean="0">
                <a:solidFill>
                  <a:srgbClr val="00CC66"/>
                </a:solidFill>
              </a:rPr>
              <a:t>]</a:t>
            </a:r>
            <a:endParaRPr lang="ru-RU" sz="8000" b="1" dirty="0">
              <a:solidFill>
                <a:srgbClr val="00CC66"/>
              </a:solidFill>
            </a:endParaRPr>
          </a:p>
        </p:txBody>
      </p:sp>
      <p:pic>
        <p:nvPicPr>
          <p:cNvPr id="2050" name="Picture 2" descr="C:\Documents and Settings\Admin\Рабочий стол\картинки\картинки 2 класс\139521012987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600200"/>
            <a:ext cx="7143800" cy="4686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669900"/>
                </a:solidFill>
              </a:rPr>
              <a:t>R</a:t>
            </a:r>
            <a:r>
              <a:rPr lang="ru-RU" sz="8000" b="1" dirty="0" err="1" smtClean="0">
                <a:solidFill>
                  <a:srgbClr val="669900"/>
                </a:solidFill>
              </a:rPr>
              <a:t>ide</a:t>
            </a:r>
            <a:r>
              <a:rPr lang="en-US" sz="8000" b="1" dirty="0" smtClean="0">
                <a:solidFill>
                  <a:srgbClr val="669900"/>
                </a:solidFill>
              </a:rPr>
              <a:t> - </a:t>
            </a:r>
            <a:r>
              <a:rPr lang="ru-RU" sz="8000" b="1" dirty="0" err="1" smtClean="0">
                <a:solidFill>
                  <a:srgbClr val="669900"/>
                </a:solidFill>
              </a:rPr>
              <a:t>[raıd</a:t>
            </a:r>
            <a:r>
              <a:rPr lang="ru-RU" sz="8000" b="1" dirty="0" smtClean="0">
                <a:solidFill>
                  <a:srgbClr val="669900"/>
                </a:solidFill>
              </a:rPr>
              <a:t>]</a:t>
            </a:r>
            <a:endParaRPr lang="ru-RU" sz="8000" dirty="0"/>
          </a:p>
        </p:txBody>
      </p:sp>
      <p:pic>
        <p:nvPicPr>
          <p:cNvPr id="3074" name="Picture 2" descr="C:\Documents and Settings\Admin\Рабочий стол\картинки\картинки 2 класс\0_1fef51_7907d61c_orig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516981"/>
            <a:ext cx="4038600" cy="2692400"/>
          </a:xfrm>
          <a:prstGeom prst="rect">
            <a:avLst/>
          </a:prstGeom>
          <a:noFill/>
        </p:spPr>
      </p:pic>
      <p:pic>
        <p:nvPicPr>
          <p:cNvPr id="3075" name="Picture 3" descr="C:\Documents and Settings\Admin\Рабочий стол\картинки\картинки 2 класс\470x0_Mzwee4ZZ5MXuEXXceBMmxwronRcMQMQB___jpg____4_029b660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500306"/>
            <a:ext cx="4038600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3366"/>
                </a:solidFill>
              </a:rPr>
              <a:t>S</a:t>
            </a:r>
            <a:r>
              <a:rPr lang="ru-RU" sz="8000" b="1" dirty="0" err="1" smtClean="0">
                <a:solidFill>
                  <a:srgbClr val="003366"/>
                </a:solidFill>
              </a:rPr>
              <a:t>wim</a:t>
            </a:r>
            <a:r>
              <a:rPr lang="en-US" sz="8000" b="1" dirty="0" smtClean="0">
                <a:solidFill>
                  <a:srgbClr val="003366"/>
                </a:solidFill>
              </a:rPr>
              <a:t> - </a:t>
            </a:r>
            <a:r>
              <a:rPr lang="ru-RU" sz="8000" b="1" dirty="0" err="1" smtClean="0">
                <a:solidFill>
                  <a:srgbClr val="003366"/>
                </a:solidFill>
              </a:rPr>
              <a:t>[swım</a:t>
            </a:r>
            <a:r>
              <a:rPr lang="ru-RU" sz="8000" b="1" dirty="0" smtClean="0">
                <a:solidFill>
                  <a:srgbClr val="003366"/>
                </a:solidFill>
              </a:rPr>
              <a:t>]</a:t>
            </a:r>
            <a:endParaRPr lang="ru-RU" sz="8000" b="1" dirty="0">
              <a:solidFill>
                <a:srgbClr val="003366"/>
              </a:solidFill>
            </a:endParaRPr>
          </a:p>
        </p:txBody>
      </p:sp>
      <p:pic>
        <p:nvPicPr>
          <p:cNvPr id="4098" name="Picture 2" descr="C:\Documents and Settings\Admin\Рабочий стол\картинки\картинки 2 класс\depositphotos_14287639-stock-photo-happy-smiling-underwater-child-in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67544" y="1600200"/>
            <a:ext cx="6808912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9900FF"/>
                </a:solidFill>
              </a:rPr>
              <a:t>H</a:t>
            </a:r>
            <a:r>
              <a:rPr lang="ru-RU" sz="8000" b="1" dirty="0" err="1" smtClean="0">
                <a:solidFill>
                  <a:srgbClr val="9900FF"/>
                </a:solidFill>
              </a:rPr>
              <a:t>elp</a:t>
            </a:r>
            <a:r>
              <a:rPr lang="en-US" sz="8000" b="1" dirty="0" smtClean="0">
                <a:solidFill>
                  <a:srgbClr val="9900FF"/>
                </a:solidFill>
              </a:rPr>
              <a:t> - </a:t>
            </a:r>
            <a:r>
              <a:rPr lang="ru-RU" sz="8000" b="1" dirty="0" smtClean="0">
                <a:solidFill>
                  <a:srgbClr val="9900FF"/>
                </a:solidFill>
              </a:rPr>
              <a:t>[</a:t>
            </a:r>
            <a:r>
              <a:rPr lang="ru-RU" sz="8000" b="1" dirty="0" err="1" smtClean="0">
                <a:solidFill>
                  <a:srgbClr val="9900FF"/>
                </a:solidFill>
              </a:rPr>
              <a:t>help</a:t>
            </a:r>
            <a:r>
              <a:rPr lang="ru-RU" sz="8000" b="1" dirty="0" smtClean="0">
                <a:solidFill>
                  <a:srgbClr val="9900FF"/>
                </a:solidFill>
              </a:rPr>
              <a:t>]</a:t>
            </a:r>
            <a:endParaRPr lang="ru-RU" sz="8000" b="1" dirty="0">
              <a:solidFill>
                <a:srgbClr val="9900FF"/>
              </a:solidFill>
            </a:endParaRPr>
          </a:p>
        </p:txBody>
      </p:sp>
      <p:pic>
        <p:nvPicPr>
          <p:cNvPr id="5122" name="Picture 2" descr="C:\Documents and Settings\Admin\Рабочий стол\картинки\картинки 2 класс\55f5c59af10af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00364" y="1600200"/>
            <a:ext cx="7543272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3300"/>
                </a:solidFill>
              </a:rPr>
              <a:t>P</a:t>
            </a:r>
            <a:r>
              <a:rPr lang="ru-RU" sz="8000" b="1" dirty="0" err="1" smtClean="0">
                <a:solidFill>
                  <a:srgbClr val="FF3300"/>
                </a:solidFill>
              </a:rPr>
              <a:t>lay</a:t>
            </a:r>
            <a:r>
              <a:rPr lang="en-US" sz="8000" b="1" dirty="0" smtClean="0">
                <a:solidFill>
                  <a:srgbClr val="FF3300"/>
                </a:solidFill>
              </a:rPr>
              <a:t> - </a:t>
            </a:r>
            <a:r>
              <a:rPr lang="ru-RU" sz="8000" b="1" dirty="0" err="1" smtClean="0">
                <a:solidFill>
                  <a:srgbClr val="FF3300"/>
                </a:solidFill>
              </a:rPr>
              <a:t>[pleı</a:t>
            </a:r>
            <a:r>
              <a:rPr lang="ru-RU" sz="8000" b="1" dirty="0" smtClean="0">
                <a:solidFill>
                  <a:srgbClr val="FF3300"/>
                </a:solidFill>
              </a:rPr>
              <a:t>]</a:t>
            </a:r>
            <a:endParaRPr lang="ru-RU" sz="8000" b="1" dirty="0">
              <a:solidFill>
                <a:srgbClr val="FF3300"/>
              </a:solidFill>
            </a:endParaRPr>
          </a:p>
        </p:txBody>
      </p:sp>
      <p:pic>
        <p:nvPicPr>
          <p:cNvPr id="6146" name="Picture 2" descr="C:\Documents and Settings\Admin\Рабочий стол\картинки\картинки 2 класс\44444444444444444444412-1024x70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928802"/>
            <a:ext cx="6357982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Повторим слова и запишем их в словарь: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4000" b="1" dirty="0" smtClean="0">
                <a:solidFill>
                  <a:srgbClr val="666699"/>
                </a:solidFill>
              </a:rPr>
              <a:t>R</a:t>
            </a:r>
            <a:r>
              <a:rPr lang="ru-RU" sz="4000" b="1" dirty="0" err="1" smtClean="0">
                <a:solidFill>
                  <a:srgbClr val="666699"/>
                </a:solidFill>
              </a:rPr>
              <a:t>un</a:t>
            </a:r>
            <a:r>
              <a:rPr lang="en-US" sz="4000" b="1" dirty="0" smtClean="0">
                <a:solidFill>
                  <a:srgbClr val="666699"/>
                </a:solidFill>
              </a:rPr>
              <a:t> - </a:t>
            </a:r>
            <a:r>
              <a:rPr lang="ru-RU" sz="4000" b="1" dirty="0" err="1" smtClean="0">
                <a:solidFill>
                  <a:srgbClr val="666699"/>
                </a:solidFill>
              </a:rPr>
              <a:t>[rʌn</a:t>
            </a:r>
            <a:r>
              <a:rPr lang="ru-RU" sz="4000" b="1" dirty="0" smtClean="0">
                <a:solidFill>
                  <a:srgbClr val="666699"/>
                </a:solidFill>
              </a:rPr>
              <a:t>] - бегать</a:t>
            </a:r>
          </a:p>
          <a:p>
            <a:pPr marL="514350" indent="-514350">
              <a:buAutoNum type="arabicPeriod"/>
            </a:pPr>
            <a:r>
              <a:rPr lang="en-US" sz="4000" b="1" dirty="0" smtClean="0">
                <a:solidFill>
                  <a:srgbClr val="00CC66"/>
                </a:solidFill>
              </a:rPr>
              <a:t>J</a:t>
            </a:r>
            <a:r>
              <a:rPr lang="ru-RU" sz="4000" b="1" dirty="0" err="1" smtClean="0">
                <a:solidFill>
                  <a:srgbClr val="00CC66"/>
                </a:solidFill>
              </a:rPr>
              <a:t>ump</a:t>
            </a:r>
            <a:r>
              <a:rPr lang="en-US" sz="4000" b="1" dirty="0" smtClean="0">
                <a:solidFill>
                  <a:srgbClr val="00CC66"/>
                </a:solidFill>
              </a:rPr>
              <a:t> - </a:t>
            </a:r>
            <a:r>
              <a:rPr lang="ru-RU" sz="4000" b="1" dirty="0" err="1" smtClean="0">
                <a:solidFill>
                  <a:srgbClr val="00CC66"/>
                </a:solidFill>
              </a:rPr>
              <a:t>[dʒʌmp</a:t>
            </a:r>
            <a:r>
              <a:rPr lang="ru-RU" sz="4000" b="1" dirty="0" smtClean="0">
                <a:solidFill>
                  <a:srgbClr val="00CC66"/>
                </a:solidFill>
              </a:rPr>
              <a:t>] - прыгать</a:t>
            </a:r>
          </a:p>
          <a:p>
            <a:pPr marL="514350" indent="-514350">
              <a:buAutoNum type="arabicPeriod"/>
            </a:pPr>
            <a:r>
              <a:rPr lang="en-US" sz="4000" b="1" dirty="0" smtClean="0">
                <a:solidFill>
                  <a:srgbClr val="669900"/>
                </a:solidFill>
              </a:rPr>
              <a:t>R</a:t>
            </a:r>
            <a:r>
              <a:rPr lang="ru-RU" sz="4000" b="1" dirty="0" err="1" smtClean="0">
                <a:solidFill>
                  <a:srgbClr val="669900"/>
                </a:solidFill>
              </a:rPr>
              <a:t>ide</a:t>
            </a:r>
            <a:r>
              <a:rPr lang="en-US" sz="4000" b="1" dirty="0" smtClean="0">
                <a:solidFill>
                  <a:srgbClr val="669900"/>
                </a:solidFill>
              </a:rPr>
              <a:t> - </a:t>
            </a:r>
            <a:r>
              <a:rPr lang="ru-RU" sz="4000" b="1" dirty="0" err="1" smtClean="0">
                <a:solidFill>
                  <a:srgbClr val="669900"/>
                </a:solidFill>
              </a:rPr>
              <a:t>[raıd</a:t>
            </a:r>
            <a:r>
              <a:rPr lang="ru-RU" sz="4000" b="1" dirty="0" smtClean="0">
                <a:solidFill>
                  <a:srgbClr val="669900"/>
                </a:solidFill>
              </a:rPr>
              <a:t>] - кататься</a:t>
            </a:r>
          </a:p>
          <a:p>
            <a:pPr marL="514350" indent="-514350">
              <a:buAutoNum type="arabicPeriod"/>
            </a:pPr>
            <a:r>
              <a:rPr lang="en-US" sz="4000" b="1" dirty="0" smtClean="0">
                <a:solidFill>
                  <a:srgbClr val="003366"/>
                </a:solidFill>
              </a:rPr>
              <a:t>S</a:t>
            </a:r>
            <a:r>
              <a:rPr lang="ru-RU" sz="4000" b="1" dirty="0" err="1" smtClean="0">
                <a:solidFill>
                  <a:srgbClr val="003366"/>
                </a:solidFill>
              </a:rPr>
              <a:t>wim</a:t>
            </a:r>
            <a:r>
              <a:rPr lang="en-US" sz="4000" b="1" dirty="0" smtClean="0">
                <a:solidFill>
                  <a:srgbClr val="003366"/>
                </a:solidFill>
              </a:rPr>
              <a:t> - </a:t>
            </a:r>
            <a:r>
              <a:rPr lang="ru-RU" sz="4000" b="1" dirty="0" err="1" smtClean="0">
                <a:solidFill>
                  <a:srgbClr val="003366"/>
                </a:solidFill>
              </a:rPr>
              <a:t>[swım</a:t>
            </a:r>
            <a:r>
              <a:rPr lang="ru-RU" sz="4000" b="1" dirty="0" smtClean="0">
                <a:solidFill>
                  <a:srgbClr val="003366"/>
                </a:solidFill>
              </a:rPr>
              <a:t>] - плавать</a:t>
            </a:r>
          </a:p>
          <a:p>
            <a:pPr marL="514350" indent="-514350">
              <a:buAutoNum type="arabicPeriod"/>
            </a:pPr>
            <a:r>
              <a:rPr lang="en-US" sz="4000" b="1" dirty="0" smtClean="0">
                <a:solidFill>
                  <a:srgbClr val="9900FF"/>
                </a:solidFill>
              </a:rPr>
              <a:t>H</a:t>
            </a:r>
            <a:r>
              <a:rPr lang="ru-RU" sz="4000" b="1" dirty="0" err="1" smtClean="0">
                <a:solidFill>
                  <a:srgbClr val="9900FF"/>
                </a:solidFill>
              </a:rPr>
              <a:t>elp</a:t>
            </a:r>
            <a:r>
              <a:rPr lang="en-US" sz="4000" b="1" dirty="0" smtClean="0">
                <a:solidFill>
                  <a:srgbClr val="9900FF"/>
                </a:solidFill>
              </a:rPr>
              <a:t> - </a:t>
            </a:r>
            <a:r>
              <a:rPr lang="ru-RU" sz="4000" b="1" dirty="0" smtClean="0">
                <a:solidFill>
                  <a:srgbClr val="9900FF"/>
                </a:solidFill>
              </a:rPr>
              <a:t>[</a:t>
            </a:r>
            <a:r>
              <a:rPr lang="ru-RU" sz="4000" b="1" dirty="0" err="1" smtClean="0">
                <a:solidFill>
                  <a:srgbClr val="9900FF"/>
                </a:solidFill>
              </a:rPr>
              <a:t>help</a:t>
            </a:r>
            <a:r>
              <a:rPr lang="ru-RU" sz="4000" b="1" dirty="0" smtClean="0">
                <a:solidFill>
                  <a:srgbClr val="9900FF"/>
                </a:solidFill>
              </a:rPr>
              <a:t>] - помогать</a:t>
            </a:r>
          </a:p>
          <a:p>
            <a:pPr marL="514350" indent="-514350">
              <a:buAutoNum type="arabicPeriod"/>
            </a:pPr>
            <a:r>
              <a:rPr lang="en-US" sz="4000" b="1" dirty="0" smtClean="0">
                <a:solidFill>
                  <a:srgbClr val="FF3300"/>
                </a:solidFill>
              </a:rPr>
              <a:t>P</a:t>
            </a:r>
            <a:r>
              <a:rPr lang="ru-RU" sz="4000" b="1" dirty="0" err="1" smtClean="0">
                <a:solidFill>
                  <a:srgbClr val="FF3300"/>
                </a:solidFill>
              </a:rPr>
              <a:t>lay</a:t>
            </a:r>
            <a:r>
              <a:rPr lang="en-US" sz="4000" b="1" dirty="0" smtClean="0">
                <a:solidFill>
                  <a:srgbClr val="FF3300"/>
                </a:solidFill>
              </a:rPr>
              <a:t> - </a:t>
            </a:r>
            <a:r>
              <a:rPr lang="ru-RU" sz="4000" b="1" dirty="0" err="1" smtClean="0">
                <a:solidFill>
                  <a:srgbClr val="FF3300"/>
                </a:solidFill>
              </a:rPr>
              <a:t>[pleı</a:t>
            </a:r>
            <a:r>
              <a:rPr lang="ru-RU" sz="4000" b="1" dirty="0" smtClean="0">
                <a:solidFill>
                  <a:srgbClr val="FF3300"/>
                </a:solidFill>
              </a:rPr>
              <a:t>] - играть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92</Words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Run - [rʌn]</vt:lpstr>
      <vt:lpstr>Jump - [dʒʌmp]</vt:lpstr>
      <vt:lpstr>Ride - [raıd]</vt:lpstr>
      <vt:lpstr>Swim - [swım]</vt:lpstr>
      <vt:lpstr>Help - [help]</vt:lpstr>
      <vt:lpstr>Play - [pleı]</vt:lpstr>
      <vt:lpstr>Повторим слова и запишем их в словарь: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Run - [rʌn]</dc:title>
  <cp:lastModifiedBy>Admin</cp:lastModifiedBy>
  <cp:revision>3</cp:revision>
  <dcterms:modified xsi:type="dcterms:W3CDTF">2018-08-05T12:56:35Z</dcterms:modified>
</cp:coreProperties>
</file>