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CC99"/>
    <a:srgbClr val="993366"/>
    <a:srgbClr val="669900"/>
    <a:srgbClr val="9966FF"/>
    <a:srgbClr val="CC00CC"/>
    <a:srgbClr val="66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 err="1" smtClean="0">
                <a:solidFill>
                  <a:srgbClr val="666699"/>
                </a:solidFill>
              </a:rPr>
              <a:t>Сousin</a:t>
            </a:r>
            <a:r>
              <a:rPr lang="ru-RU" sz="8000" b="1" dirty="0" smtClean="0">
                <a:solidFill>
                  <a:srgbClr val="666699"/>
                </a:solidFill>
              </a:rPr>
              <a:t> - </a:t>
            </a:r>
            <a:r>
              <a:rPr lang="ru-RU" sz="8000" b="1" dirty="0">
                <a:solidFill>
                  <a:srgbClr val="666699"/>
                </a:solidFill>
              </a:rPr>
              <a:t>[ʹ</a:t>
            </a:r>
            <a:r>
              <a:rPr lang="ru-RU" sz="8000" b="1" dirty="0" err="1">
                <a:solidFill>
                  <a:srgbClr val="666699"/>
                </a:solidFill>
              </a:rPr>
              <a:t>kʌz</a:t>
            </a:r>
            <a:r>
              <a:rPr lang="ru-RU" sz="8000" b="1" dirty="0">
                <a:solidFill>
                  <a:srgbClr val="666699"/>
                </a:solidFill>
              </a:rPr>
              <a:t>(ə)n]</a:t>
            </a:r>
            <a:endParaRPr lang="ru-RU" sz="8000" b="1" dirty="0">
              <a:solidFill>
                <a:srgbClr val="666699"/>
              </a:solidFill>
            </a:endParaRPr>
          </a:p>
        </p:txBody>
      </p:sp>
      <p:pic>
        <p:nvPicPr>
          <p:cNvPr id="1026" name="Picture 2" descr="C:\Users\комп\Desktop\АНГЛИЙСКИЙ ЯЗЫК НАЧАЛЬНАЯ ШКОЛА\ДЛЯ УРОКОВ\картинки\картинки 4 класс\Слайд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600200"/>
            <a:ext cx="7416823" cy="52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3585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CC00CC"/>
                </a:solidFill>
              </a:rPr>
              <a:t>D</a:t>
            </a:r>
            <a:r>
              <a:rPr lang="ru-RU" sz="8000" b="1" dirty="0" err="1" smtClean="0">
                <a:solidFill>
                  <a:srgbClr val="CC00CC"/>
                </a:solidFill>
              </a:rPr>
              <a:t>aughter</a:t>
            </a:r>
            <a:r>
              <a:rPr lang="ru-RU" sz="8000" b="1" dirty="0" smtClean="0">
                <a:solidFill>
                  <a:srgbClr val="CC00CC"/>
                </a:solidFill>
              </a:rPr>
              <a:t> - </a:t>
            </a:r>
            <a:r>
              <a:rPr lang="ru-RU" sz="8000" b="1" dirty="0">
                <a:solidFill>
                  <a:srgbClr val="CC00CC"/>
                </a:solidFill>
              </a:rPr>
              <a:t>[ʹ</a:t>
            </a:r>
            <a:r>
              <a:rPr lang="ru-RU" sz="8000" b="1" dirty="0" err="1">
                <a:solidFill>
                  <a:srgbClr val="CC00CC"/>
                </a:solidFill>
              </a:rPr>
              <a:t>dɔ:tə</a:t>
            </a:r>
            <a:r>
              <a:rPr lang="ru-RU" sz="8000" b="1" dirty="0">
                <a:solidFill>
                  <a:srgbClr val="CC00CC"/>
                </a:solidFill>
              </a:rPr>
              <a:t>]</a:t>
            </a:r>
            <a:endParaRPr lang="ru-RU" sz="8000" b="1" dirty="0">
              <a:solidFill>
                <a:srgbClr val="CC00CC"/>
              </a:solidFill>
            </a:endParaRPr>
          </a:p>
        </p:txBody>
      </p:sp>
      <p:pic>
        <p:nvPicPr>
          <p:cNvPr id="2050" name="Picture 2" descr="C:\Users\комп\Desktop\АНГЛИЙСКИЙ ЯЗЫК НАЧАЛЬНАЯ ШКОЛА\ДЛЯ УРОКОВ\картинки\картинки 4 класс\4_j4MYhFjOw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9" y="1628800"/>
            <a:ext cx="7776864" cy="4853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55577" y="2967335"/>
            <a:ext cx="201622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Мама и …..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389522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9966FF"/>
                </a:solidFill>
              </a:rPr>
              <a:t>F</a:t>
            </a:r>
            <a:r>
              <a:rPr lang="ru-RU" sz="8000" b="1" dirty="0" err="1" smtClean="0">
                <a:solidFill>
                  <a:srgbClr val="9966FF"/>
                </a:solidFill>
              </a:rPr>
              <a:t>ilm</a:t>
            </a:r>
            <a:r>
              <a:rPr lang="ru-RU" sz="8000" b="1" dirty="0" smtClean="0">
                <a:solidFill>
                  <a:srgbClr val="9966FF"/>
                </a:solidFill>
              </a:rPr>
              <a:t> - </a:t>
            </a:r>
            <a:r>
              <a:rPr lang="ru-RU" sz="8000" b="1" dirty="0">
                <a:solidFill>
                  <a:srgbClr val="9966FF"/>
                </a:solidFill>
              </a:rPr>
              <a:t>[</a:t>
            </a:r>
            <a:r>
              <a:rPr lang="ru-RU" sz="8000" b="1" dirty="0" err="1">
                <a:solidFill>
                  <a:srgbClr val="9966FF"/>
                </a:solidFill>
              </a:rPr>
              <a:t>fılm</a:t>
            </a:r>
            <a:r>
              <a:rPr lang="ru-RU" sz="8000" b="1" dirty="0">
                <a:solidFill>
                  <a:srgbClr val="9966FF"/>
                </a:solidFill>
              </a:rPr>
              <a:t>]</a:t>
            </a:r>
            <a:endParaRPr lang="ru-RU" sz="8000" b="1" dirty="0">
              <a:solidFill>
                <a:srgbClr val="9966FF"/>
              </a:solidFill>
            </a:endParaRPr>
          </a:p>
        </p:txBody>
      </p:sp>
      <p:pic>
        <p:nvPicPr>
          <p:cNvPr id="3074" name="Picture 2" descr="C:\Users\комп\Desktop\АНГЛИЙСКИЙ ЯЗЫК НАЧАЛЬНАЯ ШКОЛА\ДЛЯ УРОКОВ\картинки\картинки 4 класс\d9fb47eb71f1cd4f4c93d2f770ee568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136" y="1600200"/>
            <a:ext cx="804772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29370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err="1">
                <a:solidFill>
                  <a:srgbClr val="669900"/>
                </a:solidFill>
              </a:rPr>
              <a:t>television</a:t>
            </a:r>
            <a:r>
              <a:rPr lang="ru-RU" sz="4800" b="1" dirty="0">
                <a:solidFill>
                  <a:srgbClr val="669900"/>
                </a:solidFill>
              </a:rPr>
              <a:t>(TV</a:t>
            </a:r>
            <a:r>
              <a:rPr lang="ru-RU" sz="4800" b="1" dirty="0" smtClean="0">
                <a:solidFill>
                  <a:srgbClr val="669900"/>
                </a:solidFill>
              </a:rPr>
              <a:t>) - </a:t>
            </a:r>
            <a:r>
              <a:rPr lang="ru-RU" sz="4800" b="1" dirty="0">
                <a:solidFill>
                  <a:srgbClr val="669900"/>
                </a:solidFill>
              </a:rPr>
              <a:t>[ʹ</a:t>
            </a:r>
            <a:r>
              <a:rPr lang="ru-RU" sz="4800" b="1" dirty="0" err="1">
                <a:solidFill>
                  <a:srgbClr val="669900"/>
                </a:solidFill>
              </a:rPr>
              <a:t>telı͵vıʒ</a:t>
            </a:r>
            <a:r>
              <a:rPr lang="ru-RU" sz="4800" b="1" dirty="0">
                <a:solidFill>
                  <a:srgbClr val="669900"/>
                </a:solidFill>
              </a:rPr>
              <a:t>(ə)n]([͵</a:t>
            </a:r>
            <a:r>
              <a:rPr lang="ru-RU" sz="4800" b="1" dirty="0" err="1">
                <a:solidFill>
                  <a:srgbClr val="669900"/>
                </a:solidFill>
              </a:rPr>
              <a:t>ti</a:t>
            </a:r>
            <a:r>
              <a:rPr lang="ru-RU" sz="4800" b="1" dirty="0">
                <a:solidFill>
                  <a:srgbClr val="669900"/>
                </a:solidFill>
              </a:rPr>
              <a:t>:ʹ</a:t>
            </a:r>
            <a:r>
              <a:rPr lang="ru-RU" sz="4800" b="1" dirty="0" err="1">
                <a:solidFill>
                  <a:srgbClr val="669900"/>
                </a:solidFill>
              </a:rPr>
              <a:t>vi</a:t>
            </a:r>
            <a:r>
              <a:rPr lang="ru-RU" sz="4800" b="1" dirty="0">
                <a:solidFill>
                  <a:srgbClr val="669900"/>
                </a:solidFill>
              </a:rPr>
              <a:t>:])</a:t>
            </a:r>
            <a:endParaRPr lang="ru-RU" sz="4800" b="1" dirty="0">
              <a:solidFill>
                <a:srgbClr val="669900"/>
              </a:solidFill>
            </a:endParaRPr>
          </a:p>
        </p:txBody>
      </p:sp>
      <p:pic>
        <p:nvPicPr>
          <p:cNvPr id="4098" name="Picture 2" descr="C:\Users\комп\Desktop\АНГЛИЙСКИЙ ЯЗЫК НАЧАЛЬНАЯ ШКОЛА\ДЛЯ УРОКОВ\картинки\картинки 4 класс\468.97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600200"/>
            <a:ext cx="7632848" cy="4853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61929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993366"/>
                </a:solidFill>
              </a:rPr>
              <a:t>W</a:t>
            </a:r>
            <a:r>
              <a:rPr lang="ru-RU" sz="8000" b="1" dirty="0" err="1" smtClean="0">
                <a:solidFill>
                  <a:srgbClr val="993366"/>
                </a:solidFill>
              </a:rPr>
              <a:t>atch</a:t>
            </a:r>
            <a:r>
              <a:rPr lang="ru-RU" sz="8000" b="1" dirty="0" smtClean="0">
                <a:solidFill>
                  <a:srgbClr val="993366"/>
                </a:solidFill>
              </a:rPr>
              <a:t> - </a:t>
            </a:r>
            <a:r>
              <a:rPr lang="ru-RU" sz="8000" b="1" dirty="0">
                <a:solidFill>
                  <a:srgbClr val="993366"/>
                </a:solidFill>
              </a:rPr>
              <a:t>[</a:t>
            </a:r>
            <a:r>
              <a:rPr lang="ru-RU" sz="8000" b="1" dirty="0" err="1">
                <a:solidFill>
                  <a:srgbClr val="993366"/>
                </a:solidFill>
              </a:rPr>
              <a:t>wɒtʃ</a:t>
            </a:r>
            <a:r>
              <a:rPr lang="ru-RU" sz="8000" b="1" dirty="0">
                <a:solidFill>
                  <a:srgbClr val="993366"/>
                </a:solidFill>
              </a:rPr>
              <a:t>]</a:t>
            </a:r>
            <a:endParaRPr lang="ru-RU" sz="8000" b="1" dirty="0">
              <a:solidFill>
                <a:srgbClr val="993366"/>
              </a:solidFill>
            </a:endParaRPr>
          </a:p>
        </p:txBody>
      </p:sp>
      <p:pic>
        <p:nvPicPr>
          <p:cNvPr id="5122" name="Picture 2" descr="C:\Users\комп\Desktop\АНГЛИЙСКИЙ ЯЗЫК НАЧАЛЬНАЯ ШКОЛА\ДЛЯ УРОКОВ\картинки\картинки 4 класс\Слайд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600200"/>
            <a:ext cx="6984775" cy="4709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99075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CC99"/>
                </a:solidFill>
              </a:rPr>
              <a:t>W</a:t>
            </a:r>
            <a:r>
              <a:rPr lang="ru-RU" sz="8000" b="1" dirty="0" err="1" smtClean="0">
                <a:solidFill>
                  <a:srgbClr val="00CC99"/>
                </a:solidFill>
              </a:rPr>
              <a:t>hen</a:t>
            </a:r>
            <a:r>
              <a:rPr lang="ru-RU" sz="8000" b="1" dirty="0" smtClean="0">
                <a:solidFill>
                  <a:srgbClr val="00CC99"/>
                </a:solidFill>
              </a:rPr>
              <a:t> - </a:t>
            </a:r>
            <a:r>
              <a:rPr lang="ru-RU" sz="8000" b="1" dirty="0">
                <a:solidFill>
                  <a:srgbClr val="00CC99"/>
                </a:solidFill>
              </a:rPr>
              <a:t>[</a:t>
            </a:r>
            <a:r>
              <a:rPr lang="ru-RU" sz="8000" b="1" dirty="0" err="1">
                <a:solidFill>
                  <a:srgbClr val="00CC99"/>
                </a:solidFill>
              </a:rPr>
              <a:t>wen</a:t>
            </a:r>
            <a:r>
              <a:rPr lang="ru-RU" sz="8000" b="1" dirty="0">
                <a:solidFill>
                  <a:srgbClr val="00CC99"/>
                </a:solidFill>
              </a:rPr>
              <a:t>]</a:t>
            </a:r>
            <a:endParaRPr lang="ru-RU" sz="8000" b="1" dirty="0">
              <a:solidFill>
                <a:srgbClr val="00CC99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13800" dirty="0" smtClean="0"/>
              <a:t>Когда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61317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FF3300"/>
                </a:solidFill>
              </a:rPr>
              <a:t>W</a:t>
            </a:r>
            <a:r>
              <a:rPr lang="ru-RU" sz="8000" b="1" dirty="0" err="1" smtClean="0">
                <a:solidFill>
                  <a:srgbClr val="FF3300"/>
                </a:solidFill>
              </a:rPr>
              <a:t>hy</a:t>
            </a:r>
            <a:r>
              <a:rPr lang="ru-RU" sz="8000" b="1" dirty="0" smtClean="0">
                <a:solidFill>
                  <a:srgbClr val="FF3300"/>
                </a:solidFill>
              </a:rPr>
              <a:t> - </a:t>
            </a:r>
            <a:r>
              <a:rPr lang="ru-RU" sz="8000" b="1" dirty="0">
                <a:solidFill>
                  <a:srgbClr val="FF3300"/>
                </a:solidFill>
              </a:rPr>
              <a:t>[</a:t>
            </a:r>
            <a:r>
              <a:rPr lang="ru-RU" sz="8000" b="1" dirty="0" err="1">
                <a:solidFill>
                  <a:srgbClr val="FF3300"/>
                </a:solidFill>
              </a:rPr>
              <a:t>waı</a:t>
            </a:r>
            <a:r>
              <a:rPr lang="ru-RU" sz="8000" b="1" dirty="0">
                <a:solidFill>
                  <a:srgbClr val="FF3300"/>
                </a:solidFill>
              </a:rPr>
              <a:t>]</a:t>
            </a:r>
            <a:endParaRPr lang="ru-RU" sz="8000" b="1" dirty="0">
              <a:solidFill>
                <a:srgbClr val="FF33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13800" dirty="0" smtClean="0"/>
              <a:t>Почему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46139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/>
              <a:t>Повторим слова и запишем их в словарь: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ru-RU" b="1" dirty="0" err="1" smtClean="0">
                <a:solidFill>
                  <a:srgbClr val="666699"/>
                </a:solidFill>
              </a:rPr>
              <a:t>Сousin</a:t>
            </a:r>
            <a:r>
              <a:rPr lang="ru-RU" b="1" dirty="0" smtClean="0">
                <a:solidFill>
                  <a:srgbClr val="666699"/>
                </a:solidFill>
              </a:rPr>
              <a:t> </a:t>
            </a:r>
            <a:r>
              <a:rPr lang="ru-RU" b="1" dirty="0">
                <a:solidFill>
                  <a:srgbClr val="666699"/>
                </a:solidFill>
              </a:rPr>
              <a:t>- [ʹ</a:t>
            </a:r>
            <a:r>
              <a:rPr lang="ru-RU" b="1" dirty="0" err="1">
                <a:solidFill>
                  <a:srgbClr val="666699"/>
                </a:solidFill>
              </a:rPr>
              <a:t>kʌz</a:t>
            </a:r>
            <a:r>
              <a:rPr lang="ru-RU" b="1" dirty="0">
                <a:solidFill>
                  <a:srgbClr val="666699"/>
                </a:solidFill>
              </a:rPr>
              <a:t>(ə)n</a:t>
            </a:r>
            <a:r>
              <a:rPr lang="ru-RU" b="1" dirty="0" smtClean="0">
                <a:solidFill>
                  <a:srgbClr val="666699"/>
                </a:solidFill>
              </a:rPr>
              <a:t>] – двоюродный брат, сестра</a:t>
            </a:r>
          </a:p>
          <a:p>
            <a:pPr marL="514350" indent="-514350">
              <a:buAutoNum type="arabicPeriod"/>
            </a:pPr>
            <a:r>
              <a:rPr lang="en-US" b="1" dirty="0">
                <a:solidFill>
                  <a:srgbClr val="CC00CC"/>
                </a:solidFill>
              </a:rPr>
              <a:t>D</a:t>
            </a:r>
            <a:r>
              <a:rPr lang="ru-RU" b="1" dirty="0" err="1">
                <a:solidFill>
                  <a:srgbClr val="CC00CC"/>
                </a:solidFill>
              </a:rPr>
              <a:t>aughter</a:t>
            </a:r>
            <a:r>
              <a:rPr lang="ru-RU" b="1" dirty="0">
                <a:solidFill>
                  <a:srgbClr val="CC00CC"/>
                </a:solidFill>
              </a:rPr>
              <a:t> - [ʹ</a:t>
            </a:r>
            <a:r>
              <a:rPr lang="ru-RU" b="1" dirty="0" err="1">
                <a:solidFill>
                  <a:srgbClr val="CC00CC"/>
                </a:solidFill>
              </a:rPr>
              <a:t>dɔ:tə</a:t>
            </a:r>
            <a:r>
              <a:rPr lang="ru-RU" b="1" dirty="0" smtClean="0">
                <a:solidFill>
                  <a:srgbClr val="CC00CC"/>
                </a:solidFill>
              </a:rPr>
              <a:t>] - дочь</a:t>
            </a:r>
          </a:p>
          <a:p>
            <a:pPr marL="514350" indent="-514350">
              <a:buAutoNum type="arabicPeriod"/>
            </a:pPr>
            <a:r>
              <a:rPr lang="en-US" b="1" dirty="0">
                <a:solidFill>
                  <a:srgbClr val="9966FF"/>
                </a:solidFill>
              </a:rPr>
              <a:t>F</a:t>
            </a:r>
            <a:r>
              <a:rPr lang="ru-RU" b="1" dirty="0" err="1">
                <a:solidFill>
                  <a:srgbClr val="9966FF"/>
                </a:solidFill>
              </a:rPr>
              <a:t>ilm</a:t>
            </a:r>
            <a:r>
              <a:rPr lang="ru-RU" b="1" dirty="0">
                <a:solidFill>
                  <a:srgbClr val="9966FF"/>
                </a:solidFill>
              </a:rPr>
              <a:t> - [</a:t>
            </a:r>
            <a:r>
              <a:rPr lang="ru-RU" b="1" dirty="0" err="1">
                <a:solidFill>
                  <a:srgbClr val="9966FF"/>
                </a:solidFill>
              </a:rPr>
              <a:t>fılm</a:t>
            </a:r>
            <a:r>
              <a:rPr lang="ru-RU" b="1" dirty="0" smtClean="0">
                <a:solidFill>
                  <a:srgbClr val="9966FF"/>
                </a:solidFill>
              </a:rPr>
              <a:t>] - фильм</a:t>
            </a:r>
          </a:p>
          <a:p>
            <a:pPr marL="514350" indent="-514350">
              <a:buAutoNum type="arabicPeriod"/>
            </a:pPr>
            <a:r>
              <a:rPr lang="ru-RU" b="1" dirty="0" err="1">
                <a:solidFill>
                  <a:srgbClr val="669900"/>
                </a:solidFill>
              </a:rPr>
              <a:t>television</a:t>
            </a:r>
            <a:r>
              <a:rPr lang="ru-RU" b="1" dirty="0">
                <a:solidFill>
                  <a:srgbClr val="669900"/>
                </a:solidFill>
              </a:rPr>
              <a:t>(TV) - [ʹ</a:t>
            </a:r>
            <a:r>
              <a:rPr lang="ru-RU" b="1" dirty="0" err="1">
                <a:solidFill>
                  <a:srgbClr val="669900"/>
                </a:solidFill>
              </a:rPr>
              <a:t>telı͵vıʒ</a:t>
            </a:r>
            <a:r>
              <a:rPr lang="ru-RU" b="1" dirty="0">
                <a:solidFill>
                  <a:srgbClr val="669900"/>
                </a:solidFill>
              </a:rPr>
              <a:t>(ə)n]([͵</a:t>
            </a:r>
            <a:r>
              <a:rPr lang="ru-RU" b="1" dirty="0" err="1">
                <a:solidFill>
                  <a:srgbClr val="669900"/>
                </a:solidFill>
              </a:rPr>
              <a:t>ti</a:t>
            </a:r>
            <a:r>
              <a:rPr lang="ru-RU" b="1" dirty="0">
                <a:solidFill>
                  <a:srgbClr val="669900"/>
                </a:solidFill>
              </a:rPr>
              <a:t>:ʹ</a:t>
            </a:r>
            <a:r>
              <a:rPr lang="ru-RU" b="1" dirty="0" err="1">
                <a:solidFill>
                  <a:srgbClr val="669900"/>
                </a:solidFill>
              </a:rPr>
              <a:t>vi</a:t>
            </a:r>
            <a:r>
              <a:rPr lang="ru-RU" b="1" dirty="0" smtClean="0">
                <a:solidFill>
                  <a:srgbClr val="669900"/>
                </a:solidFill>
              </a:rPr>
              <a:t>:]) - телевизор</a:t>
            </a:r>
          </a:p>
          <a:p>
            <a:pPr marL="514350" indent="-514350">
              <a:buAutoNum type="arabicPeriod"/>
            </a:pPr>
            <a:r>
              <a:rPr lang="en-US" b="1" dirty="0">
                <a:solidFill>
                  <a:srgbClr val="993366"/>
                </a:solidFill>
              </a:rPr>
              <a:t>W</a:t>
            </a:r>
            <a:r>
              <a:rPr lang="ru-RU" b="1" dirty="0" err="1">
                <a:solidFill>
                  <a:srgbClr val="993366"/>
                </a:solidFill>
              </a:rPr>
              <a:t>atch</a:t>
            </a:r>
            <a:r>
              <a:rPr lang="ru-RU" b="1" dirty="0">
                <a:solidFill>
                  <a:srgbClr val="993366"/>
                </a:solidFill>
              </a:rPr>
              <a:t> - [</a:t>
            </a:r>
            <a:r>
              <a:rPr lang="ru-RU" b="1" dirty="0" err="1">
                <a:solidFill>
                  <a:srgbClr val="993366"/>
                </a:solidFill>
              </a:rPr>
              <a:t>wɒtʃ</a:t>
            </a:r>
            <a:r>
              <a:rPr lang="ru-RU" b="1" dirty="0" smtClean="0">
                <a:solidFill>
                  <a:srgbClr val="993366"/>
                </a:solidFill>
              </a:rPr>
              <a:t>] - смотреть</a:t>
            </a:r>
          </a:p>
          <a:p>
            <a:pPr marL="514350" indent="-514350">
              <a:buAutoNum type="arabicPeriod"/>
            </a:pPr>
            <a:r>
              <a:rPr lang="en-US" b="1" dirty="0">
                <a:solidFill>
                  <a:srgbClr val="00CC99"/>
                </a:solidFill>
              </a:rPr>
              <a:t>W</a:t>
            </a:r>
            <a:r>
              <a:rPr lang="ru-RU" b="1" dirty="0" err="1">
                <a:solidFill>
                  <a:srgbClr val="00CC99"/>
                </a:solidFill>
              </a:rPr>
              <a:t>hen</a:t>
            </a:r>
            <a:r>
              <a:rPr lang="ru-RU" b="1" dirty="0">
                <a:solidFill>
                  <a:srgbClr val="00CC99"/>
                </a:solidFill>
              </a:rPr>
              <a:t> - [</a:t>
            </a:r>
            <a:r>
              <a:rPr lang="ru-RU" b="1" dirty="0" err="1">
                <a:solidFill>
                  <a:srgbClr val="00CC99"/>
                </a:solidFill>
              </a:rPr>
              <a:t>wen</a:t>
            </a:r>
            <a:r>
              <a:rPr lang="ru-RU" b="1" dirty="0" smtClean="0">
                <a:solidFill>
                  <a:srgbClr val="00CC99"/>
                </a:solidFill>
              </a:rPr>
              <a:t>] - когда</a:t>
            </a:r>
          </a:p>
          <a:p>
            <a:pPr marL="514350" indent="-514350">
              <a:buAutoNum type="arabicPeriod"/>
            </a:pPr>
            <a:r>
              <a:rPr lang="en-US" b="1" dirty="0">
                <a:solidFill>
                  <a:srgbClr val="FF3300"/>
                </a:solidFill>
              </a:rPr>
              <a:t>W</a:t>
            </a:r>
            <a:r>
              <a:rPr lang="ru-RU" b="1" dirty="0" err="1">
                <a:solidFill>
                  <a:srgbClr val="FF3300"/>
                </a:solidFill>
              </a:rPr>
              <a:t>hy</a:t>
            </a:r>
            <a:r>
              <a:rPr lang="ru-RU" b="1" dirty="0">
                <a:solidFill>
                  <a:srgbClr val="FF3300"/>
                </a:solidFill>
              </a:rPr>
              <a:t> - [</a:t>
            </a:r>
            <a:r>
              <a:rPr lang="ru-RU" b="1" dirty="0" err="1">
                <a:solidFill>
                  <a:srgbClr val="FF3300"/>
                </a:solidFill>
              </a:rPr>
              <a:t>waı</a:t>
            </a:r>
            <a:r>
              <a:rPr lang="ru-RU" b="1" dirty="0" smtClean="0">
                <a:solidFill>
                  <a:srgbClr val="FF3300"/>
                </a:solidFill>
              </a:rPr>
              <a:t>] - почему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692064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134</Words>
  <Application>Microsoft Office PowerPoint</Application>
  <PresentationFormat>Экран (4:3)</PresentationFormat>
  <Paragraphs>18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Сousin - [ʹkʌz(ə)n]</vt:lpstr>
      <vt:lpstr>Daughter - [ʹdɔ:tə]</vt:lpstr>
      <vt:lpstr>Film - [fılm]</vt:lpstr>
      <vt:lpstr>television(TV) - [ʹtelı͵vıʒ(ə)n]([͵ti:ʹvi:])</vt:lpstr>
      <vt:lpstr>Watch - [wɒtʃ]</vt:lpstr>
      <vt:lpstr>When - [wen]</vt:lpstr>
      <vt:lpstr>Why - [waı]</vt:lpstr>
      <vt:lpstr>Повторим слова и запишем их в словарь: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Сousin - [ʹkʌz(ə)n]</dc:title>
  <dc:creator>комп</dc:creator>
  <cp:lastModifiedBy>комп</cp:lastModifiedBy>
  <cp:revision>2</cp:revision>
  <dcterms:created xsi:type="dcterms:W3CDTF">2018-08-28T07:35:13Z</dcterms:created>
  <dcterms:modified xsi:type="dcterms:W3CDTF">2018-08-28T07:55:31Z</dcterms:modified>
</cp:coreProperties>
</file>