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33"/>
    <a:srgbClr val="009999"/>
    <a:srgbClr val="0066FF"/>
    <a:srgbClr val="CC0099"/>
    <a:srgbClr val="00CC00"/>
    <a:srgbClr val="00CC99"/>
    <a:srgbClr val="66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05.09.2018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05.09.2018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666699"/>
                </a:solidFill>
              </a:rPr>
              <a:t>A</a:t>
            </a:r>
            <a:r>
              <a:rPr lang="ru-RU" sz="8000" b="1" dirty="0" err="1" smtClean="0">
                <a:solidFill>
                  <a:srgbClr val="666699"/>
                </a:solidFill>
              </a:rPr>
              <a:t>fter</a:t>
            </a:r>
            <a:r>
              <a:rPr lang="ru-RU" sz="8000" b="1" dirty="0" smtClean="0">
                <a:solidFill>
                  <a:srgbClr val="666699"/>
                </a:solidFill>
              </a:rPr>
              <a:t> - </a:t>
            </a:r>
            <a:r>
              <a:rPr lang="ru-RU" sz="8000" b="1" dirty="0">
                <a:solidFill>
                  <a:srgbClr val="666699"/>
                </a:solidFill>
              </a:rPr>
              <a:t>[ʹ</a:t>
            </a:r>
            <a:r>
              <a:rPr lang="ru-RU" sz="8000" b="1" dirty="0" err="1">
                <a:solidFill>
                  <a:srgbClr val="666699"/>
                </a:solidFill>
              </a:rPr>
              <a:t>ɑ:ftə</a:t>
            </a:r>
            <a:r>
              <a:rPr lang="ru-RU" sz="8000" b="1" dirty="0">
                <a:solidFill>
                  <a:srgbClr val="666699"/>
                </a:solidFill>
              </a:rPr>
              <a:t>]</a:t>
            </a:r>
            <a:endParaRPr lang="ru-RU" sz="8000" b="1" dirty="0">
              <a:solidFill>
                <a:srgbClr val="666699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9900" b="1" dirty="0" smtClean="0"/>
              <a:t>после</a:t>
            </a:r>
            <a:endParaRPr lang="ru-RU" sz="19900" b="1" dirty="0"/>
          </a:p>
        </p:txBody>
      </p:sp>
    </p:spTree>
    <p:extLst>
      <p:ext uri="{BB962C8B-B14F-4D97-AF65-F5344CB8AC3E}">
        <p14:creationId xmlns:p14="http://schemas.microsoft.com/office/powerpoint/2010/main" val="574126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00CC99"/>
                </a:solidFill>
              </a:rPr>
              <a:t>C</a:t>
            </a:r>
            <a:r>
              <a:rPr lang="ru-RU" sz="8000" b="1" dirty="0" err="1" smtClean="0">
                <a:solidFill>
                  <a:srgbClr val="00CC99"/>
                </a:solidFill>
              </a:rPr>
              <a:t>ome</a:t>
            </a:r>
            <a:r>
              <a:rPr lang="ru-RU" sz="8000" b="1" dirty="0" smtClean="0">
                <a:solidFill>
                  <a:srgbClr val="00CC99"/>
                </a:solidFill>
              </a:rPr>
              <a:t> - </a:t>
            </a:r>
            <a:r>
              <a:rPr lang="ru-RU" sz="8000" b="1" dirty="0">
                <a:solidFill>
                  <a:srgbClr val="00CC99"/>
                </a:solidFill>
              </a:rPr>
              <a:t>[</a:t>
            </a:r>
            <a:r>
              <a:rPr lang="ru-RU" sz="8000" b="1" dirty="0" err="1">
                <a:solidFill>
                  <a:srgbClr val="00CC99"/>
                </a:solidFill>
              </a:rPr>
              <a:t>kʌm</a:t>
            </a:r>
            <a:r>
              <a:rPr lang="ru-RU" sz="8000" b="1" dirty="0">
                <a:solidFill>
                  <a:srgbClr val="00CC99"/>
                </a:solidFill>
              </a:rPr>
              <a:t>]</a:t>
            </a:r>
            <a:endParaRPr lang="ru-RU" sz="8000" b="1" dirty="0">
              <a:solidFill>
                <a:srgbClr val="00CC99"/>
              </a:solidFill>
            </a:endParaRPr>
          </a:p>
        </p:txBody>
      </p:sp>
      <p:pic>
        <p:nvPicPr>
          <p:cNvPr id="1026" name="Picture 2" descr="C:\Users\комп\Desktop\АНГЛИЙСКИЙ ЯЗЫК НАЧАЛЬНАЯ ШКОЛА\ДЛЯ УРОКОВ\картинки\картинки 4 класс\Слайд27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600200"/>
            <a:ext cx="7200799" cy="4709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1447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00CC00"/>
                </a:solidFill>
              </a:rPr>
              <a:t>E</a:t>
            </a:r>
            <a:r>
              <a:rPr lang="ru-RU" sz="8000" b="1" dirty="0" err="1" smtClean="0">
                <a:solidFill>
                  <a:srgbClr val="00CC00"/>
                </a:solidFill>
              </a:rPr>
              <a:t>very</a:t>
            </a:r>
            <a:r>
              <a:rPr lang="ru-RU" sz="8000" b="1" dirty="0" smtClean="0">
                <a:solidFill>
                  <a:srgbClr val="00CC00"/>
                </a:solidFill>
              </a:rPr>
              <a:t> - </a:t>
            </a:r>
            <a:r>
              <a:rPr lang="ru-RU" sz="8000" b="1" dirty="0">
                <a:solidFill>
                  <a:srgbClr val="00CC00"/>
                </a:solidFill>
              </a:rPr>
              <a:t>[ʹ</a:t>
            </a:r>
            <a:r>
              <a:rPr lang="ru-RU" sz="8000" b="1" dirty="0" err="1">
                <a:solidFill>
                  <a:srgbClr val="00CC00"/>
                </a:solidFill>
              </a:rPr>
              <a:t>evrı</a:t>
            </a:r>
            <a:r>
              <a:rPr lang="ru-RU" sz="8000" b="1" dirty="0">
                <a:solidFill>
                  <a:srgbClr val="00CC00"/>
                </a:solidFill>
              </a:rPr>
              <a:t>]</a:t>
            </a:r>
            <a:endParaRPr lang="ru-RU" sz="8000" b="1" dirty="0">
              <a:solidFill>
                <a:srgbClr val="00CC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16600" b="1" dirty="0" smtClean="0"/>
              <a:t>каждый</a:t>
            </a:r>
            <a:endParaRPr lang="ru-RU" sz="16600" b="1" dirty="0"/>
          </a:p>
        </p:txBody>
      </p:sp>
    </p:spTree>
    <p:extLst>
      <p:ext uri="{BB962C8B-B14F-4D97-AF65-F5344CB8AC3E}">
        <p14:creationId xmlns:p14="http://schemas.microsoft.com/office/powerpoint/2010/main" val="935036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CC0099"/>
                </a:solidFill>
              </a:rPr>
              <a:t>L</a:t>
            </a:r>
            <a:r>
              <a:rPr lang="ru-RU" sz="8000" b="1" dirty="0" err="1" smtClean="0">
                <a:solidFill>
                  <a:srgbClr val="CC0099"/>
                </a:solidFill>
              </a:rPr>
              <a:t>esson</a:t>
            </a:r>
            <a:r>
              <a:rPr lang="ru-RU" sz="8000" b="1" dirty="0" smtClean="0">
                <a:solidFill>
                  <a:srgbClr val="CC0099"/>
                </a:solidFill>
              </a:rPr>
              <a:t> - </a:t>
            </a:r>
            <a:r>
              <a:rPr lang="ru-RU" sz="8000" b="1" dirty="0">
                <a:solidFill>
                  <a:srgbClr val="CC0099"/>
                </a:solidFill>
              </a:rPr>
              <a:t>[ʹ</a:t>
            </a:r>
            <a:r>
              <a:rPr lang="ru-RU" sz="8000" b="1" dirty="0" err="1">
                <a:solidFill>
                  <a:srgbClr val="CC0099"/>
                </a:solidFill>
              </a:rPr>
              <a:t>les</a:t>
            </a:r>
            <a:r>
              <a:rPr lang="ru-RU" sz="8000" b="1" dirty="0">
                <a:solidFill>
                  <a:srgbClr val="CC0099"/>
                </a:solidFill>
              </a:rPr>
              <a:t>(ə)n]</a:t>
            </a:r>
            <a:endParaRPr lang="ru-RU" sz="8000" b="1" dirty="0">
              <a:solidFill>
                <a:srgbClr val="CC0099"/>
              </a:solidFill>
            </a:endParaRPr>
          </a:p>
        </p:txBody>
      </p:sp>
      <p:pic>
        <p:nvPicPr>
          <p:cNvPr id="2050" name="Picture 2" descr="C:\Users\комп\Desktop\АНГЛИЙСКИЙ ЯЗЫК НАЧАЛЬНАЯ ШКОЛА\ДЛЯ УРОКОВ\картинки\картинки 4 класс\Слайд28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600200"/>
            <a:ext cx="6984775" cy="4709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2591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000" b="1" dirty="0" err="1">
                <a:solidFill>
                  <a:srgbClr val="0066FF"/>
                </a:solidFill>
              </a:rPr>
              <a:t>swimming</a:t>
            </a:r>
            <a:r>
              <a:rPr lang="ru-RU" sz="6000" b="1" dirty="0">
                <a:solidFill>
                  <a:srgbClr val="0066FF"/>
                </a:solidFill>
              </a:rPr>
              <a:t> </a:t>
            </a:r>
            <a:r>
              <a:rPr lang="ru-RU" sz="6000" b="1" dirty="0" err="1" smtClean="0">
                <a:solidFill>
                  <a:srgbClr val="0066FF"/>
                </a:solidFill>
              </a:rPr>
              <a:t>pool</a:t>
            </a:r>
            <a:r>
              <a:rPr lang="ru-RU" sz="6000" b="1" dirty="0" smtClean="0">
                <a:solidFill>
                  <a:srgbClr val="0066FF"/>
                </a:solidFill>
              </a:rPr>
              <a:t> - </a:t>
            </a:r>
            <a:r>
              <a:rPr lang="ru-RU" sz="6000" b="1" dirty="0">
                <a:solidFill>
                  <a:srgbClr val="0066FF"/>
                </a:solidFill>
              </a:rPr>
              <a:t>[ʹ</a:t>
            </a:r>
            <a:r>
              <a:rPr lang="ru-RU" sz="6000" b="1" dirty="0" err="1">
                <a:solidFill>
                  <a:srgbClr val="0066FF"/>
                </a:solidFill>
              </a:rPr>
              <a:t>swımıŋ</a:t>
            </a:r>
            <a:r>
              <a:rPr lang="ru-RU" sz="6000" b="1" dirty="0">
                <a:solidFill>
                  <a:srgbClr val="0066FF"/>
                </a:solidFill>
              </a:rPr>
              <a:t>] [</a:t>
            </a:r>
            <a:r>
              <a:rPr lang="ru-RU" sz="6000" b="1" dirty="0" err="1">
                <a:solidFill>
                  <a:srgbClr val="0066FF"/>
                </a:solidFill>
              </a:rPr>
              <a:t>pu:l</a:t>
            </a:r>
            <a:r>
              <a:rPr lang="ru-RU" sz="6000" b="1" dirty="0">
                <a:solidFill>
                  <a:srgbClr val="0066FF"/>
                </a:solidFill>
              </a:rPr>
              <a:t>]</a:t>
            </a:r>
            <a:endParaRPr lang="ru-RU" sz="6000" b="1" dirty="0">
              <a:solidFill>
                <a:srgbClr val="0066FF"/>
              </a:solidFill>
            </a:endParaRPr>
          </a:p>
        </p:txBody>
      </p:sp>
      <p:pic>
        <p:nvPicPr>
          <p:cNvPr id="3075" name="Picture 3" descr="C:\Users\комп\Desktop\АНГЛИЙСКИЙ ЯЗЫК НАЧАЛЬНАЯ ШКОЛА\ДЛЯ УРОКОВ\картинки\картинки 4 класс\Слайд2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1041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009999"/>
                </a:solidFill>
              </a:rPr>
              <a:t>T</a:t>
            </a:r>
            <a:r>
              <a:rPr lang="ru-RU" sz="8000" b="1" dirty="0" err="1" smtClean="0">
                <a:solidFill>
                  <a:srgbClr val="009999"/>
                </a:solidFill>
              </a:rPr>
              <a:t>ake</a:t>
            </a:r>
            <a:r>
              <a:rPr lang="ru-RU" sz="8000" b="1" dirty="0" smtClean="0">
                <a:solidFill>
                  <a:srgbClr val="009999"/>
                </a:solidFill>
              </a:rPr>
              <a:t> - </a:t>
            </a:r>
            <a:r>
              <a:rPr lang="ru-RU" sz="8000" b="1" dirty="0">
                <a:solidFill>
                  <a:srgbClr val="009999"/>
                </a:solidFill>
              </a:rPr>
              <a:t>[</a:t>
            </a:r>
            <a:r>
              <a:rPr lang="ru-RU" sz="8000" b="1" dirty="0" err="1">
                <a:solidFill>
                  <a:srgbClr val="009999"/>
                </a:solidFill>
              </a:rPr>
              <a:t>teık</a:t>
            </a:r>
            <a:r>
              <a:rPr lang="ru-RU" sz="8000" b="1" dirty="0">
                <a:solidFill>
                  <a:srgbClr val="009999"/>
                </a:solidFill>
              </a:rPr>
              <a:t>]</a:t>
            </a:r>
            <a:endParaRPr lang="ru-RU" sz="8000" b="1" dirty="0">
              <a:solidFill>
                <a:srgbClr val="009999"/>
              </a:solidFill>
            </a:endParaRPr>
          </a:p>
        </p:txBody>
      </p:sp>
      <p:pic>
        <p:nvPicPr>
          <p:cNvPr id="4" name="Picture 2" descr="C:\Users\комп\Desktop\АНГЛИЙСКИЙ ЯЗЫК НАЧАЛЬНАЯ ШКОЛА\ДЛЯ УРОКОВ\картинки\картинки 4 класс\Слайд3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4249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660033"/>
                </a:solidFill>
              </a:rPr>
              <a:t>W</a:t>
            </a:r>
            <a:r>
              <a:rPr lang="ru-RU" sz="8000" b="1" dirty="0" err="1" smtClean="0">
                <a:solidFill>
                  <a:srgbClr val="660033"/>
                </a:solidFill>
              </a:rPr>
              <a:t>ash</a:t>
            </a:r>
            <a:r>
              <a:rPr lang="ru-RU" sz="8000" b="1" dirty="0" smtClean="0">
                <a:solidFill>
                  <a:srgbClr val="660033"/>
                </a:solidFill>
              </a:rPr>
              <a:t> - </a:t>
            </a:r>
            <a:r>
              <a:rPr lang="ru-RU" sz="8000" b="1" dirty="0">
                <a:solidFill>
                  <a:srgbClr val="660033"/>
                </a:solidFill>
              </a:rPr>
              <a:t>[</a:t>
            </a:r>
            <a:r>
              <a:rPr lang="ru-RU" sz="8000" b="1" dirty="0" err="1">
                <a:solidFill>
                  <a:srgbClr val="660033"/>
                </a:solidFill>
              </a:rPr>
              <a:t>wɒʃ</a:t>
            </a:r>
            <a:r>
              <a:rPr lang="ru-RU" sz="8000" b="1" dirty="0">
                <a:solidFill>
                  <a:srgbClr val="660033"/>
                </a:solidFill>
              </a:rPr>
              <a:t>]</a:t>
            </a:r>
            <a:endParaRPr lang="ru-RU" sz="8000" b="1" dirty="0">
              <a:solidFill>
                <a:srgbClr val="660033"/>
              </a:solidFill>
            </a:endParaRPr>
          </a:p>
        </p:txBody>
      </p:sp>
      <p:pic>
        <p:nvPicPr>
          <p:cNvPr id="4098" name="Picture 2" descr="C:\Users\комп\Desktop\АНГЛИЙСКИЙ ЯЗЫК НАЧАЛЬНАЯ ШКОЛА\ДЛЯ УРОКОВ\картинки\картинки 4 класс\Слайд3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9847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 smtClean="0"/>
              <a:t>Повторим слова и запишем их в словарь: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indent="-514350">
              <a:buAutoNum type="arabicPeriod"/>
            </a:pPr>
            <a:r>
              <a:rPr lang="en-US" sz="3600" b="1" dirty="0" smtClean="0">
                <a:solidFill>
                  <a:srgbClr val="666699"/>
                </a:solidFill>
              </a:rPr>
              <a:t>A</a:t>
            </a:r>
            <a:r>
              <a:rPr lang="ru-RU" sz="3600" b="1" dirty="0" err="1">
                <a:solidFill>
                  <a:srgbClr val="666699"/>
                </a:solidFill>
              </a:rPr>
              <a:t>fter</a:t>
            </a:r>
            <a:r>
              <a:rPr lang="ru-RU" sz="3600" b="1" dirty="0">
                <a:solidFill>
                  <a:srgbClr val="666699"/>
                </a:solidFill>
              </a:rPr>
              <a:t> - [ʹ</a:t>
            </a:r>
            <a:r>
              <a:rPr lang="ru-RU" sz="3600" b="1" dirty="0" err="1">
                <a:solidFill>
                  <a:srgbClr val="666699"/>
                </a:solidFill>
              </a:rPr>
              <a:t>ɑ:ftə</a:t>
            </a:r>
            <a:r>
              <a:rPr lang="ru-RU" sz="3600" b="1" dirty="0" smtClean="0">
                <a:solidFill>
                  <a:srgbClr val="666699"/>
                </a:solidFill>
              </a:rPr>
              <a:t>] - после</a:t>
            </a:r>
          </a:p>
          <a:p>
            <a:pPr marL="514350" indent="-514350">
              <a:buAutoNum type="arabicPeriod"/>
            </a:pPr>
            <a:r>
              <a:rPr lang="en-US" sz="3600" b="1" dirty="0">
                <a:solidFill>
                  <a:srgbClr val="00CC99"/>
                </a:solidFill>
              </a:rPr>
              <a:t>C</a:t>
            </a:r>
            <a:r>
              <a:rPr lang="ru-RU" sz="3600" b="1" dirty="0" err="1">
                <a:solidFill>
                  <a:srgbClr val="00CC99"/>
                </a:solidFill>
              </a:rPr>
              <a:t>ome</a:t>
            </a:r>
            <a:r>
              <a:rPr lang="ru-RU" sz="3600" b="1" dirty="0">
                <a:solidFill>
                  <a:srgbClr val="00CC99"/>
                </a:solidFill>
              </a:rPr>
              <a:t> - [</a:t>
            </a:r>
            <a:r>
              <a:rPr lang="ru-RU" sz="3600" b="1" dirty="0" err="1">
                <a:solidFill>
                  <a:srgbClr val="00CC99"/>
                </a:solidFill>
              </a:rPr>
              <a:t>kʌm</a:t>
            </a:r>
            <a:r>
              <a:rPr lang="ru-RU" sz="3600" b="1" dirty="0" smtClean="0">
                <a:solidFill>
                  <a:srgbClr val="00CC99"/>
                </a:solidFill>
              </a:rPr>
              <a:t>] - приходить</a:t>
            </a:r>
          </a:p>
          <a:p>
            <a:pPr marL="514350" indent="-514350">
              <a:buAutoNum type="arabicPeriod"/>
            </a:pPr>
            <a:r>
              <a:rPr lang="en-US" sz="3600" b="1" dirty="0">
                <a:solidFill>
                  <a:srgbClr val="00CC00"/>
                </a:solidFill>
              </a:rPr>
              <a:t>E</a:t>
            </a:r>
            <a:r>
              <a:rPr lang="ru-RU" sz="3600" b="1" dirty="0" err="1">
                <a:solidFill>
                  <a:srgbClr val="00CC00"/>
                </a:solidFill>
              </a:rPr>
              <a:t>very</a:t>
            </a:r>
            <a:r>
              <a:rPr lang="ru-RU" sz="3600" b="1" dirty="0">
                <a:solidFill>
                  <a:srgbClr val="00CC00"/>
                </a:solidFill>
              </a:rPr>
              <a:t> - [ʹ</a:t>
            </a:r>
            <a:r>
              <a:rPr lang="ru-RU" sz="3600" b="1" dirty="0" err="1">
                <a:solidFill>
                  <a:srgbClr val="00CC00"/>
                </a:solidFill>
              </a:rPr>
              <a:t>evrı</a:t>
            </a:r>
            <a:r>
              <a:rPr lang="ru-RU" sz="3600" b="1" dirty="0" smtClean="0">
                <a:solidFill>
                  <a:srgbClr val="00CC00"/>
                </a:solidFill>
              </a:rPr>
              <a:t>] - каждый</a:t>
            </a:r>
          </a:p>
          <a:p>
            <a:pPr marL="514350" indent="-514350">
              <a:buAutoNum type="arabicPeriod"/>
            </a:pPr>
            <a:r>
              <a:rPr lang="en-US" sz="3600" b="1" dirty="0">
                <a:solidFill>
                  <a:srgbClr val="CC0099"/>
                </a:solidFill>
              </a:rPr>
              <a:t>L</a:t>
            </a:r>
            <a:r>
              <a:rPr lang="ru-RU" sz="3600" b="1" dirty="0" err="1">
                <a:solidFill>
                  <a:srgbClr val="CC0099"/>
                </a:solidFill>
              </a:rPr>
              <a:t>esson</a:t>
            </a:r>
            <a:r>
              <a:rPr lang="ru-RU" sz="3600" b="1" dirty="0">
                <a:solidFill>
                  <a:srgbClr val="CC0099"/>
                </a:solidFill>
              </a:rPr>
              <a:t> - [ʹ</a:t>
            </a:r>
            <a:r>
              <a:rPr lang="ru-RU" sz="3600" b="1" dirty="0" err="1">
                <a:solidFill>
                  <a:srgbClr val="CC0099"/>
                </a:solidFill>
              </a:rPr>
              <a:t>les</a:t>
            </a:r>
            <a:r>
              <a:rPr lang="ru-RU" sz="3600" b="1" dirty="0">
                <a:solidFill>
                  <a:srgbClr val="CC0099"/>
                </a:solidFill>
              </a:rPr>
              <a:t>(ə)n</a:t>
            </a:r>
            <a:r>
              <a:rPr lang="ru-RU" sz="3600" b="1" dirty="0" smtClean="0">
                <a:solidFill>
                  <a:srgbClr val="CC0099"/>
                </a:solidFill>
              </a:rPr>
              <a:t>] - урок</a:t>
            </a:r>
          </a:p>
          <a:p>
            <a:pPr marL="514350" indent="-514350">
              <a:buAutoNum type="arabicPeriod"/>
            </a:pPr>
            <a:r>
              <a:rPr lang="ru-RU" sz="3600" b="1" dirty="0" err="1">
                <a:solidFill>
                  <a:srgbClr val="0066FF"/>
                </a:solidFill>
              </a:rPr>
              <a:t>swimming</a:t>
            </a:r>
            <a:r>
              <a:rPr lang="ru-RU" sz="3600" b="1" dirty="0">
                <a:solidFill>
                  <a:srgbClr val="0066FF"/>
                </a:solidFill>
              </a:rPr>
              <a:t> </a:t>
            </a:r>
            <a:r>
              <a:rPr lang="ru-RU" sz="3600" b="1" dirty="0" err="1">
                <a:solidFill>
                  <a:srgbClr val="0066FF"/>
                </a:solidFill>
              </a:rPr>
              <a:t>pool</a:t>
            </a:r>
            <a:r>
              <a:rPr lang="ru-RU" sz="3600" b="1" dirty="0">
                <a:solidFill>
                  <a:srgbClr val="0066FF"/>
                </a:solidFill>
              </a:rPr>
              <a:t> - [ʹ</a:t>
            </a:r>
            <a:r>
              <a:rPr lang="ru-RU" sz="3600" b="1" dirty="0" err="1">
                <a:solidFill>
                  <a:srgbClr val="0066FF"/>
                </a:solidFill>
              </a:rPr>
              <a:t>swımıŋ</a:t>
            </a:r>
            <a:r>
              <a:rPr lang="ru-RU" sz="3600" b="1" dirty="0">
                <a:solidFill>
                  <a:srgbClr val="0066FF"/>
                </a:solidFill>
              </a:rPr>
              <a:t>] [</a:t>
            </a:r>
            <a:r>
              <a:rPr lang="ru-RU" sz="3600" b="1" dirty="0" err="1">
                <a:solidFill>
                  <a:srgbClr val="0066FF"/>
                </a:solidFill>
              </a:rPr>
              <a:t>pu:l</a:t>
            </a:r>
            <a:r>
              <a:rPr lang="ru-RU" sz="3600" b="1" dirty="0" smtClean="0">
                <a:solidFill>
                  <a:srgbClr val="0066FF"/>
                </a:solidFill>
              </a:rPr>
              <a:t>] - бассейн</a:t>
            </a:r>
          </a:p>
          <a:p>
            <a:pPr marL="514350" indent="-514350">
              <a:buAutoNum type="arabicPeriod"/>
            </a:pPr>
            <a:r>
              <a:rPr lang="en-US" sz="3600" b="1" dirty="0">
                <a:solidFill>
                  <a:srgbClr val="009999"/>
                </a:solidFill>
              </a:rPr>
              <a:t>T</a:t>
            </a:r>
            <a:r>
              <a:rPr lang="ru-RU" sz="3600" b="1" dirty="0" err="1">
                <a:solidFill>
                  <a:srgbClr val="009999"/>
                </a:solidFill>
              </a:rPr>
              <a:t>ake</a:t>
            </a:r>
            <a:r>
              <a:rPr lang="ru-RU" sz="3600" b="1" dirty="0">
                <a:solidFill>
                  <a:srgbClr val="009999"/>
                </a:solidFill>
              </a:rPr>
              <a:t> - [</a:t>
            </a:r>
            <a:r>
              <a:rPr lang="ru-RU" sz="3600" b="1" dirty="0" err="1">
                <a:solidFill>
                  <a:srgbClr val="009999"/>
                </a:solidFill>
              </a:rPr>
              <a:t>teık</a:t>
            </a:r>
            <a:r>
              <a:rPr lang="ru-RU" sz="3600" b="1" dirty="0" smtClean="0">
                <a:solidFill>
                  <a:srgbClr val="009999"/>
                </a:solidFill>
              </a:rPr>
              <a:t>] – брать, взять</a:t>
            </a:r>
          </a:p>
          <a:p>
            <a:pPr marL="514350" indent="-514350">
              <a:buAutoNum type="arabicPeriod"/>
            </a:pPr>
            <a:r>
              <a:rPr lang="en-US" sz="3600" b="1" dirty="0">
                <a:solidFill>
                  <a:srgbClr val="660033"/>
                </a:solidFill>
              </a:rPr>
              <a:t>W</a:t>
            </a:r>
            <a:r>
              <a:rPr lang="ru-RU" sz="3600" b="1" dirty="0" err="1">
                <a:solidFill>
                  <a:srgbClr val="660033"/>
                </a:solidFill>
              </a:rPr>
              <a:t>ash</a:t>
            </a:r>
            <a:r>
              <a:rPr lang="ru-RU" sz="3600" b="1" dirty="0">
                <a:solidFill>
                  <a:srgbClr val="660033"/>
                </a:solidFill>
              </a:rPr>
              <a:t> - [</a:t>
            </a:r>
            <a:r>
              <a:rPr lang="ru-RU" sz="3600" b="1" dirty="0" err="1">
                <a:solidFill>
                  <a:srgbClr val="660033"/>
                </a:solidFill>
              </a:rPr>
              <a:t>wɒʃ</a:t>
            </a:r>
            <a:r>
              <a:rPr lang="ru-RU" sz="3600" b="1" dirty="0" smtClean="0">
                <a:solidFill>
                  <a:srgbClr val="660033"/>
                </a:solidFill>
              </a:rPr>
              <a:t>] - мыть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563522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124</Words>
  <Application>Microsoft Office PowerPoint</Application>
  <PresentationFormat>Экран (4:3)</PresentationFormat>
  <Paragraphs>17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After - [ʹɑ:ftə]</vt:lpstr>
      <vt:lpstr>Come - [kʌm]</vt:lpstr>
      <vt:lpstr>Every - [ʹevrı]</vt:lpstr>
      <vt:lpstr>Lesson - [ʹles(ə)n]</vt:lpstr>
      <vt:lpstr>swimming pool - [ʹswımıŋ] [pu:l]</vt:lpstr>
      <vt:lpstr>Take - [teık]</vt:lpstr>
      <vt:lpstr>Wash - [wɒʃ]</vt:lpstr>
      <vt:lpstr>Повторим слова и запишем их в словарь: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After - [ʹɑ:ftə]</dc:title>
  <dc:creator>комп</dc:creator>
  <cp:lastModifiedBy>комп</cp:lastModifiedBy>
  <cp:revision>2</cp:revision>
  <dcterms:created xsi:type="dcterms:W3CDTF">2018-09-05T07:07:07Z</dcterms:created>
  <dcterms:modified xsi:type="dcterms:W3CDTF">2018-09-05T07:22:08Z</dcterms:modified>
</cp:coreProperties>
</file>