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666633"/>
    <a:srgbClr val="990099"/>
    <a:srgbClr val="009999"/>
    <a:srgbClr val="FF6600"/>
    <a:srgbClr val="008000"/>
    <a:srgbClr val="CC0099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solidFill>
                  <a:srgbClr val="0099FF"/>
                </a:solidFill>
              </a:rPr>
              <a:t>B</a:t>
            </a:r>
            <a:r>
              <a:rPr lang="ru-RU" sz="6000" b="1" dirty="0" err="1" smtClean="0">
                <a:solidFill>
                  <a:srgbClr val="0099FF"/>
                </a:solidFill>
              </a:rPr>
              <a:t>athroom</a:t>
            </a:r>
            <a:r>
              <a:rPr lang="ru-RU" sz="6000" b="1" dirty="0" smtClean="0">
                <a:solidFill>
                  <a:srgbClr val="0099FF"/>
                </a:solidFill>
              </a:rPr>
              <a:t> - </a:t>
            </a:r>
            <a:r>
              <a:rPr lang="ru-RU" sz="6000" b="1" dirty="0">
                <a:solidFill>
                  <a:srgbClr val="0099FF"/>
                </a:solidFill>
              </a:rPr>
              <a:t>[ʹ</a:t>
            </a:r>
            <a:r>
              <a:rPr lang="ru-RU" sz="6000" b="1" dirty="0" err="1">
                <a:solidFill>
                  <a:srgbClr val="0099FF"/>
                </a:solidFill>
              </a:rPr>
              <a:t>bɑ:θru</a:t>
            </a:r>
            <a:r>
              <a:rPr lang="ru-RU" sz="6000" b="1" dirty="0">
                <a:solidFill>
                  <a:srgbClr val="0099FF"/>
                </a:solidFill>
              </a:rPr>
              <a:t>(:)m]</a:t>
            </a:r>
          </a:p>
        </p:txBody>
      </p:sp>
      <p:pic>
        <p:nvPicPr>
          <p:cNvPr id="2050" name="Picture 2" descr="C:\Users\комп\Desktop\АНГЛИЙСКИЙ ЯЗЫК НАЧАЛЬНАЯ ШКОЛА\ДЛЯ УРОКОВ\картинки\картинки 4 класс\stil_vannoj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00200"/>
            <a:ext cx="7272808" cy="478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 descr="C:\Users\комп\Desktop\АНГЛИЙСКИЙ ЯЗЫК НАЧАЛЬНАЯ ШКОЛА\ДЛЯ УРОКОВ\картинки\картинки 4 класс\stil_vannoj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364" y="1600200"/>
            <a:ext cx="689127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20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CC0099"/>
                </a:solidFill>
              </a:rPr>
              <a:t>F</a:t>
            </a:r>
            <a:r>
              <a:rPr lang="ru-RU" sz="8000" b="1" dirty="0" err="1" smtClean="0">
                <a:solidFill>
                  <a:srgbClr val="CC0099"/>
                </a:solidFill>
              </a:rPr>
              <a:t>lat</a:t>
            </a:r>
            <a:r>
              <a:rPr lang="ru-RU" sz="8000" b="1" dirty="0" smtClean="0">
                <a:solidFill>
                  <a:srgbClr val="CC0099"/>
                </a:solidFill>
              </a:rPr>
              <a:t> - </a:t>
            </a:r>
            <a:r>
              <a:rPr lang="ru-RU" sz="8000" b="1" dirty="0">
                <a:solidFill>
                  <a:srgbClr val="CC0099"/>
                </a:solidFill>
              </a:rPr>
              <a:t>[</a:t>
            </a:r>
            <a:r>
              <a:rPr lang="ru-RU" sz="8000" b="1" dirty="0" err="1">
                <a:solidFill>
                  <a:srgbClr val="CC0099"/>
                </a:solidFill>
              </a:rPr>
              <a:t>flæt</a:t>
            </a:r>
            <a:r>
              <a:rPr lang="ru-RU" sz="8000" b="1" dirty="0">
                <a:solidFill>
                  <a:srgbClr val="CC0099"/>
                </a:solidFill>
              </a:rPr>
              <a:t>]</a:t>
            </a:r>
          </a:p>
        </p:txBody>
      </p:sp>
      <p:pic>
        <p:nvPicPr>
          <p:cNvPr id="3074" name="Picture 2" descr="C:\Users\комп\Desktop\АНГЛИЙСКИЙ ЯЗЫК НАЧАЛЬНАЯ ШКОЛА\ДЛЯ УРОКОВ\картинки\картинки 4 класс\1485363032_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128791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10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008000"/>
                </a:solidFill>
              </a:rPr>
              <a:t>G</a:t>
            </a:r>
            <a:r>
              <a:rPr lang="ru-RU" sz="8000" b="1" dirty="0" err="1" smtClean="0">
                <a:solidFill>
                  <a:srgbClr val="008000"/>
                </a:solidFill>
              </a:rPr>
              <a:t>arden</a:t>
            </a:r>
            <a:r>
              <a:rPr lang="ru-RU" sz="8000" b="1" dirty="0" smtClean="0">
                <a:solidFill>
                  <a:srgbClr val="008000"/>
                </a:solidFill>
              </a:rPr>
              <a:t> - </a:t>
            </a:r>
            <a:r>
              <a:rPr lang="ru-RU" sz="8000" b="1" dirty="0">
                <a:solidFill>
                  <a:srgbClr val="008000"/>
                </a:solidFill>
              </a:rPr>
              <a:t>[</a:t>
            </a:r>
            <a:r>
              <a:rPr lang="ru-RU" sz="8000" b="1" dirty="0" err="1">
                <a:solidFill>
                  <a:srgbClr val="008000"/>
                </a:solidFill>
              </a:rPr>
              <a:t>gɑ:dn</a:t>
            </a:r>
            <a:r>
              <a:rPr lang="ru-RU" sz="8000" b="1" dirty="0">
                <a:solidFill>
                  <a:srgbClr val="008000"/>
                </a:solidFill>
              </a:rPr>
              <a:t>]</a:t>
            </a:r>
          </a:p>
        </p:txBody>
      </p:sp>
      <p:pic>
        <p:nvPicPr>
          <p:cNvPr id="4098" name="Picture 2" descr="C:\Users\комп\Desktop\АНГЛИЙСКИЙ ЯЗЫК НАЧАЛЬНАЯ ШКОЛА\ДЛЯ УРОКОВ\картинки\картинки 4 класс\0_48cbe_e17c243c_ori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00200"/>
            <a:ext cx="7704855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55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6600"/>
                </a:solidFill>
              </a:rPr>
              <a:t>K</a:t>
            </a:r>
            <a:r>
              <a:rPr lang="ru-RU" sz="8000" b="1" dirty="0" err="1" smtClean="0">
                <a:solidFill>
                  <a:srgbClr val="FF6600"/>
                </a:solidFill>
              </a:rPr>
              <a:t>itchen</a:t>
            </a:r>
            <a:r>
              <a:rPr lang="ru-RU" sz="8000" b="1" dirty="0" smtClean="0">
                <a:solidFill>
                  <a:srgbClr val="FF6600"/>
                </a:solidFill>
              </a:rPr>
              <a:t> - </a:t>
            </a:r>
            <a:r>
              <a:rPr lang="ru-RU" sz="8000" b="1" dirty="0">
                <a:solidFill>
                  <a:srgbClr val="FF6600"/>
                </a:solidFill>
              </a:rPr>
              <a:t>[ʹ</a:t>
            </a:r>
            <a:r>
              <a:rPr lang="ru-RU" sz="8000" b="1" dirty="0" err="1">
                <a:solidFill>
                  <a:srgbClr val="FF6600"/>
                </a:solidFill>
              </a:rPr>
              <a:t>kıtʃın</a:t>
            </a:r>
            <a:r>
              <a:rPr lang="ru-RU" sz="8000" b="1" dirty="0">
                <a:solidFill>
                  <a:srgbClr val="FF6600"/>
                </a:solidFill>
              </a:rPr>
              <a:t>]</a:t>
            </a:r>
          </a:p>
        </p:txBody>
      </p:sp>
      <p:pic>
        <p:nvPicPr>
          <p:cNvPr id="5122" name="Picture 2" descr="C:\Users\комп\Desktop\АНГЛИЙСКИЙ ЯЗЫК НАЧАЛЬНАЯ ШКОЛА\ДЛЯ УРОКОВ\картинки\картинки 4 класс\496a5ba9725e2dda88bf8de877c33b9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756084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39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err="1">
                <a:solidFill>
                  <a:srgbClr val="009999"/>
                </a:solidFill>
              </a:rPr>
              <a:t>living</a:t>
            </a:r>
            <a:r>
              <a:rPr lang="ru-RU" sz="5400" b="1" dirty="0">
                <a:solidFill>
                  <a:srgbClr val="009999"/>
                </a:solidFill>
              </a:rPr>
              <a:t> </a:t>
            </a:r>
            <a:r>
              <a:rPr lang="ru-RU" sz="5400" b="1" dirty="0" err="1" smtClean="0">
                <a:solidFill>
                  <a:srgbClr val="009999"/>
                </a:solidFill>
              </a:rPr>
              <a:t>room</a:t>
            </a:r>
            <a:r>
              <a:rPr lang="ru-RU" sz="5400" b="1" dirty="0" smtClean="0">
                <a:solidFill>
                  <a:srgbClr val="009999"/>
                </a:solidFill>
              </a:rPr>
              <a:t> - </a:t>
            </a:r>
            <a:r>
              <a:rPr lang="ru-RU" sz="5400" b="1" dirty="0">
                <a:solidFill>
                  <a:srgbClr val="009999"/>
                </a:solidFill>
              </a:rPr>
              <a:t>[ʹ</a:t>
            </a:r>
            <a:r>
              <a:rPr lang="ru-RU" sz="5400" b="1" dirty="0" err="1">
                <a:solidFill>
                  <a:srgbClr val="009999"/>
                </a:solidFill>
              </a:rPr>
              <a:t>lıvıŋ</a:t>
            </a:r>
            <a:r>
              <a:rPr lang="ru-RU" sz="5400" b="1" dirty="0">
                <a:solidFill>
                  <a:srgbClr val="009999"/>
                </a:solidFill>
              </a:rPr>
              <a:t>] [</a:t>
            </a:r>
            <a:r>
              <a:rPr lang="ru-RU" sz="5400" b="1" dirty="0" err="1">
                <a:solidFill>
                  <a:srgbClr val="009999"/>
                </a:solidFill>
              </a:rPr>
              <a:t>ru</a:t>
            </a:r>
            <a:r>
              <a:rPr lang="ru-RU" sz="5400" b="1" dirty="0">
                <a:solidFill>
                  <a:srgbClr val="009999"/>
                </a:solidFill>
              </a:rPr>
              <a:t>(:)m]</a:t>
            </a:r>
          </a:p>
        </p:txBody>
      </p:sp>
      <p:pic>
        <p:nvPicPr>
          <p:cNvPr id="6146" name="Picture 2" descr="C:\Users\комп\Desktop\АНГЛИЙСКИЙ ЯЗЫК НАЧАЛЬНАЯ ШКОЛА\ДЛЯ УРОКОВ\картинки\картинки 4 класс\ima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184" y="1600200"/>
            <a:ext cx="67856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88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990099"/>
                </a:solidFill>
              </a:rPr>
              <a:t>M</a:t>
            </a:r>
            <a:r>
              <a:rPr lang="ru-RU" sz="8000" b="1" dirty="0" err="1" smtClean="0">
                <a:solidFill>
                  <a:srgbClr val="990099"/>
                </a:solidFill>
              </a:rPr>
              <a:t>odern</a:t>
            </a:r>
            <a:r>
              <a:rPr lang="ru-RU" sz="8000" b="1" dirty="0" smtClean="0">
                <a:solidFill>
                  <a:srgbClr val="990099"/>
                </a:solidFill>
              </a:rPr>
              <a:t> - </a:t>
            </a:r>
            <a:r>
              <a:rPr lang="ru-RU" sz="8000" b="1" dirty="0">
                <a:solidFill>
                  <a:srgbClr val="990099"/>
                </a:solidFill>
              </a:rPr>
              <a:t>[</a:t>
            </a:r>
            <a:r>
              <a:rPr lang="ru-RU" sz="8000" b="1" dirty="0" err="1">
                <a:solidFill>
                  <a:srgbClr val="990099"/>
                </a:solidFill>
              </a:rPr>
              <a:t>mɒdn</a:t>
            </a:r>
            <a:r>
              <a:rPr lang="ru-RU" sz="8000" b="1" dirty="0">
                <a:solidFill>
                  <a:srgbClr val="990099"/>
                </a:solidFill>
              </a:rPr>
              <a:t>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/>
              <a:t>Современный</a:t>
            </a:r>
          </a:p>
          <a:p>
            <a:pPr marL="0" indent="0" algn="ctr">
              <a:buNone/>
            </a:pPr>
            <a:r>
              <a:rPr lang="ru-RU" sz="9600" b="1" dirty="0" smtClean="0"/>
              <a:t>Модный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29159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666633"/>
                </a:solidFill>
              </a:rPr>
              <a:t>S</a:t>
            </a:r>
            <a:r>
              <a:rPr lang="ru-RU" sz="8000" b="1" dirty="0" err="1" smtClean="0">
                <a:solidFill>
                  <a:srgbClr val="666633"/>
                </a:solidFill>
              </a:rPr>
              <a:t>how</a:t>
            </a:r>
            <a:r>
              <a:rPr lang="ru-RU" sz="8000" b="1" dirty="0" smtClean="0">
                <a:solidFill>
                  <a:srgbClr val="666633"/>
                </a:solidFill>
              </a:rPr>
              <a:t> - </a:t>
            </a:r>
            <a:r>
              <a:rPr lang="ru-RU" sz="8000" b="1" dirty="0">
                <a:solidFill>
                  <a:srgbClr val="666633"/>
                </a:solidFill>
              </a:rPr>
              <a:t>[</a:t>
            </a:r>
            <a:r>
              <a:rPr lang="ru-RU" sz="8000" b="1" dirty="0" err="1">
                <a:solidFill>
                  <a:srgbClr val="666633"/>
                </a:solidFill>
              </a:rPr>
              <a:t>ʃəʋ</a:t>
            </a:r>
            <a:r>
              <a:rPr lang="ru-RU" sz="8000" b="1" dirty="0">
                <a:solidFill>
                  <a:srgbClr val="666633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Слайд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00200"/>
            <a:ext cx="7200799" cy="485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77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dirty="0" smtClean="0">
                <a:solidFill>
                  <a:srgbClr val="996633"/>
                </a:solidFill>
              </a:rPr>
              <a:t>G</a:t>
            </a:r>
            <a:r>
              <a:rPr lang="ru-RU" sz="6600" b="1" dirty="0" err="1" smtClean="0">
                <a:solidFill>
                  <a:srgbClr val="996633"/>
                </a:solidFill>
              </a:rPr>
              <a:t>arage</a:t>
            </a:r>
            <a:r>
              <a:rPr lang="ru-RU" sz="6600" b="1" dirty="0" smtClean="0">
                <a:solidFill>
                  <a:srgbClr val="996633"/>
                </a:solidFill>
              </a:rPr>
              <a:t> - </a:t>
            </a:r>
            <a:r>
              <a:rPr lang="ru-RU" sz="6600" b="1" dirty="0">
                <a:solidFill>
                  <a:srgbClr val="996633"/>
                </a:solidFill>
              </a:rPr>
              <a:t>[ʹ</a:t>
            </a:r>
            <a:r>
              <a:rPr lang="ru-RU" sz="6600" b="1" dirty="0" err="1">
                <a:solidFill>
                  <a:srgbClr val="996633"/>
                </a:solidFill>
              </a:rPr>
              <a:t>gærɑ:ʒ</a:t>
            </a:r>
            <a:r>
              <a:rPr lang="ru-RU" sz="6600" b="1" dirty="0">
                <a:solidFill>
                  <a:srgbClr val="996633"/>
                </a:solidFill>
              </a:rPr>
              <a:t>]</a:t>
            </a:r>
          </a:p>
        </p:txBody>
      </p:sp>
      <p:pic>
        <p:nvPicPr>
          <p:cNvPr id="1026" name="Picture 2" descr="C:\Users\комп\Desktop\АНГЛИЙСКИЙ ЯЗЫК НАЧАЛЬНАЯ ШКОЛА\ДЛЯ УРОКОВ\картинки\картинки 4 класс\garage-1024x74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867" y="1600200"/>
            <a:ext cx="620426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01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Повторим слова и запишем их в словарь: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0099FF"/>
                </a:solidFill>
              </a:rPr>
              <a:t>B</a:t>
            </a:r>
            <a:r>
              <a:rPr lang="ru-RU" b="1" dirty="0" err="1">
                <a:solidFill>
                  <a:srgbClr val="0099FF"/>
                </a:solidFill>
              </a:rPr>
              <a:t>athroom</a:t>
            </a:r>
            <a:r>
              <a:rPr lang="ru-RU" b="1" dirty="0">
                <a:solidFill>
                  <a:srgbClr val="0099FF"/>
                </a:solidFill>
              </a:rPr>
              <a:t> - [ʹ</a:t>
            </a:r>
            <a:r>
              <a:rPr lang="ru-RU" b="1" dirty="0" err="1">
                <a:solidFill>
                  <a:srgbClr val="0099FF"/>
                </a:solidFill>
              </a:rPr>
              <a:t>bɑ:θru</a:t>
            </a:r>
            <a:r>
              <a:rPr lang="ru-RU" b="1" dirty="0">
                <a:solidFill>
                  <a:srgbClr val="0099FF"/>
                </a:solidFill>
              </a:rPr>
              <a:t>(:)</a:t>
            </a:r>
            <a:r>
              <a:rPr lang="ru-RU" b="1" dirty="0" smtClean="0">
                <a:solidFill>
                  <a:srgbClr val="0099FF"/>
                </a:solidFill>
              </a:rPr>
              <a:t>m] – ванная комната</a:t>
            </a:r>
          </a:p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CC0099"/>
                </a:solidFill>
              </a:rPr>
              <a:t>F</a:t>
            </a:r>
            <a:r>
              <a:rPr lang="ru-RU" b="1" dirty="0" err="1">
                <a:solidFill>
                  <a:srgbClr val="CC0099"/>
                </a:solidFill>
              </a:rPr>
              <a:t>lat</a:t>
            </a:r>
            <a:r>
              <a:rPr lang="ru-RU" b="1" dirty="0">
                <a:solidFill>
                  <a:srgbClr val="CC0099"/>
                </a:solidFill>
              </a:rPr>
              <a:t> - [</a:t>
            </a:r>
            <a:r>
              <a:rPr lang="ru-RU" b="1" dirty="0" err="1">
                <a:solidFill>
                  <a:srgbClr val="CC0099"/>
                </a:solidFill>
              </a:rPr>
              <a:t>flæt</a:t>
            </a:r>
            <a:r>
              <a:rPr lang="ru-RU" b="1" dirty="0" smtClean="0">
                <a:solidFill>
                  <a:srgbClr val="CC0099"/>
                </a:solidFill>
              </a:rPr>
              <a:t>] - квартира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008000"/>
                </a:solidFill>
              </a:rPr>
              <a:t>G</a:t>
            </a:r>
            <a:r>
              <a:rPr lang="ru-RU" b="1" dirty="0" err="1">
                <a:solidFill>
                  <a:srgbClr val="008000"/>
                </a:solidFill>
              </a:rPr>
              <a:t>arden</a:t>
            </a:r>
            <a:r>
              <a:rPr lang="ru-RU" b="1" dirty="0">
                <a:solidFill>
                  <a:srgbClr val="008000"/>
                </a:solidFill>
              </a:rPr>
              <a:t> - [</a:t>
            </a:r>
            <a:r>
              <a:rPr lang="ru-RU" b="1" dirty="0" err="1">
                <a:solidFill>
                  <a:srgbClr val="008000"/>
                </a:solidFill>
              </a:rPr>
              <a:t>gɑ:dn</a:t>
            </a:r>
            <a:r>
              <a:rPr lang="ru-RU" b="1" dirty="0" smtClean="0">
                <a:solidFill>
                  <a:srgbClr val="008000"/>
                </a:solidFill>
              </a:rPr>
              <a:t>] - сад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FF6600"/>
                </a:solidFill>
              </a:rPr>
              <a:t>K</a:t>
            </a:r>
            <a:r>
              <a:rPr lang="ru-RU" b="1" dirty="0" err="1">
                <a:solidFill>
                  <a:srgbClr val="FF6600"/>
                </a:solidFill>
              </a:rPr>
              <a:t>itchen</a:t>
            </a:r>
            <a:r>
              <a:rPr lang="ru-RU" b="1" dirty="0">
                <a:solidFill>
                  <a:srgbClr val="FF6600"/>
                </a:solidFill>
              </a:rPr>
              <a:t> - [ʹ</a:t>
            </a:r>
            <a:r>
              <a:rPr lang="ru-RU" b="1" dirty="0" err="1">
                <a:solidFill>
                  <a:srgbClr val="FF6600"/>
                </a:solidFill>
              </a:rPr>
              <a:t>kıtʃın</a:t>
            </a:r>
            <a:r>
              <a:rPr lang="ru-RU" b="1" dirty="0" smtClean="0">
                <a:solidFill>
                  <a:srgbClr val="FF6600"/>
                </a:solidFill>
              </a:rPr>
              <a:t>] - кухня</a:t>
            </a:r>
          </a:p>
          <a:p>
            <a:pPr marL="514350" indent="-514350">
              <a:buAutoNum type="arabicPeriod"/>
            </a:pPr>
            <a:r>
              <a:rPr lang="ru-RU" b="1" dirty="0" err="1">
                <a:solidFill>
                  <a:srgbClr val="009999"/>
                </a:solidFill>
              </a:rPr>
              <a:t>living</a:t>
            </a:r>
            <a:r>
              <a:rPr lang="ru-RU" b="1" dirty="0">
                <a:solidFill>
                  <a:srgbClr val="009999"/>
                </a:solidFill>
              </a:rPr>
              <a:t> </a:t>
            </a:r>
            <a:r>
              <a:rPr lang="ru-RU" b="1" dirty="0" err="1">
                <a:solidFill>
                  <a:srgbClr val="009999"/>
                </a:solidFill>
              </a:rPr>
              <a:t>room</a:t>
            </a:r>
            <a:r>
              <a:rPr lang="ru-RU" b="1" dirty="0">
                <a:solidFill>
                  <a:srgbClr val="009999"/>
                </a:solidFill>
              </a:rPr>
              <a:t> - [ʹ</a:t>
            </a:r>
            <a:r>
              <a:rPr lang="ru-RU" b="1" dirty="0" err="1">
                <a:solidFill>
                  <a:srgbClr val="009999"/>
                </a:solidFill>
              </a:rPr>
              <a:t>lıvıŋ</a:t>
            </a:r>
            <a:r>
              <a:rPr lang="ru-RU" b="1" dirty="0">
                <a:solidFill>
                  <a:srgbClr val="009999"/>
                </a:solidFill>
              </a:rPr>
              <a:t>] [</a:t>
            </a:r>
            <a:r>
              <a:rPr lang="ru-RU" b="1" dirty="0" err="1">
                <a:solidFill>
                  <a:srgbClr val="009999"/>
                </a:solidFill>
              </a:rPr>
              <a:t>ru</a:t>
            </a:r>
            <a:r>
              <a:rPr lang="ru-RU" b="1" dirty="0">
                <a:solidFill>
                  <a:srgbClr val="009999"/>
                </a:solidFill>
              </a:rPr>
              <a:t>(:)m</a:t>
            </a:r>
            <a:r>
              <a:rPr lang="ru-RU" b="1" dirty="0" smtClean="0">
                <a:solidFill>
                  <a:srgbClr val="009999"/>
                </a:solidFill>
              </a:rPr>
              <a:t>] - </a:t>
            </a:r>
            <a:r>
              <a:rPr lang="ru-RU" b="1" dirty="0" err="1" smtClean="0">
                <a:solidFill>
                  <a:srgbClr val="009999"/>
                </a:solidFill>
              </a:rPr>
              <a:t>гостинная</a:t>
            </a:r>
            <a:endParaRPr lang="ru-RU" b="1" dirty="0" smtClean="0">
              <a:solidFill>
                <a:srgbClr val="009999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990099"/>
                </a:solidFill>
              </a:rPr>
              <a:t>M</a:t>
            </a:r>
            <a:r>
              <a:rPr lang="ru-RU" b="1" dirty="0" err="1">
                <a:solidFill>
                  <a:srgbClr val="990099"/>
                </a:solidFill>
              </a:rPr>
              <a:t>odern</a:t>
            </a:r>
            <a:r>
              <a:rPr lang="ru-RU" b="1" dirty="0">
                <a:solidFill>
                  <a:srgbClr val="990099"/>
                </a:solidFill>
              </a:rPr>
              <a:t> - [</a:t>
            </a:r>
            <a:r>
              <a:rPr lang="ru-RU" b="1" dirty="0" err="1">
                <a:solidFill>
                  <a:srgbClr val="990099"/>
                </a:solidFill>
              </a:rPr>
              <a:t>mɒdn</a:t>
            </a:r>
            <a:r>
              <a:rPr lang="ru-RU" b="1" dirty="0" smtClean="0">
                <a:solidFill>
                  <a:srgbClr val="990099"/>
                </a:solidFill>
              </a:rPr>
              <a:t>] - современный</a:t>
            </a: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666633"/>
                </a:solidFill>
              </a:rPr>
              <a:t>S</a:t>
            </a:r>
            <a:r>
              <a:rPr lang="ru-RU" b="1" dirty="0" err="1">
                <a:solidFill>
                  <a:srgbClr val="666633"/>
                </a:solidFill>
              </a:rPr>
              <a:t>how</a:t>
            </a:r>
            <a:r>
              <a:rPr lang="ru-RU" b="1" dirty="0">
                <a:solidFill>
                  <a:srgbClr val="666633"/>
                </a:solidFill>
              </a:rPr>
              <a:t> - [</a:t>
            </a:r>
            <a:r>
              <a:rPr lang="ru-RU" b="1" dirty="0" err="1">
                <a:solidFill>
                  <a:srgbClr val="666633"/>
                </a:solidFill>
              </a:rPr>
              <a:t>ʃəʋ</a:t>
            </a:r>
            <a:r>
              <a:rPr lang="ru-RU" b="1" dirty="0" smtClean="0">
                <a:solidFill>
                  <a:srgbClr val="666633"/>
                </a:solidFill>
              </a:rPr>
              <a:t>] - показывать</a:t>
            </a:r>
            <a:endParaRPr lang="ru-RU" b="1" dirty="0" smtClean="0">
              <a:solidFill>
                <a:srgbClr val="CC0099"/>
              </a:solidFill>
            </a:endParaRPr>
          </a:p>
          <a:p>
            <a:pPr marL="514350" indent="-514350">
              <a:buAutoNum type="arabicPeriod"/>
            </a:pPr>
            <a:r>
              <a:rPr lang="en-US" b="1" dirty="0">
                <a:solidFill>
                  <a:srgbClr val="996633"/>
                </a:solidFill>
              </a:rPr>
              <a:t>G</a:t>
            </a:r>
            <a:r>
              <a:rPr lang="ru-RU" b="1" dirty="0" err="1">
                <a:solidFill>
                  <a:srgbClr val="996633"/>
                </a:solidFill>
              </a:rPr>
              <a:t>arage</a:t>
            </a:r>
            <a:r>
              <a:rPr lang="ru-RU" b="1" dirty="0">
                <a:solidFill>
                  <a:srgbClr val="996633"/>
                </a:solidFill>
              </a:rPr>
              <a:t> - [ʹ</a:t>
            </a:r>
            <a:r>
              <a:rPr lang="ru-RU" b="1" dirty="0" err="1">
                <a:solidFill>
                  <a:srgbClr val="996633"/>
                </a:solidFill>
              </a:rPr>
              <a:t>gærɑ:ʒ</a:t>
            </a:r>
            <a:r>
              <a:rPr lang="ru-RU" b="1" dirty="0" smtClean="0">
                <a:solidFill>
                  <a:srgbClr val="996633"/>
                </a:solidFill>
              </a:rPr>
              <a:t>] - гараж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412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146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Bathroom - [ʹbɑ:θru(:)m]</vt:lpstr>
      <vt:lpstr>Flat - [flæt]</vt:lpstr>
      <vt:lpstr>Garden - [gɑ:dn]</vt:lpstr>
      <vt:lpstr>Kitchen - [ʹkıtʃın]</vt:lpstr>
      <vt:lpstr>living room - [ʹlıvıŋ] [ru(:)m]</vt:lpstr>
      <vt:lpstr>Modern - [mɒdn]</vt:lpstr>
      <vt:lpstr>Show - [ʃəʋ]</vt:lpstr>
      <vt:lpstr>Garage - [ʹgærɑ:ʒ]</vt:lpstr>
      <vt:lpstr>Повторим слова и запишем их в словарь:</vt:lpstr>
      <vt:lpstr>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Bathroom - [ʹbɑ:θru(:)m]</dc:title>
  <dc:creator>комп</dc:creator>
  <cp:lastModifiedBy>комп</cp:lastModifiedBy>
  <cp:revision>5</cp:revision>
  <dcterms:created xsi:type="dcterms:W3CDTF">2018-09-05T07:23:30Z</dcterms:created>
  <dcterms:modified xsi:type="dcterms:W3CDTF">2020-10-29T06:09:30Z</dcterms:modified>
</cp:coreProperties>
</file>