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3333CC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next</a:t>
            </a:r>
            <a:r>
              <a:rPr lang="ru-RU" dirty="0"/>
              <a:t> (</a:t>
            </a:r>
            <a:r>
              <a:rPr lang="ru-RU" dirty="0" err="1"/>
              <a:t>to</a:t>
            </a:r>
            <a:r>
              <a:rPr lang="ru-RU" dirty="0" smtClean="0"/>
              <a:t>) - </a:t>
            </a:r>
            <a:r>
              <a:rPr lang="ru-RU" dirty="0"/>
              <a:t>[</a:t>
            </a:r>
            <a:r>
              <a:rPr lang="ru-RU" dirty="0" err="1"/>
              <a:t>nekst</a:t>
            </a:r>
            <a:r>
              <a:rPr lang="ru-RU" dirty="0"/>
              <a:t>] ([</a:t>
            </a:r>
            <a:r>
              <a:rPr lang="ru-RU" dirty="0" err="1"/>
              <a:t>tu</a:t>
            </a:r>
            <a:r>
              <a:rPr lang="ru-RU" dirty="0"/>
              <a:t>:])</a:t>
            </a:r>
            <a:endParaRPr lang="ru-RU" dirty="0"/>
          </a:p>
        </p:txBody>
      </p:sp>
      <p:pic>
        <p:nvPicPr>
          <p:cNvPr id="4" name="Picture 2" descr="http://uploads.playbaamboozle.com.s3-website-eu-west-1.amazonaws.com/uploads/images/1129/1448369435_117_bear%20next%20to%20the%20ba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185257"/>
            <a:ext cx="3962400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790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front</a:t>
            </a:r>
            <a:r>
              <a:rPr lang="ru-RU" dirty="0"/>
              <a:t> (</a:t>
            </a:r>
            <a:r>
              <a:rPr lang="ru-RU" dirty="0" err="1"/>
              <a:t>of</a:t>
            </a:r>
            <a:r>
              <a:rPr lang="ru-RU" dirty="0" smtClean="0"/>
              <a:t>) - </a:t>
            </a:r>
            <a:r>
              <a:rPr lang="ru-RU" dirty="0"/>
              <a:t>[</a:t>
            </a:r>
            <a:r>
              <a:rPr lang="ru-RU" dirty="0" err="1"/>
              <a:t>ın</a:t>
            </a:r>
            <a:r>
              <a:rPr lang="ru-RU" dirty="0"/>
              <a:t>] [</a:t>
            </a:r>
            <a:r>
              <a:rPr lang="ru-RU" dirty="0" err="1"/>
              <a:t>frʌnt</a:t>
            </a:r>
            <a:r>
              <a:rPr lang="ru-RU" dirty="0"/>
              <a:t>] ([</a:t>
            </a:r>
            <a:r>
              <a:rPr lang="ru-RU" dirty="0" err="1"/>
              <a:t>ɒv</a:t>
            </a:r>
            <a:r>
              <a:rPr lang="ru-RU" dirty="0"/>
              <a:t>])</a:t>
            </a:r>
            <a:endParaRPr lang="ru-RU" dirty="0"/>
          </a:p>
        </p:txBody>
      </p:sp>
      <p:pic>
        <p:nvPicPr>
          <p:cNvPr id="4" name="Picture 2" descr="https://upload.wikimedia.org/wikipedia/commons/thumb/6/62/Explain_on_under_between_by_in_over_thrue_18.svg/1280px-Explain_on_under_between_by_in_over_thrue_18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201" y="1600200"/>
            <a:ext cx="679159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97152"/>
            <a:ext cx="383278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862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r>
              <a:rPr lang="ru-RU" dirty="0" err="1" smtClean="0"/>
              <a:t>ehind</a:t>
            </a:r>
            <a:r>
              <a:rPr lang="ru-RU" dirty="0" smtClean="0"/>
              <a:t> - </a:t>
            </a:r>
            <a:r>
              <a:rPr lang="ru-RU" dirty="0"/>
              <a:t>[</a:t>
            </a:r>
            <a:r>
              <a:rPr lang="ru-RU" dirty="0" err="1"/>
              <a:t>bıʹhaınd</a:t>
            </a:r>
            <a:r>
              <a:rPr lang="ru-RU" dirty="0"/>
              <a:t>]</a:t>
            </a:r>
            <a:endParaRPr lang="ru-RU" dirty="0"/>
          </a:p>
        </p:txBody>
      </p:sp>
      <p:pic>
        <p:nvPicPr>
          <p:cNvPr id="4" name="Picture 2" descr="http://images.clipartpanda.com/behind-clipart-celfred_preposition_behin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774" y="1600200"/>
            <a:ext cx="479445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388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i="1" dirty="0">
                <a:solidFill>
                  <a:srgbClr val="00CC99"/>
                </a:solidFill>
              </a:rPr>
              <a:t>o</a:t>
            </a:r>
            <a:r>
              <a:rPr lang="ru-RU" sz="5400" b="1" i="1" dirty="0">
                <a:solidFill>
                  <a:srgbClr val="00CC99"/>
                </a:solidFill>
              </a:rPr>
              <a:t>n </a:t>
            </a:r>
            <a:r>
              <a:rPr lang="ru-RU" sz="5400" b="1" i="1" dirty="0" err="1">
                <a:solidFill>
                  <a:srgbClr val="00CC99"/>
                </a:solidFill>
              </a:rPr>
              <a:t>the</a:t>
            </a:r>
            <a:r>
              <a:rPr lang="ru-RU" sz="5400" b="1" i="1" dirty="0">
                <a:solidFill>
                  <a:srgbClr val="00CC99"/>
                </a:solidFill>
              </a:rPr>
              <a:t> </a:t>
            </a:r>
            <a:r>
              <a:rPr lang="ru-RU" sz="5400" b="1" i="1" dirty="0" err="1" smtClean="0">
                <a:solidFill>
                  <a:srgbClr val="00CC99"/>
                </a:solidFill>
              </a:rPr>
              <a:t>left</a:t>
            </a:r>
            <a:r>
              <a:rPr lang="ru-RU" sz="5400" b="1" i="1" dirty="0" smtClean="0">
                <a:solidFill>
                  <a:srgbClr val="00CC99"/>
                </a:solidFill>
              </a:rPr>
              <a:t> - </a:t>
            </a:r>
            <a:r>
              <a:rPr lang="ru-RU" sz="5400" b="1" dirty="0">
                <a:solidFill>
                  <a:srgbClr val="00CC99"/>
                </a:solidFill>
              </a:rPr>
              <a:t>[</a:t>
            </a:r>
            <a:r>
              <a:rPr lang="ru-RU" sz="5400" b="1" dirty="0" err="1">
                <a:solidFill>
                  <a:srgbClr val="00CC99"/>
                </a:solidFill>
              </a:rPr>
              <a:t>ɒn</a:t>
            </a:r>
            <a:r>
              <a:rPr lang="ru-RU" sz="5400" b="1" dirty="0">
                <a:solidFill>
                  <a:srgbClr val="00CC99"/>
                </a:solidFill>
              </a:rPr>
              <a:t>] [</a:t>
            </a:r>
            <a:r>
              <a:rPr lang="ru-RU" sz="5400" b="1" dirty="0" err="1">
                <a:solidFill>
                  <a:srgbClr val="00CC99"/>
                </a:solidFill>
              </a:rPr>
              <a:t>ðə</a:t>
            </a:r>
            <a:r>
              <a:rPr lang="ru-RU" sz="5400" b="1" dirty="0">
                <a:solidFill>
                  <a:srgbClr val="00CC99"/>
                </a:solidFill>
              </a:rPr>
              <a:t>] [</a:t>
            </a:r>
            <a:r>
              <a:rPr lang="ru-RU" sz="5400" b="1" dirty="0" err="1">
                <a:solidFill>
                  <a:srgbClr val="00CC99"/>
                </a:solidFill>
              </a:rPr>
              <a:t>left</a:t>
            </a:r>
            <a:r>
              <a:rPr lang="ru-RU" sz="5400" b="1" dirty="0">
                <a:solidFill>
                  <a:srgbClr val="00CC99"/>
                </a:solidFill>
              </a:rPr>
              <a:t>]</a:t>
            </a:r>
            <a:endParaRPr lang="ru-RU" sz="5400" b="1" dirty="0">
              <a:solidFill>
                <a:srgbClr val="00CC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86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err="1">
                <a:solidFill>
                  <a:srgbClr val="3333CC"/>
                </a:solidFill>
              </a:rPr>
              <a:t>in</a:t>
            </a:r>
            <a:r>
              <a:rPr lang="ru-RU" sz="4800" b="1" i="1" dirty="0">
                <a:solidFill>
                  <a:srgbClr val="3333CC"/>
                </a:solidFill>
              </a:rPr>
              <a:t> </a:t>
            </a:r>
            <a:r>
              <a:rPr lang="ru-RU" sz="4800" b="1" i="1" dirty="0" err="1">
                <a:solidFill>
                  <a:srgbClr val="3333CC"/>
                </a:solidFill>
              </a:rPr>
              <a:t>the</a:t>
            </a:r>
            <a:r>
              <a:rPr lang="ru-RU" sz="4800" b="1" i="1" dirty="0">
                <a:solidFill>
                  <a:srgbClr val="3333CC"/>
                </a:solidFill>
              </a:rPr>
              <a:t> </a:t>
            </a:r>
            <a:r>
              <a:rPr lang="ru-RU" sz="4800" b="1" i="1" dirty="0" err="1" smtClean="0">
                <a:solidFill>
                  <a:srgbClr val="3333CC"/>
                </a:solidFill>
              </a:rPr>
              <a:t>middle</a:t>
            </a:r>
            <a:r>
              <a:rPr lang="ru-RU" sz="4800" b="1" i="1" dirty="0" smtClean="0">
                <a:solidFill>
                  <a:srgbClr val="3333CC"/>
                </a:solidFill>
              </a:rPr>
              <a:t> - </a:t>
            </a:r>
            <a:r>
              <a:rPr lang="ru-RU" sz="4800" b="1" dirty="0">
                <a:solidFill>
                  <a:srgbClr val="3333CC"/>
                </a:solidFill>
              </a:rPr>
              <a:t>[</a:t>
            </a:r>
            <a:r>
              <a:rPr lang="ru-RU" sz="4800" b="1" dirty="0" err="1">
                <a:solidFill>
                  <a:srgbClr val="3333CC"/>
                </a:solidFill>
              </a:rPr>
              <a:t>ın</a:t>
            </a:r>
            <a:r>
              <a:rPr lang="ru-RU" sz="4800" b="1" dirty="0">
                <a:solidFill>
                  <a:srgbClr val="3333CC"/>
                </a:solidFill>
              </a:rPr>
              <a:t>] [</a:t>
            </a:r>
            <a:r>
              <a:rPr lang="ru-RU" sz="4800" b="1" dirty="0" err="1">
                <a:solidFill>
                  <a:srgbClr val="3333CC"/>
                </a:solidFill>
              </a:rPr>
              <a:t>ðə</a:t>
            </a:r>
            <a:r>
              <a:rPr lang="ru-RU" sz="4800" b="1" dirty="0">
                <a:solidFill>
                  <a:srgbClr val="3333CC"/>
                </a:solidFill>
              </a:rPr>
              <a:t>] [</a:t>
            </a:r>
            <a:r>
              <a:rPr lang="ru-RU" sz="4800" b="1" dirty="0" err="1">
                <a:solidFill>
                  <a:srgbClr val="3333CC"/>
                </a:solidFill>
              </a:rPr>
              <a:t>mıdl</a:t>
            </a:r>
            <a:r>
              <a:rPr lang="ru-RU" sz="4800" b="1" dirty="0">
                <a:solidFill>
                  <a:srgbClr val="3333CC"/>
                </a:solidFill>
              </a:rPr>
              <a:t>]</a:t>
            </a:r>
            <a:endParaRPr lang="ru-RU" sz="4800" b="1" dirty="0">
              <a:solidFill>
                <a:srgbClr val="3333CC"/>
              </a:solidFill>
            </a:endParaRPr>
          </a:p>
        </p:txBody>
      </p:sp>
      <p:pic>
        <p:nvPicPr>
          <p:cNvPr id="4" name="Picture 2" descr="http://clipartcana.com/1024/clip-art-of-an-orange-man-stuck-in-the-middle-of-a-circle-of-caution-signs-by-3pod-67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371" y="1600200"/>
            <a:ext cx="443925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854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err="1">
                <a:solidFill>
                  <a:srgbClr val="666699"/>
                </a:solidFill>
              </a:rPr>
              <a:t>on</a:t>
            </a:r>
            <a:r>
              <a:rPr lang="ru-RU" sz="5400" b="1" i="1" dirty="0">
                <a:solidFill>
                  <a:srgbClr val="666699"/>
                </a:solidFill>
              </a:rPr>
              <a:t> </a:t>
            </a:r>
            <a:r>
              <a:rPr lang="ru-RU" sz="5400" b="1" i="1" dirty="0" err="1">
                <a:solidFill>
                  <a:srgbClr val="666699"/>
                </a:solidFill>
              </a:rPr>
              <a:t>the</a:t>
            </a:r>
            <a:r>
              <a:rPr lang="ru-RU" sz="5400" b="1" i="1" dirty="0">
                <a:solidFill>
                  <a:srgbClr val="666699"/>
                </a:solidFill>
              </a:rPr>
              <a:t> </a:t>
            </a:r>
            <a:r>
              <a:rPr lang="ru-RU" sz="5400" b="1" i="1" dirty="0" err="1" smtClean="0">
                <a:solidFill>
                  <a:srgbClr val="666699"/>
                </a:solidFill>
              </a:rPr>
              <a:t>right</a:t>
            </a:r>
            <a:r>
              <a:rPr lang="ru-RU" sz="5400" b="1" i="1" dirty="0" smtClean="0">
                <a:solidFill>
                  <a:srgbClr val="666699"/>
                </a:solidFill>
              </a:rPr>
              <a:t> - </a:t>
            </a:r>
            <a:r>
              <a:rPr lang="ru-RU" sz="5400" b="1" dirty="0">
                <a:solidFill>
                  <a:srgbClr val="666699"/>
                </a:solidFill>
              </a:rPr>
              <a:t>[</a:t>
            </a:r>
            <a:r>
              <a:rPr lang="ru-RU" sz="5400" b="1" dirty="0" err="1">
                <a:solidFill>
                  <a:srgbClr val="666699"/>
                </a:solidFill>
              </a:rPr>
              <a:t>ɒn</a:t>
            </a:r>
            <a:r>
              <a:rPr lang="ru-RU" sz="5400" b="1" dirty="0">
                <a:solidFill>
                  <a:srgbClr val="666699"/>
                </a:solidFill>
              </a:rPr>
              <a:t>] [</a:t>
            </a:r>
            <a:r>
              <a:rPr lang="ru-RU" sz="5400" b="1" dirty="0" err="1">
                <a:solidFill>
                  <a:srgbClr val="666699"/>
                </a:solidFill>
              </a:rPr>
              <a:t>ðə</a:t>
            </a:r>
            <a:r>
              <a:rPr lang="ru-RU" sz="5400" b="1" dirty="0">
                <a:solidFill>
                  <a:srgbClr val="666699"/>
                </a:solidFill>
              </a:rPr>
              <a:t>] [</a:t>
            </a:r>
            <a:r>
              <a:rPr lang="ru-RU" sz="5400" b="1" dirty="0" err="1">
                <a:solidFill>
                  <a:srgbClr val="666699"/>
                </a:solidFill>
              </a:rPr>
              <a:t>raıt</a:t>
            </a:r>
            <a:r>
              <a:rPr lang="ru-RU" sz="5400" b="1" dirty="0">
                <a:solidFill>
                  <a:srgbClr val="666699"/>
                </a:solidFill>
              </a:rPr>
              <a:t>]</a:t>
            </a:r>
            <a:endParaRPr lang="ru-RU" sz="5400" b="1" dirty="0">
              <a:solidFill>
                <a:srgbClr val="6666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5740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74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next (to) - [nekst] ([tu:])</vt:lpstr>
      <vt:lpstr>in front (of) - [ın] [frʌnt] ([ɒv])</vt:lpstr>
      <vt:lpstr>Behind - [bıʹhaınd]</vt:lpstr>
      <vt:lpstr>on the left - [ɒn] [ðə] [left]</vt:lpstr>
      <vt:lpstr>in the middle - [ın] [ðə] [mıdl]</vt:lpstr>
      <vt:lpstr>on the right - [ɒn] [ðə] [raıt]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(to) - [nekst] ([tu:])</dc:title>
  <dc:creator>комп</dc:creator>
  <cp:lastModifiedBy>комп</cp:lastModifiedBy>
  <cp:revision>2</cp:revision>
  <dcterms:created xsi:type="dcterms:W3CDTF">2018-11-14T08:39:54Z</dcterms:created>
  <dcterms:modified xsi:type="dcterms:W3CDTF">2018-11-14T09:36:54Z</dcterms:modified>
</cp:coreProperties>
</file>