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Повторяем правила чтения: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6600" dirty="0" smtClean="0">
                <a:solidFill>
                  <a:schemeClr val="accent6">
                    <a:lumMod val="50000"/>
                  </a:schemeClr>
                </a:solidFill>
              </a:rPr>
              <a:t>A</a:t>
            </a:r>
            <a:r>
              <a:rPr lang="ru-RU" sz="6600" dirty="0" smtClean="0">
                <a:solidFill>
                  <a:schemeClr val="accent6">
                    <a:lumMod val="50000"/>
                  </a:schemeClr>
                </a:solidFill>
              </a:rPr>
              <a:t> – </a:t>
            </a:r>
            <a:r>
              <a:rPr lang="en-US" sz="6600" dirty="0" smtClean="0">
                <a:solidFill>
                  <a:schemeClr val="accent6">
                    <a:lumMod val="50000"/>
                  </a:schemeClr>
                </a:solidFill>
              </a:rPr>
              <a:t>[</a:t>
            </a:r>
            <a:r>
              <a:rPr lang="ru-RU" sz="6600" dirty="0" smtClean="0">
                <a:solidFill>
                  <a:schemeClr val="accent6">
                    <a:lumMod val="50000"/>
                  </a:schemeClr>
                </a:solidFill>
              </a:rPr>
              <a:t>æ</a:t>
            </a:r>
            <a:r>
              <a:rPr lang="en-US" sz="6600" dirty="0" smtClean="0">
                <a:solidFill>
                  <a:schemeClr val="accent6">
                    <a:lumMod val="50000"/>
                  </a:schemeClr>
                </a:solidFill>
              </a:rPr>
              <a:t>]</a:t>
            </a:r>
          </a:p>
          <a:p>
            <a:r>
              <a:rPr lang="en-US" sz="6600" dirty="0" smtClean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ru-RU" sz="6600" dirty="0" smtClean="0">
                <a:solidFill>
                  <a:schemeClr val="accent6">
                    <a:lumMod val="50000"/>
                  </a:schemeClr>
                </a:solidFill>
              </a:rPr>
              <a:t>k</a:t>
            </a:r>
            <a:r>
              <a:rPr lang="en-US" sz="6600" dirty="0" smtClean="0">
                <a:solidFill>
                  <a:schemeClr val="accent6">
                    <a:lumMod val="50000"/>
                  </a:schemeClr>
                </a:solidFill>
              </a:rPr>
              <a:t> – [</a:t>
            </a:r>
            <a:r>
              <a:rPr lang="ru-RU" sz="6600" dirty="0">
                <a:solidFill>
                  <a:schemeClr val="accent6">
                    <a:lumMod val="50000"/>
                  </a:schemeClr>
                </a:solidFill>
              </a:rPr>
              <a:t>k</a:t>
            </a:r>
            <a:r>
              <a:rPr lang="en-US" sz="6600" dirty="0" smtClean="0">
                <a:solidFill>
                  <a:schemeClr val="accent6">
                    <a:lumMod val="50000"/>
                  </a:schemeClr>
                </a:solidFill>
              </a:rPr>
              <a:t>]</a:t>
            </a:r>
          </a:p>
          <a:p>
            <a:r>
              <a:rPr lang="en-US" sz="6600" dirty="0" smtClean="0"/>
              <a:t>O</a:t>
            </a:r>
            <a:r>
              <a:rPr lang="ru-RU" sz="6600" dirty="0" smtClean="0"/>
              <a:t>o</a:t>
            </a:r>
            <a:r>
              <a:rPr lang="en-US" sz="6600" dirty="0" smtClean="0"/>
              <a:t> – [</a:t>
            </a:r>
            <a:r>
              <a:rPr lang="ru-RU" sz="6600" dirty="0"/>
              <a:t>ʋ</a:t>
            </a:r>
            <a:r>
              <a:rPr lang="en-US" sz="6600" dirty="0" smtClean="0"/>
              <a:t>]</a:t>
            </a:r>
          </a:p>
          <a:p>
            <a:r>
              <a:rPr lang="en-US" sz="6600" dirty="0" smtClean="0">
                <a:solidFill>
                  <a:srgbClr val="99FF66"/>
                </a:solidFill>
              </a:rPr>
              <a:t>O</a:t>
            </a:r>
            <a:r>
              <a:rPr lang="ru-RU" sz="6600" dirty="0" smtClean="0">
                <a:solidFill>
                  <a:srgbClr val="99FF66"/>
                </a:solidFill>
              </a:rPr>
              <a:t>w</a:t>
            </a:r>
            <a:r>
              <a:rPr lang="en-US" sz="6600" dirty="0" smtClean="0">
                <a:solidFill>
                  <a:srgbClr val="99FF66"/>
                </a:solidFill>
              </a:rPr>
              <a:t> – [</a:t>
            </a:r>
            <a:r>
              <a:rPr lang="ru-RU" sz="6600" dirty="0" err="1" smtClean="0">
                <a:solidFill>
                  <a:srgbClr val="99FF66"/>
                </a:solidFill>
              </a:rPr>
              <a:t>əʋ</a:t>
            </a:r>
            <a:r>
              <a:rPr lang="en-US" sz="6600" dirty="0" smtClean="0">
                <a:solidFill>
                  <a:srgbClr val="99FF66"/>
                </a:solidFill>
              </a:rPr>
              <a:t>]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14689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B</a:t>
            </a:r>
            <a:r>
              <a:rPr lang="ru-RU" sz="6000" dirty="0" err="1" smtClean="0">
                <a:solidFill>
                  <a:schemeClr val="accent6">
                    <a:lumMod val="50000"/>
                  </a:schemeClr>
                </a:solidFill>
              </a:rPr>
              <a:t>lackboard</a:t>
            </a:r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</a:rPr>
              <a:t> - </a:t>
            </a:r>
            <a:r>
              <a:rPr lang="ru-RU" sz="6000" dirty="0">
                <a:solidFill>
                  <a:schemeClr val="accent6">
                    <a:lumMod val="50000"/>
                  </a:schemeClr>
                </a:solidFill>
              </a:rPr>
              <a:t>[ʹ</a:t>
            </a:r>
            <a:r>
              <a:rPr lang="ru-RU" sz="6000" dirty="0" err="1">
                <a:solidFill>
                  <a:schemeClr val="accent6">
                    <a:lumMod val="50000"/>
                  </a:schemeClr>
                </a:solidFill>
              </a:rPr>
              <a:t>blækbɔ:d</a:t>
            </a:r>
            <a:r>
              <a:rPr lang="ru-RU" sz="6000" dirty="0">
                <a:solidFill>
                  <a:schemeClr val="accent6">
                    <a:lumMod val="50000"/>
                  </a:schemeClr>
                </a:solidFill>
              </a:rPr>
              <a:t>]</a:t>
            </a:r>
          </a:p>
        </p:txBody>
      </p:sp>
      <p:pic>
        <p:nvPicPr>
          <p:cNvPr id="4" name="Picture 2" descr="http://elearn.irro.ru/upload/files/personal-folders/7202/russkij_yazyk/2015-09-09_18-44-44_Skrinshot_ekrana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108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accent2">
                    <a:lumMod val="75000"/>
                  </a:schemeClr>
                </a:solidFill>
              </a:rPr>
              <a:t>C</a:t>
            </a:r>
            <a:r>
              <a:rPr lang="ru-RU" sz="8000" dirty="0" err="1" smtClean="0">
                <a:solidFill>
                  <a:schemeClr val="accent2">
                    <a:lumMod val="75000"/>
                  </a:schemeClr>
                </a:solidFill>
              </a:rPr>
              <a:t>lass</a:t>
            </a:r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</a:rPr>
              <a:t> - </a:t>
            </a:r>
            <a:r>
              <a:rPr lang="ru-RU" sz="8000" dirty="0">
                <a:solidFill>
                  <a:schemeClr val="accent2">
                    <a:lumMod val="75000"/>
                  </a:schemeClr>
                </a:solidFill>
              </a:rPr>
              <a:t>[</a:t>
            </a:r>
            <a:r>
              <a:rPr lang="ru-RU" sz="8000" dirty="0" err="1">
                <a:solidFill>
                  <a:schemeClr val="accent2">
                    <a:lumMod val="75000"/>
                  </a:schemeClr>
                </a:solidFill>
              </a:rPr>
              <a:t>klɑ:s</a:t>
            </a:r>
            <a:r>
              <a:rPr lang="ru-RU" sz="8000" dirty="0">
                <a:solidFill>
                  <a:schemeClr val="accent2">
                    <a:lumMod val="75000"/>
                  </a:schemeClr>
                </a:solidFill>
              </a:rPr>
              <a:t>]</a:t>
            </a:r>
          </a:p>
        </p:txBody>
      </p:sp>
      <p:pic>
        <p:nvPicPr>
          <p:cNvPr id="1026" name="Picture 2" descr="C:\Users\комп\Desktop\hello_html_7c80c4f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1920081"/>
            <a:ext cx="47625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13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C</a:t>
            </a:r>
            <a:r>
              <a:rPr lang="ru-RU" sz="6600" dirty="0" err="1" smtClean="0"/>
              <a:t>lassroom</a:t>
            </a:r>
            <a:r>
              <a:rPr lang="ru-RU" sz="6600" dirty="0" smtClean="0"/>
              <a:t> - </a:t>
            </a:r>
            <a:r>
              <a:rPr lang="ru-RU" sz="6600" dirty="0"/>
              <a:t>[ʹ</a:t>
            </a:r>
            <a:r>
              <a:rPr lang="ru-RU" sz="6600" dirty="0" err="1"/>
              <a:t>klɑ:srʋm</a:t>
            </a:r>
            <a:r>
              <a:rPr lang="ru-RU" sz="6600" dirty="0"/>
              <a:t>]</a:t>
            </a:r>
            <a:endParaRPr lang="ru-RU" sz="6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2" descr="https://previews.animatron.io/a208cf56d15f23d0922de0c5_144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60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7030A0"/>
                </a:solidFill>
              </a:rPr>
              <a:t>G</a:t>
            </a:r>
            <a:r>
              <a:rPr lang="ru-RU" sz="8000" dirty="0" err="1" smtClean="0">
                <a:solidFill>
                  <a:srgbClr val="7030A0"/>
                </a:solidFill>
              </a:rPr>
              <a:t>ive</a:t>
            </a:r>
            <a:r>
              <a:rPr lang="ru-RU" sz="8000" dirty="0" smtClean="0">
                <a:solidFill>
                  <a:srgbClr val="7030A0"/>
                </a:solidFill>
              </a:rPr>
              <a:t> - </a:t>
            </a:r>
            <a:r>
              <a:rPr lang="ru-RU" sz="8000" dirty="0">
                <a:solidFill>
                  <a:srgbClr val="7030A0"/>
                </a:solidFill>
              </a:rPr>
              <a:t>[</a:t>
            </a:r>
            <a:r>
              <a:rPr lang="ru-RU" sz="8000" dirty="0" err="1">
                <a:solidFill>
                  <a:srgbClr val="7030A0"/>
                </a:solidFill>
              </a:rPr>
              <a:t>gıv</a:t>
            </a:r>
            <a:r>
              <a:rPr lang="ru-RU" sz="8000" dirty="0">
                <a:solidFill>
                  <a:srgbClr val="7030A0"/>
                </a:solidFill>
              </a:rPr>
              <a:t>]</a:t>
            </a:r>
          </a:p>
        </p:txBody>
      </p:sp>
      <p:pic>
        <p:nvPicPr>
          <p:cNvPr id="4" name="Picture 2" descr="http://www.ecofilms.com/wp-content/uploads/2016/08/Animals-01-1024x68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184" y="1600200"/>
            <a:ext cx="678563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90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FF0000"/>
                </a:solidFill>
              </a:rPr>
              <a:t>P</a:t>
            </a:r>
            <a:r>
              <a:rPr lang="ru-RU" sz="8000" dirty="0" err="1" smtClean="0">
                <a:solidFill>
                  <a:srgbClr val="FF0000"/>
                </a:solidFill>
              </a:rPr>
              <a:t>lant</a:t>
            </a:r>
            <a:r>
              <a:rPr lang="ru-RU" sz="8000" dirty="0" smtClean="0">
                <a:solidFill>
                  <a:srgbClr val="FF0000"/>
                </a:solidFill>
              </a:rPr>
              <a:t> - </a:t>
            </a:r>
            <a:r>
              <a:rPr lang="ru-RU" sz="8000" dirty="0">
                <a:solidFill>
                  <a:srgbClr val="FF0000"/>
                </a:solidFill>
              </a:rPr>
              <a:t>[</a:t>
            </a:r>
            <a:r>
              <a:rPr lang="ru-RU" sz="8000" dirty="0" err="1">
                <a:solidFill>
                  <a:srgbClr val="FF0000"/>
                </a:solidFill>
              </a:rPr>
              <a:t>plɑ:nt</a:t>
            </a:r>
            <a:r>
              <a:rPr lang="ru-RU" sz="8000" dirty="0">
                <a:solidFill>
                  <a:srgbClr val="FF0000"/>
                </a:solidFill>
              </a:rPr>
              <a:t>]</a:t>
            </a:r>
          </a:p>
        </p:txBody>
      </p:sp>
      <p:pic>
        <p:nvPicPr>
          <p:cNvPr id="4" name="Picture 2" descr="https://pbs.twimg.com/profile_images/378800000069470089/6f58baf0d7140702d614eed22ddcc1f8_400x400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579" y="1268760"/>
            <a:ext cx="5328592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33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ru-RU" sz="8000" dirty="0" err="1" smtClean="0">
                <a:solidFill>
                  <a:schemeClr val="accent1">
                    <a:lumMod val="75000"/>
                  </a:schemeClr>
                </a:solidFill>
              </a:rPr>
              <a:t>ut</a:t>
            </a:r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</a:rPr>
              <a:t> - </a:t>
            </a:r>
            <a:r>
              <a:rPr lang="ru-RU" sz="8000" dirty="0">
                <a:solidFill>
                  <a:schemeClr val="accent1">
                    <a:lumMod val="75000"/>
                  </a:schemeClr>
                </a:solidFill>
              </a:rPr>
              <a:t>[</a:t>
            </a:r>
            <a:r>
              <a:rPr lang="ru-RU" sz="8000" dirty="0" err="1">
                <a:solidFill>
                  <a:schemeClr val="accent1">
                    <a:lumMod val="75000"/>
                  </a:schemeClr>
                </a:solidFill>
              </a:rPr>
              <a:t>pʋt</a:t>
            </a:r>
            <a:r>
              <a:rPr lang="ru-RU" sz="8000" dirty="0">
                <a:solidFill>
                  <a:schemeClr val="accent1">
                    <a:lumMod val="75000"/>
                  </a:schemeClr>
                </a:solidFill>
              </a:rPr>
              <a:t>]</a:t>
            </a:r>
          </a:p>
        </p:txBody>
      </p:sp>
      <p:pic>
        <p:nvPicPr>
          <p:cNvPr id="2050" name="Picture 2" descr="C:\Users\комп\Desktop\workflow-17_9-300x2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00809"/>
            <a:ext cx="669674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74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99FF66"/>
                </a:solidFill>
              </a:rPr>
              <a:t>W</a:t>
            </a:r>
            <a:r>
              <a:rPr lang="ru-RU" sz="6000" dirty="0" err="1" smtClean="0">
                <a:solidFill>
                  <a:srgbClr val="99FF66"/>
                </a:solidFill>
              </a:rPr>
              <a:t>indowsill</a:t>
            </a:r>
            <a:r>
              <a:rPr lang="ru-RU" sz="6000" dirty="0" smtClean="0">
                <a:solidFill>
                  <a:srgbClr val="99FF66"/>
                </a:solidFill>
              </a:rPr>
              <a:t> - </a:t>
            </a:r>
            <a:r>
              <a:rPr lang="ru-RU" sz="6000" dirty="0">
                <a:solidFill>
                  <a:srgbClr val="99FF66"/>
                </a:solidFill>
              </a:rPr>
              <a:t>[ʹ</a:t>
            </a:r>
            <a:r>
              <a:rPr lang="ru-RU" sz="6000" dirty="0" err="1">
                <a:solidFill>
                  <a:srgbClr val="99FF66"/>
                </a:solidFill>
              </a:rPr>
              <a:t>wındəʋ͵sıl</a:t>
            </a:r>
            <a:r>
              <a:rPr lang="ru-RU" sz="6000" dirty="0">
                <a:solidFill>
                  <a:srgbClr val="99FF66"/>
                </a:solidFill>
              </a:rPr>
              <a:t>]</a:t>
            </a:r>
          </a:p>
        </p:txBody>
      </p:sp>
      <p:pic>
        <p:nvPicPr>
          <p:cNvPr id="4" name="Picture 2" descr="Картинки по запросу подоконник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285" y="1600200"/>
            <a:ext cx="590343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25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Повторим и запишем слова в словарь: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B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lackboard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- [ʹ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blækbɔ:d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] – классная доска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lass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- [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klɑ:s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]  - класс (группа учеников), урок</a:t>
            </a:r>
          </a:p>
          <a:p>
            <a:r>
              <a:rPr lang="en-US" dirty="0"/>
              <a:t>C</a:t>
            </a:r>
            <a:r>
              <a:rPr lang="ru-RU" dirty="0" err="1"/>
              <a:t>lassroom</a:t>
            </a:r>
            <a:r>
              <a:rPr lang="ru-RU" dirty="0"/>
              <a:t> - [ʹ</a:t>
            </a:r>
            <a:r>
              <a:rPr lang="ru-RU" dirty="0" err="1"/>
              <a:t>klɑ:srʋm</a:t>
            </a:r>
            <a:r>
              <a:rPr lang="ru-RU" dirty="0" smtClean="0"/>
              <a:t>] – классная комната</a:t>
            </a:r>
          </a:p>
          <a:p>
            <a:r>
              <a:rPr lang="en-US" dirty="0">
                <a:solidFill>
                  <a:srgbClr val="7030A0"/>
                </a:solidFill>
              </a:rPr>
              <a:t>G</a:t>
            </a:r>
            <a:r>
              <a:rPr lang="ru-RU" dirty="0" err="1">
                <a:solidFill>
                  <a:srgbClr val="7030A0"/>
                </a:solidFill>
              </a:rPr>
              <a:t>ive</a:t>
            </a:r>
            <a:r>
              <a:rPr lang="ru-RU" dirty="0">
                <a:solidFill>
                  <a:srgbClr val="7030A0"/>
                </a:solidFill>
              </a:rPr>
              <a:t> - [</a:t>
            </a:r>
            <a:r>
              <a:rPr lang="ru-RU" dirty="0" err="1">
                <a:solidFill>
                  <a:srgbClr val="7030A0"/>
                </a:solidFill>
              </a:rPr>
              <a:t>gıv</a:t>
            </a:r>
            <a:r>
              <a:rPr lang="ru-RU" dirty="0" smtClean="0">
                <a:solidFill>
                  <a:srgbClr val="7030A0"/>
                </a:solidFill>
              </a:rPr>
              <a:t>] – давать</a:t>
            </a:r>
          </a:p>
          <a:p>
            <a:r>
              <a:rPr lang="en-US" dirty="0">
                <a:solidFill>
                  <a:srgbClr val="FF0000"/>
                </a:solidFill>
              </a:rPr>
              <a:t>P</a:t>
            </a:r>
            <a:r>
              <a:rPr lang="ru-RU" dirty="0" err="1">
                <a:solidFill>
                  <a:srgbClr val="FF0000"/>
                </a:solidFill>
              </a:rPr>
              <a:t>lant</a:t>
            </a:r>
            <a:r>
              <a:rPr lang="ru-RU" dirty="0">
                <a:solidFill>
                  <a:srgbClr val="FF0000"/>
                </a:solidFill>
              </a:rPr>
              <a:t> - [</a:t>
            </a:r>
            <a:r>
              <a:rPr lang="ru-RU" dirty="0" err="1">
                <a:solidFill>
                  <a:srgbClr val="FF0000"/>
                </a:solidFill>
              </a:rPr>
              <a:t>plɑ:nt</a:t>
            </a:r>
            <a:r>
              <a:rPr lang="ru-RU" dirty="0" smtClean="0">
                <a:solidFill>
                  <a:srgbClr val="FF0000"/>
                </a:solidFill>
              </a:rPr>
              <a:t>] – растение</a:t>
            </a: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ut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- [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pʋt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] – класть, положить</a:t>
            </a:r>
          </a:p>
          <a:p>
            <a:r>
              <a:rPr lang="en-US" dirty="0">
                <a:solidFill>
                  <a:srgbClr val="FF0000"/>
                </a:solidFill>
              </a:rPr>
              <a:t>W</a:t>
            </a:r>
            <a:r>
              <a:rPr lang="ru-RU" dirty="0" err="1">
                <a:solidFill>
                  <a:srgbClr val="FF0000"/>
                </a:solidFill>
              </a:rPr>
              <a:t>indowsill</a:t>
            </a:r>
            <a:r>
              <a:rPr lang="ru-RU" dirty="0">
                <a:solidFill>
                  <a:srgbClr val="FF0000"/>
                </a:solidFill>
              </a:rPr>
              <a:t> - [ʹ</a:t>
            </a:r>
            <a:r>
              <a:rPr lang="ru-RU" dirty="0" err="1">
                <a:solidFill>
                  <a:srgbClr val="FF0000"/>
                </a:solidFill>
              </a:rPr>
              <a:t>wındəʋ͵sıl</a:t>
            </a:r>
            <a:r>
              <a:rPr lang="ru-RU" dirty="0" smtClean="0">
                <a:solidFill>
                  <a:srgbClr val="FF0000"/>
                </a:solidFill>
              </a:rPr>
              <a:t>] – подоконник</a:t>
            </a:r>
          </a:p>
          <a:p>
            <a:r>
              <a:rPr lang="en-US" dirty="0" smtClean="0"/>
              <a:t>Before - </a:t>
            </a:r>
            <a:r>
              <a:rPr lang="ru-RU" dirty="0"/>
              <a:t>[</a:t>
            </a:r>
            <a:r>
              <a:rPr lang="ru-RU" dirty="0" err="1"/>
              <a:t>bıʹfɔ</a:t>
            </a:r>
            <a:r>
              <a:rPr lang="ru-RU" dirty="0" smtClean="0"/>
              <a:t>:]</a:t>
            </a:r>
            <a:r>
              <a:rPr lang="en-US" dirty="0" smtClean="0"/>
              <a:t> - </a:t>
            </a:r>
            <a:r>
              <a:rPr lang="ru-RU" dirty="0" smtClean="0"/>
              <a:t>до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839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160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Повторяем правила чтения:</vt:lpstr>
      <vt:lpstr>Blackboard - [ʹblækbɔ:d]</vt:lpstr>
      <vt:lpstr>Class - [klɑ:s]</vt:lpstr>
      <vt:lpstr>Classroom - [ʹklɑ:srʋm]</vt:lpstr>
      <vt:lpstr>Give - [gıv]</vt:lpstr>
      <vt:lpstr>Plant - [plɑ:nt]</vt:lpstr>
      <vt:lpstr>Put - [pʋt]</vt:lpstr>
      <vt:lpstr>Windowsill - [ʹwındəʋ͵sıl]</vt:lpstr>
      <vt:lpstr>Повторим и запишем слова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Повторяем правила чтения:</dc:title>
  <dc:creator>комп</dc:creator>
  <cp:lastModifiedBy>комп</cp:lastModifiedBy>
  <cp:revision>6</cp:revision>
  <dcterms:created xsi:type="dcterms:W3CDTF">2017-12-08T08:50:15Z</dcterms:created>
  <dcterms:modified xsi:type="dcterms:W3CDTF">2017-12-12T07:21:36Z</dcterms:modified>
</cp:coreProperties>
</file>