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33CCFF"/>
    <a:srgbClr val="CC0099"/>
    <a:srgbClr val="CC6600"/>
    <a:srgbClr val="FF7C80"/>
    <a:srgbClr val="FF9900"/>
    <a:srgbClr val="00CC6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err="1" smtClean="0">
                <a:solidFill>
                  <a:srgbClr val="CC66FF"/>
                </a:solidFill>
              </a:rPr>
              <a:t>dʒ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[Ɔ</a:t>
            </a:r>
            <a:r>
              <a:rPr lang="ru-RU" sz="6000" b="1" dirty="0" smtClean="0">
                <a:solidFill>
                  <a:srgbClr val="CC66FF"/>
                </a:solidFill>
              </a:rPr>
              <a:t>ı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smtClean="0">
                <a:solidFill>
                  <a:srgbClr val="CC66FF"/>
                </a:solidFill>
              </a:rPr>
              <a:t>ɔ: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smtClean="0">
                <a:solidFill>
                  <a:srgbClr val="CC66FF"/>
                </a:solidFill>
              </a:rPr>
              <a:t>θ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>
              <a:solidFill>
                <a:srgbClr val="CC66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[e</a:t>
            </a:r>
            <a:r>
              <a:rPr lang="ru-RU" sz="6000" b="1" dirty="0" smtClean="0">
                <a:solidFill>
                  <a:srgbClr val="CC66FF"/>
                </a:solidFill>
              </a:rPr>
              <a:t>ı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smtClean="0">
                <a:solidFill>
                  <a:srgbClr val="CC66FF"/>
                </a:solidFill>
              </a:rPr>
              <a:t>ə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smtClean="0">
                <a:solidFill>
                  <a:srgbClr val="CC66FF"/>
                </a:solidFill>
              </a:rPr>
              <a:t>ʌ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 smtClean="0">
              <a:solidFill>
                <a:srgbClr val="CC66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CC66FF"/>
                </a:solidFill>
              </a:rPr>
              <a:t>[</a:t>
            </a:r>
            <a:r>
              <a:rPr lang="ru-RU" sz="6000" b="1" dirty="0" smtClean="0">
                <a:solidFill>
                  <a:srgbClr val="CC66FF"/>
                </a:solidFill>
              </a:rPr>
              <a:t>u:</a:t>
            </a:r>
            <a:r>
              <a:rPr lang="en-US" sz="6000" b="1" dirty="0" smtClean="0">
                <a:solidFill>
                  <a:srgbClr val="CC66FF"/>
                </a:solidFill>
              </a:rPr>
              <a:t>]</a:t>
            </a:r>
            <a:endParaRPr lang="ru-RU" sz="6000" b="1" dirty="0">
              <a:solidFill>
                <a:srgbClr val="CC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66FF"/>
                </a:solidFill>
              </a:rPr>
              <a:t>F</a:t>
            </a:r>
            <a:r>
              <a:rPr lang="ru-RU" sz="8000" b="1" dirty="0" err="1" smtClean="0">
                <a:solidFill>
                  <a:srgbClr val="CC66FF"/>
                </a:solidFill>
              </a:rPr>
              <a:t>ood</a:t>
            </a:r>
            <a:r>
              <a:rPr lang="ru-RU" sz="8000" b="1" dirty="0" smtClean="0">
                <a:solidFill>
                  <a:srgbClr val="CC66FF"/>
                </a:solidFill>
              </a:rPr>
              <a:t> - </a:t>
            </a:r>
            <a:r>
              <a:rPr lang="ru-RU" sz="8000" b="1" dirty="0">
                <a:solidFill>
                  <a:srgbClr val="CC66FF"/>
                </a:solidFill>
              </a:rPr>
              <a:t>[</a:t>
            </a:r>
            <a:r>
              <a:rPr lang="ru-RU" sz="8000" b="1" dirty="0" err="1">
                <a:solidFill>
                  <a:srgbClr val="CC66FF"/>
                </a:solidFill>
              </a:rPr>
              <a:t>fu:d</a:t>
            </a:r>
            <a:r>
              <a:rPr lang="ru-RU" sz="8000" b="1" dirty="0">
                <a:solidFill>
                  <a:srgbClr val="CC66FF"/>
                </a:solidFill>
              </a:rPr>
              <a:t>]</a:t>
            </a: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4 класс\Слайд9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912767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4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Повторим слова и запишем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99CC"/>
                </a:solidFill>
              </a:rPr>
              <a:t>E</a:t>
            </a:r>
            <a:r>
              <a:rPr lang="ru-RU" sz="3600" b="1" dirty="0" err="1">
                <a:solidFill>
                  <a:srgbClr val="0099CC"/>
                </a:solidFill>
              </a:rPr>
              <a:t>njoy</a:t>
            </a:r>
            <a:r>
              <a:rPr lang="ru-RU" sz="3600" b="1" dirty="0">
                <a:solidFill>
                  <a:srgbClr val="0099CC"/>
                </a:solidFill>
              </a:rPr>
              <a:t> - [</a:t>
            </a:r>
            <a:r>
              <a:rPr lang="ru-RU" sz="3600" b="1" dirty="0" err="1">
                <a:solidFill>
                  <a:srgbClr val="0099CC"/>
                </a:solidFill>
              </a:rPr>
              <a:t>ınʹdʒɔı</a:t>
            </a:r>
            <a:r>
              <a:rPr lang="ru-RU" sz="3600" b="1" dirty="0" smtClean="0">
                <a:solidFill>
                  <a:srgbClr val="0099CC"/>
                </a:solidFill>
              </a:rPr>
              <a:t>] - наслаждаться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00CC66"/>
                </a:solidFill>
              </a:rPr>
              <a:t>W</a:t>
            </a:r>
            <a:r>
              <a:rPr lang="ru-RU" sz="3600" b="1" dirty="0" err="1">
                <a:solidFill>
                  <a:srgbClr val="00CC66"/>
                </a:solidFill>
              </a:rPr>
              <a:t>alk</a:t>
            </a:r>
            <a:r>
              <a:rPr lang="ru-RU" sz="3600" b="1" dirty="0">
                <a:solidFill>
                  <a:srgbClr val="00CC66"/>
                </a:solidFill>
              </a:rPr>
              <a:t> - [</a:t>
            </a:r>
            <a:r>
              <a:rPr lang="ru-RU" sz="3600" b="1" dirty="0" err="1">
                <a:solidFill>
                  <a:srgbClr val="00CC66"/>
                </a:solidFill>
              </a:rPr>
              <a:t>wɔ:k</a:t>
            </a:r>
            <a:r>
              <a:rPr lang="ru-RU" sz="3600" b="1" dirty="0" smtClean="0">
                <a:solidFill>
                  <a:srgbClr val="00CC66"/>
                </a:solidFill>
              </a:rPr>
              <a:t>] – гулять, ходить пешком</a:t>
            </a:r>
          </a:p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FF9900"/>
                </a:solidFill>
              </a:rPr>
              <a:t>T</a:t>
            </a:r>
            <a:r>
              <a:rPr lang="ru-RU" sz="3600" b="1" dirty="0" err="1">
                <a:solidFill>
                  <a:srgbClr val="FF9900"/>
                </a:solidFill>
              </a:rPr>
              <a:t>hink</a:t>
            </a:r>
            <a:r>
              <a:rPr lang="ru-RU" sz="3600" b="1" dirty="0">
                <a:solidFill>
                  <a:srgbClr val="FF9900"/>
                </a:solidFill>
              </a:rPr>
              <a:t> - </a:t>
            </a:r>
            <a:r>
              <a:rPr lang="el-GR" sz="3600" b="1" dirty="0">
                <a:solidFill>
                  <a:srgbClr val="FF9900"/>
                </a:solidFill>
              </a:rPr>
              <a:t>[θ</a:t>
            </a:r>
            <a:r>
              <a:rPr lang="en-US" sz="3600" b="1" dirty="0" err="1">
                <a:solidFill>
                  <a:srgbClr val="FF9900"/>
                </a:solidFill>
              </a:rPr>
              <a:t>ıŋk</a:t>
            </a:r>
            <a:r>
              <a:rPr lang="en-US" sz="3600" b="1" dirty="0" smtClean="0">
                <a:solidFill>
                  <a:srgbClr val="FF9900"/>
                </a:solidFill>
              </a:rPr>
              <a:t>]</a:t>
            </a:r>
            <a:r>
              <a:rPr lang="ru-RU" sz="3600" b="1" dirty="0" smtClean="0">
                <a:solidFill>
                  <a:srgbClr val="FF9900"/>
                </a:solidFill>
              </a:rPr>
              <a:t> - думать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7C80"/>
                </a:solidFill>
              </a:rPr>
              <a:t>M</a:t>
            </a:r>
            <a:r>
              <a:rPr lang="ru-RU" sz="3600" b="1" dirty="0" err="1">
                <a:solidFill>
                  <a:srgbClr val="FF7C80"/>
                </a:solidFill>
              </a:rPr>
              <a:t>ake</a:t>
            </a:r>
            <a:r>
              <a:rPr lang="ru-RU" sz="3600" b="1" dirty="0">
                <a:solidFill>
                  <a:srgbClr val="FF7C80"/>
                </a:solidFill>
              </a:rPr>
              <a:t> - [</a:t>
            </a:r>
            <a:r>
              <a:rPr lang="ru-RU" sz="3600" b="1" dirty="0" err="1">
                <a:solidFill>
                  <a:srgbClr val="FF7C80"/>
                </a:solidFill>
              </a:rPr>
              <a:t>meık</a:t>
            </a:r>
            <a:r>
              <a:rPr lang="ru-RU" sz="3600" b="1" dirty="0" smtClean="0">
                <a:solidFill>
                  <a:srgbClr val="FF7C80"/>
                </a:solidFill>
              </a:rPr>
              <a:t>] – делать (создавать)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6600"/>
                </a:solidFill>
              </a:rPr>
              <a:t>F</a:t>
            </a:r>
            <a:r>
              <a:rPr lang="ru-RU" sz="3600" b="1" dirty="0" err="1" smtClean="0">
                <a:solidFill>
                  <a:srgbClr val="CC6600"/>
                </a:solidFill>
              </a:rPr>
              <a:t>avo</a:t>
            </a:r>
            <a:r>
              <a:rPr lang="en-US" sz="3600" b="1" smtClean="0">
                <a:solidFill>
                  <a:srgbClr val="CC6600"/>
                </a:solidFill>
              </a:rPr>
              <a:t>u</a:t>
            </a:r>
            <a:r>
              <a:rPr lang="ru-RU" sz="3600" b="1" smtClean="0">
                <a:solidFill>
                  <a:srgbClr val="CC6600"/>
                </a:solidFill>
              </a:rPr>
              <a:t>rite</a:t>
            </a:r>
            <a:r>
              <a:rPr lang="ru-RU" sz="3600" b="1" dirty="0" smtClean="0">
                <a:solidFill>
                  <a:srgbClr val="CC6600"/>
                </a:solidFill>
              </a:rPr>
              <a:t> </a:t>
            </a:r>
            <a:r>
              <a:rPr lang="ru-RU" sz="3600" b="1" dirty="0">
                <a:solidFill>
                  <a:srgbClr val="CC6600"/>
                </a:solidFill>
              </a:rPr>
              <a:t>- [ʹ</a:t>
            </a:r>
            <a:r>
              <a:rPr lang="ru-RU" sz="3600" b="1" dirty="0" err="1">
                <a:solidFill>
                  <a:srgbClr val="CC6600"/>
                </a:solidFill>
              </a:rPr>
              <a:t>feıvə</a:t>
            </a:r>
            <a:r>
              <a:rPr lang="en-US" sz="3600" b="1" dirty="0" err="1">
                <a:solidFill>
                  <a:srgbClr val="CC6600"/>
                </a:solidFill>
              </a:rPr>
              <a:t>rit</a:t>
            </a:r>
            <a:r>
              <a:rPr lang="ru-RU" sz="3600" b="1" dirty="0" smtClean="0">
                <a:solidFill>
                  <a:srgbClr val="CC6600"/>
                </a:solidFill>
              </a:rPr>
              <a:t>] - любимый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0099"/>
                </a:solidFill>
              </a:rPr>
              <a:t>T</a:t>
            </a:r>
            <a:r>
              <a:rPr lang="ru-RU" sz="3600" b="1" dirty="0" err="1">
                <a:solidFill>
                  <a:srgbClr val="CC0099"/>
                </a:solidFill>
              </a:rPr>
              <a:t>asty</a:t>
            </a:r>
            <a:r>
              <a:rPr lang="ru-RU" sz="3600" b="1" dirty="0">
                <a:solidFill>
                  <a:srgbClr val="CC0099"/>
                </a:solidFill>
              </a:rPr>
              <a:t> - [ʹ</a:t>
            </a:r>
            <a:r>
              <a:rPr lang="ru-RU" sz="3600" b="1" dirty="0" err="1">
                <a:solidFill>
                  <a:srgbClr val="CC0099"/>
                </a:solidFill>
              </a:rPr>
              <a:t>teıstı</a:t>
            </a:r>
            <a:r>
              <a:rPr lang="ru-RU" sz="3600" b="1" dirty="0" smtClean="0">
                <a:solidFill>
                  <a:srgbClr val="CC0099"/>
                </a:solidFill>
              </a:rPr>
              <a:t>] - вкусный</a:t>
            </a:r>
            <a:endParaRPr lang="ru-RU" sz="3600" b="1" dirty="0" smtClean="0">
              <a:solidFill>
                <a:srgbClr val="FF9900"/>
              </a:solidFill>
            </a:endParaRP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33CCFF"/>
                </a:solidFill>
              </a:rPr>
              <a:t>W</a:t>
            </a:r>
            <a:r>
              <a:rPr lang="ru-RU" sz="3600" b="1" dirty="0" err="1">
                <a:solidFill>
                  <a:srgbClr val="33CCFF"/>
                </a:solidFill>
              </a:rPr>
              <a:t>onderful</a:t>
            </a:r>
            <a:r>
              <a:rPr lang="ru-RU" sz="3600" b="1" dirty="0">
                <a:solidFill>
                  <a:srgbClr val="33CCFF"/>
                </a:solidFill>
              </a:rPr>
              <a:t> - [ʹ</a:t>
            </a:r>
            <a:r>
              <a:rPr lang="ru-RU" sz="3600" b="1" dirty="0" err="1">
                <a:solidFill>
                  <a:srgbClr val="33CCFF"/>
                </a:solidFill>
              </a:rPr>
              <a:t>wʌndəf</a:t>
            </a:r>
            <a:r>
              <a:rPr lang="ru-RU" sz="3600" b="1" dirty="0">
                <a:solidFill>
                  <a:srgbClr val="33CCFF"/>
                </a:solidFill>
              </a:rPr>
              <a:t>(ə)l</a:t>
            </a:r>
            <a:r>
              <a:rPr lang="ru-RU" sz="3600" b="1" dirty="0" smtClean="0">
                <a:solidFill>
                  <a:srgbClr val="33CCFF"/>
                </a:solidFill>
              </a:rPr>
              <a:t>] - чудесный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66FF"/>
                </a:solidFill>
              </a:rPr>
              <a:t>F</a:t>
            </a:r>
            <a:r>
              <a:rPr lang="ru-RU" sz="3600" b="1" dirty="0" err="1">
                <a:solidFill>
                  <a:srgbClr val="CC66FF"/>
                </a:solidFill>
              </a:rPr>
              <a:t>ood</a:t>
            </a:r>
            <a:r>
              <a:rPr lang="ru-RU" sz="3600" b="1" dirty="0">
                <a:solidFill>
                  <a:srgbClr val="CC66FF"/>
                </a:solidFill>
              </a:rPr>
              <a:t> - [</a:t>
            </a:r>
            <a:r>
              <a:rPr lang="ru-RU" sz="3600" b="1" dirty="0" err="1">
                <a:solidFill>
                  <a:srgbClr val="CC66FF"/>
                </a:solidFill>
              </a:rPr>
              <a:t>fu:d</a:t>
            </a:r>
            <a:r>
              <a:rPr lang="ru-RU" sz="3600" b="1" dirty="0" smtClean="0">
                <a:solidFill>
                  <a:srgbClr val="CC66FF"/>
                </a:solidFill>
              </a:rPr>
              <a:t>] - еда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331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 правильно ли мы назвали звуки: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 err="1">
                <a:solidFill>
                  <a:srgbClr val="CC66FF"/>
                </a:solidFill>
              </a:rPr>
              <a:t>dʒ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– </a:t>
            </a:r>
            <a:r>
              <a:rPr lang="ru-RU" sz="4000" b="1" dirty="0" err="1" smtClean="0">
                <a:solidFill>
                  <a:srgbClr val="CC66FF"/>
                </a:solidFill>
              </a:rPr>
              <a:t>дж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[Ɔ</a:t>
            </a:r>
            <a:r>
              <a:rPr lang="ru-RU" sz="4000" b="1" dirty="0">
                <a:solidFill>
                  <a:srgbClr val="CC66FF"/>
                </a:solidFill>
              </a:rPr>
              <a:t>ı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- ой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ɔ: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– о (долгий)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θ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</a:t>
            </a:r>
            <a:r>
              <a:rPr lang="ru-RU" sz="4000" b="1" smtClean="0">
                <a:solidFill>
                  <a:srgbClr val="CC66FF"/>
                </a:solidFill>
              </a:rPr>
              <a:t>– с (межзубный</a:t>
            </a:r>
            <a:r>
              <a:rPr lang="ru-RU" sz="4000" b="1" dirty="0" smtClean="0">
                <a:solidFill>
                  <a:srgbClr val="CC66FF"/>
                </a:solidFill>
              </a:rPr>
              <a:t>)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[E</a:t>
            </a:r>
            <a:r>
              <a:rPr lang="ru-RU" sz="4000" b="1" dirty="0">
                <a:solidFill>
                  <a:srgbClr val="CC66FF"/>
                </a:solidFill>
              </a:rPr>
              <a:t>ı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- эй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ə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– э (безударный)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ʌ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- а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66FF"/>
                </a:solidFill>
              </a:rPr>
              <a:t>[</a:t>
            </a:r>
            <a:r>
              <a:rPr lang="ru-RU" sz="4000" b="1" dirty="0">
                <a:solidFill>
                  <a:srgbClr val="CC66FF"/>
                </a:solidFill>
              </a:rPr>
              <a:t>u:</a:t>
            </a:r>
            <a:r>
              <a:rPr lang="en-US" sz="4000" b="1" dirty="0" smtClean="0">
                <a:solidFill>
                  <a:srgbClr val="CC66FF"/>
                </a:solidFill>
              </a:rPr>
              <a:t>]</a:t>
            </a:r>
            <a:r>
              <a:rPr lang="ru-RU" sz="4000" b="1" dirty="0" smtClean="0">
                <a:solidFill>
                  <a:srgbClr val="CC66FF"/>
                </a:solidFill>
              </a:rPr>
              <a:t> – у (долгий)</a:t>
            </a:r>
            <a:endParaRPr lang="ru-RU" sz="4000" b="1" dirty="0">
              <a:solidFill>
                <a:srgbClr val="CC66FF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01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CC"/>
                </a:solidFill>
              </a:rPr>
              <a:t>E</a:t>
            </a:r>
            <a:r>
              <a:rPr lang="ru-RU" sz="8000" b="1" dirty="0" err="1" smtClean="0">
                <a:solidFill>
                  <a:srgbClr val="0099CC"/>
                </a:solidFill>
              </a:rPr>
              <a:t>njoy</a:t>
            </a:r>
            <a:r>
              <a:rPr lang="ru-RU" sz="8000" b="1" dirty="0" smtClean="0">
                <a:solidFill>
                  <a:srgbClr val="0099CC"/>
                </a:solidFill>
              </a:rPr>
              <a:t> - </a:t>
            </a:r>
            <a:r>
              <a:rPr lang="ru-RU" sz="8000" b="1" dirty="0">
                <a:solidFill>
                  <a:srgbClr val="0099CC"/>
                </a:solidFill>
              </a:rPr>
              <a:t>[</a:t>
            </a:r>
            <a:r>
              <a:rPr lang="ru-RU" sz="8000" b="1" dirty="0" err="1">
                <a:solidFill>
                  <a:srgbClr val="0099CC"/>
                </a:solidFill>
              </a:rPr>
              <a:t>ınʹdʒɔı</a:t>
            </a:r>
            <a:r>
              <a:rPr lang="ru-RU" sz="8000" b="1" dirty="0">
                <a:solidFill>
                  <a:srgbClr val="0099CC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5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66"/>
                </a:solidFill>
              </a:rPr>
              <a:t>W</a:t>
            </a:r>
            <a:r>
              <a:rPr lang="ru-RU" sz="8000" b="1" dirty="0" err="1" smtClean="0">
                <a:solidFill>
                  <a:srgbClr val="00CC66"/>
                </a:solidFill>
              </a:rPr>
              <a:t>alk</a:t>
            </a:r>
            <a:r>
              <a:rPr lang="ru-RU" sz="8000" b="1" dirty="0" smtClean="0">
                <a:solidFill>
                  <a:srgbClr val="00CC66"/>
                </a:solidFill>
              </a:rPr>
              <a:t> - </a:t>
            </a:r>
            <a:r>
              <a:rPr lang="ru-RU" sz="8000" b="1" dirty="0">
                <a:solidFill>
                  <a:srgbClr val="00CC66"/>
                </a:solidFill>
              </a:rPr>
              <a:t>[</a:t>
            </a:r>
            <a:r>
              <a:rPr lang="ru-RU" sz="8000" b="1" dirty="0" err="1">
                <a:solidFill>
                  <a:srgbClr val="00CC66"/>
                </a:solidFill>
              </a:rPr>
              <a:t>wɔ:k</a:t>
            </a:r>
            <a:r>
              <a:rPr lang="ru-RU" sz="8000" b="1" dirty="0">
                <a:solidFill>
                  <a:srgbClr val="00CC66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8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7280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9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9900"/>
                </a:solidFill>
              </a:rPr>
              <a:t>T</a:t>
            </a:r>
            <a:r>
              <a:rPr lang="ru-RU" sz="8000" b="1" dirty="0" err="1" smtClean="0">
                <a:solidFill>
                  <a:srgbClr val="FF9900"/>
                </a:solidFill>
              </a:rPr>
              <a:t>hink</a:t>
            </a:r>
            <a:r>
              <a:rPr lang="ru-RU" sz="8000" b="1" dirty="0" smtClean="0">
                <a:solidFill>
                  <a:srgbClr val="FF9900"/>
                </a:solidFill>
              </a:rPr>
              <a:t> - </a:t>
            </a:r>
            <a:r>
              <a:rPr lang="el-GR" sz="8000" b="1" dirty="0">
                <a:solidFill>
                  <a:srgbClr val="FF9900"/>
                </a:solidFill>
              </a:rPr>
              <a:t>[θ</a:t>
            </a:r>
            <a:r>
              <a:rPr lang="en-US" sz="8000" b="1" dirty="0" err="1">
                <a:solidFill>
                  <a:srgbClr val="FF9900"/>
                </a:solidFill>
              </a:rPr>
              <a:t>ıŋk</a:t>
            </a:r>
            <a:r>
              <a:rPr lang="en-US" sz="8000" b="1" dirty="0">
                <a:solidFill>
                  <a:srgbClr val="FF9900"/>
                </a:solidFill>
              </a:rPr>
              <a:t>]</a:t>
            </a:r>
            <a:endParaRPr lang="ru-RU" sz="8000" b="1" dirty="0">
              <a:solidFill>
                <a:srgbClr val="FF9900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8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67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7C80"/>
                </a:solidFill>
              </a:rPr>
              <a:t>M</a:t>
            </a:r>
            <a:r>
              <a:rPr lang="ru-RU" sz="8000" b="1" dirty="0" err="1" smtClean="0">
                <a:solidFill>
                  <a:srgbClr val="FF7C80"/>
                </a:solidFill>
              </a:rPr>
              <a:t>ake</a:t>
            </a:r>
            <a:r>
              <a:rPr lang="ru-RU" sz="8000" b="1" dirty="0" smtClean="0">
                <a:solidFill>
                  <a:srgbClr val="FF7C80"/>
                </a:solidFill>
              </a:rPr>
              <a:t> - </a:t>
            </a:r>
            <a:r>
              <a:rPr lang="ru-RU" sz="8000" b="1" dirty="0">
                <a:solidFill>
                  <a:srgbClr val="FF7C80"/>
                </a:solidFill>
              </a:rPr>
              <a:t>[</a:t>
            </a:r>
            <a:r>
              <a:rPr lang="ru-RU" sz="8000" b="1" dirty="0" err="1">
                <a:solidFill>
                  <a:srgbClr val="FF7C80"/>
                </a:solidFill>
              </a:rPr>
              <a:t>meık</a:t>
            </a:r>
            <a:r>
              <a:rPr lang="ru-RU" sz="8000" b="1" dirty="0">
                <a:solidFill>
                  <a:srgbClr val="FF7C80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8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3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C6600"/>
                </a:solidFill>
              </a:rPr>
              <a:t>F</a:t>
            </a:r>
            <a:r>
              <a:rPr lang="ru-RU" sz="7200" b="1" dirty="0" err="1" smtClean="0">
                <a:solidFill>
                  <a:srgbClr val="CC6600"/>
                </a:solidFill>
              </a:rPr>
              <a:t>avo</a:t>
            </a:r>
            <a:r>
              <a:rPr lang="en-US" sz="7200" b="1" dirty="0" smtClean="0">
                <a:solidFill>
                  <a:srgbClr val="CC6600"/>
                </a:solidFill>
              </a:rPr>
              <a:t>u</a:t>
            </a:r>
            <a:r>
              <a:rPr lang="ru-RU" sz="7200" b="1" dirty="0" err="1" smtClean="0">
                <a:solidFill>
                  <a:srgbClr val="CC6600"/>
                </a:solidFill>
              </a:rPr>
              <a:t>rite</a:t>
            </a:r>
            <a:r>
              <a:rPr lang="ru-RU" sz="7200" b="1" dirty="0" smtClean="0">
                <a:solidFill>
                  <a:srgbClr val="CC6600"/>
                </a:solidFill>
              </a:rPr>
              <a:t> - </a:t>
            </a:r>
            <a:r>
              <a:rPr lang="ru-RU" sz="7200" b="1" dirty="0">
                <a:solidFill>
                  <a:srgbClr val="CC6600"/>
                </a:solidFill>
              </a:rPr>
              <a:t>[ʹ</a:t>
            </a:r>
            <a:r>
              <a:rPr lang="ru-RU" sz="7200" b="1" dirty="0" err="1">
                <a:solidFill>
                  <a:srgbClr val="CC6600"/>
                </a:solidFill>
              </a:rPr>
              <a:t>feıvə</a:t>
            </a:r>
            <a:r>
              <a:rPr lang="en-US" sz="7200" b="1" dirty="0" err="1">
                <a:solidFill>
                  <a:srgbClr val="CC6600"/>
                </a:solidFill>
              </a:rPr>
              <a:t>rit</a:t>
            </a:r>
            <a:r>
              <a:rPr lang="ru-RU" sz="7200" b="1" dirty="0">
                <a:solidFill>
                  <a:srgbClr val="CC6600"/>
                </a:solidFill>
              </a:rPr>
              <a:t>]</a:t>
            </a:r>
            <a:endParaRPr lang="ru-RU" sz="8000" b="1" dirty="0">
              <a:solidFill>
                <a:srgbClr val="CC6600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Слайд9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9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99"/>
                </a:solidFill>
              </a:rPr>
              <a:t>T</a:t>
            </a:r>
            <a:r>
              <a:rPr lang="ru-RU" sz="8000" b="1" dirty="0" err="1" smtClean="0">
                <a:solidFill>
                  <a:srgbClr val="CC0099"/>
                </a:solidFill>
              </a:rPr>
              <a:t>asty</a:t>
            </a:r>
            <a:r>
              <a:rPr lang="ru-RU" sz="8000" b="1" dirty="0" smtClean="0">
                <a:solidFill>
                  <a:srgbClr val="CC0099"/>
                </a:solidFill>
              </a:rPr>
              <a:t> - </a:t>
            </a:r>
            <a:r>
              <a:rPr lang="ru-RU" sz="8000" b="1" dirty="0">
                <a:solidFill>
                  <a:srgbClr val="CC0099"/>
                </a:solidFill>
              </a:rPr>
              <a:t>[ʹ</a:t>
            </a:r>
            <a:r>
              <a:rPr lang="ru-RU" sz="8000" b="1" dirty="0" err="1">
                <a:solidFill>
                  <a:srgbClr val="CC0099"/>
                </a:solidFill>
              </a:rPr>
              <a:t>teıstı</a:t>
            </a:r>
            <a:r>
              <a:rPr lang="ru-RU" sz="8000" b="1" dirty="0">
                <a:solidFill>
                  <a:srgbClr val="CC0099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Слайд9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600200"/>
            <a:ext cx="7056784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67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33CCFF"/>
                </a:solidFill>
              </a:rPr>
              <a:t>W</a:t>
            </a:r>
            <a:r>
              <a:rPr lang="ru-RU" sz="5400" b="1" dirty="0" err="1" smtClean="0">
                <a:solidFill>
                  <a:srgbClr val="33CCFF"/>
                </a:solidFill>
              </a:rPr>
              <a:t>onderful</a:t>
            </a:r>
            <a:r>
              <a:rPr lang="ru-RU" sz="5400" b="1" dirty="0" smtClean="0">
                <a:solidFill>
                  <a:srgbClr val="33CCFF"/>
                </a:solidFill>
              </a:rPr>
              <a:t> - </a:t>
            </a:r>
            <a:r>
              <a:rPr lang="ru-RU" sz="5400" b="1" dirty="0">
                <a:solidFill>
                  <a:srgbClr val="33CCFF"/>
                </a:solidFill>
              </a:rPr>
              <a:t>[ʹ</a:t>
            </a:r>
            <a:r>
              <a:rPr lang="ru-RU" sz="5400" b="1" dirty="0" err="1">
                <a:solidFill>
                  <a:srgbClr val="33CCFF"/>
                </a:solidFill>
              </a:rPr>
              <a:t>wʌndəf</a:t>
            </a:r>
            <a:r>
              <a:rPr lang="ru-RU" sz="5400" b="1" dirty="0">
                <a:solidFill>
                  <a:srgbClr val="33CCFF"/>
                </a:solidFill>
              </a:rPr>
              <a:t>(ə)l]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4 класс\Слайд9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128791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7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237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Повторим звуки:</vt:lpstr>
      <vt:lpstr>Проверим правильно ли мы назвали звуки:</vt:lpstr>
      <vt:lpstr>Enjoy - [ınʹdʒɔı]</vt:lpstr>
      <vt:lpstr>Walk - [wɔ:k]</vt:lpstr>
      <vt:lpstr>Think - [θıŋk]</vt:lpstr>
      <vt:lpstr>Make - [meık]</vt:lpstr>
      <vt:lpstr>Favourite - [ʹfeıvərit]</vt:lpstr>
      <vt:lpstr>Tasty - [ʹteıstı]</vt:lpstr>
      <vt:lpstr>Wonderful - [ʹwʌndəf(ə)l]</vt:lpstr>
      <vt:lpstr>Food - [fu:d]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8</cp:revision>
  <dcterms:created xsi:type="dcterms:W3CDTF">2018-01-26T05:08:33Z</dcterms:created>
  <dcterms:modified xsi:type="dcterms:W3CDTF">2019-01-11T05:13:12Z</dcterms:modified>
</cp:coreProperties>
</file>