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006699"/>
    <a:srgbClr val="009999"/>
    <a:srgbClr val="00CCFF"/>
    <a:srgbClr val="008000"/>
    <a:srgbClr val="996633"/>
    <a:srgbClr val="0000CC"/>
    <a:srgbClr val="0099CC"/>
    <a:srgbClr val="A50021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 звуки: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b="1" dirty="0">
                <a:solidFill>
                  <a:srgbClr val="9933FF"/>
                </a:solidFill>
              </a:rPr>
              <a:t>[</a:t>
            </a:r>
            <a:r>
              <a:rPr lang="ru-RU" sz="5400" b="1" dirty="0" smtClean="0">
                <a:solidFill>
                  <a:srgbClr val="9933FF"/>
                </a:solidFill>
              </a:rPr>
              <a:t>æ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9933FF"/>
                </a:solidFill>
              </a:rPr>
              <a:t>[</a:t>
            </a:r>
            <a:r>
              <a:rPr lang="ru-RU" sz="5400" b="1" dirty="0" smtClean="0">
                <a:solidFill>
                  <a:srgbClr val="9933FF"/>
                </a:solidFill>
              </a:rPr>
              <a:t>ɜ: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9933FF"/>
                </a:solidFill>
              </a:rPr>
              <a:t>[</a:t>
            </a:r>
            <a:r>
              <a:rPr lang="ru-RU" sz="5400" b="1" dirty="0" smtClean="0">
                <a:solidFill>
                  <a:srgbClr val="9933FF"/>
                </a:solidFill>
              </a:rPr>
              <a:t>j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9933FF"/>
                </a:solidFill>
              </a:rPr>
              <a:t>[</a:t>
            </a:r>
            <a:r>
              <a:rPr lang="ru-RU" sz="5400" b="1" dirty="0" err="1" smtClean="0">
                <a:solidFill>
                  <a:srgbClr val="9933FF"/>
                </a:solidFill>
              </a:rPr>
              <a:t>dʒ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9933FF"/>
                </a:solidFill>
              </a:rPr>
              <a:t>[</a:t>
            </a:r>
            <a:r>
              <a:rPr lang="ru-RU" sz="5400" b="1" dirty="0" err="1" smtClean="0">
                <a:solidFill>
                  <a:srgbClr val="9933FF"/>
                </a:solidFill>
              </a:rPr>
              <a:t>tʃ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  <a:endParaRPr lang="ru-RU" sz="5400" b="1" dirty="0">
              <a:solidFill>
                <a:srgbClr val="9933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rgbClr val="9933FF"/>
                </a:solidFill>
              </a:rPr>
              <a:t>[</a:t>
            </a:r>
            <a:r>
              <a:rPr lang="ru-RU" sz="5400" b="1" dirty="0" smtClean="0">
                <a:solidFill>
                  <a:srgbClr val="9933FF"/>
                </a:solidFill>
              </a:rPr>
              <a:t>ɒ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9933FF"/>
                </a:solidFill>
              </a:rPr>
              <a:t>[</a:t>
            </a:r>
            <a:r>
              <a:rPr lang="ru-RU" sz="5400" b="1" dirty="0">
                <a:solidFill>
                  <a:srgbClr val="9933FF"/>
                </a:solidFill>
              </a:rPr>
              <a:t>ɑ</a:t>
            </a:r>
            <a:r>
              <a:rPr lang="ru-RU" sz="5400" b="1" dirty="0" smtClean="0">
                <a:solidFill>
                  <a:srgbClr val="9933FF"/>
                </a:solidFill>
              </a:rPr>
              <a:t>: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9933FF"/>
                </a:solidFill>
              </a:rPr>
              <a:t>[</a:t>
            </a:r>
            <a:r>
              <a:rPr lang="ru-RU" sz="5400" b="1" dirty="0" err="1" smtClean="0">
                <a:solidFill>
                  <a:srgbClr val="9933FF"/>
                </a:solidFill>
              </a:rPr>
              <a:t>əʋ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9933FF"/>
                </a:solidFill>
              </a:rPr>
              <a:t>[</a:t>
            </a:r>
            <a:r>
              <a:rPr lang="ru-RU" sz="5400" b="1" dirty="0" smtClean="0">
                <a:solidFill>
                  <a:srgbClr val="9933FF"/>
                </a:solidFill>
              </a:rPr>
              <a:t>ŋ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9933FF"/>
                </a:solidFill>
              </a:rPr>
              <a:t>[</a:t>
            </a:r>
            <a:r>
              <a:rPr lang="ru-RU" sz="5400" b="1" dirty="0" smtClean="0">
                <a:solidFill>
                  <a:srgbClr val="9933FF"/>
                </a:solidFill>
              </a:rPr>
              <a:t>ɔ</a:t>
            </a:r>
            <a:r>
              <a:rPr lang="en-US" sz="5400" b="1" dirty="0" smtClean="0">
                <a:solidFill>
                  <a:srgbClr val="9933FF"/>
                </a:solidFill>
              </a:rPr>
              <a:t>]</a:t>
            </a:r>
            <a:endParaRPr lang="ru-RU" sz="5400" b="1" dirty="0">
              <a:solidFill>
                <a:srgbClr val="99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42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8000"/>
                </a:solidFill>
              </a:rPr>
              <a:t>O</a:t>
            </a:r>
            <a:r>
              <a:rPr lang="ru-RU" sz="8000" b="1" dirty="0" err="1" smtClean="0">
                <a:solidFill>
                  <a:srgbClr val="008000"/>
                </a:solidFill>
              </a:rPr>
              <a:t>melette</a:t>
            </a:r>
            <a:r>
              <a:rPr lang="ru-RU" sz="8000" b="1" dirty="0" smtClean="0">
                <a:solidFill>
                  <a:srgbClr val="008000"/>
                </a:solidFill>
              </a:rPr>
              <a:t> - </a:t>
            </a:r>
            <a:r>
              <a:rPr lang="ru-RU" sz="8000" b="1" dirty="0">
                <a:solidFill>
                  <a:srgbClr val="008000"/>
                </a:solidFill>
              </a:rPr>
              <a:t>[ʹ</a:t>
            </a:r>
            <a:r>
              <a:rPr lang="ru-RU" sz="8000" b="1" dirty="0" err="1">
                <a:solidFill>
                  <a:srgbClr val="008000"/>
                </a:solidFill>
              </a:rPr>
              <a:t>ɒmlıt</a:t>
            </a:r>
            <a:r>
              <a:rPr lang="ru-RU" sz="8000" b="1" dirty="0">
                <a:solidFill>
                  <a:srgbClr val="008000"/>
                </a:solidFill>
              </a:rPr>
              <a:t>]</a:t>
            </a:r>
          </a:p>
        </p:txBody>
      </p:sp>
      <p:pic>
        <p:nvPicPr>
          <p:cNvPr id="8194" name="Picture 2" descr="C:\Users\комп\Desktop\АНГЛИЙСКИЙ ЯЗЫК НАЧАЛЬНАЯ ШКОЛА\для уроков\картинки\картинки 4 класс\Слайд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7272807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9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FF"/>
                </a:solidFill>
              </a:rPr>
              <a:t>D</a:t>
            </a:r>
            <a:r>
              <a:rPr lang="ru-RU" sz="8000" b="1" dirty="0" err="1" smtClean="0">
                <a:solidFill>
                  <a:srgbClr val="00CCFF"/>
                </a:solidFill>
              </a:rPr>
              <a:t>rink</a:t>
            </a:r>
            <a:r>
              <a:rPr lang="ru-RU" sz="8000" b="1" dirty="0" smtClean="0">
                <a:solidFill>
                  <a:srgbClr val="00CCFF"/>
                </a:solidFill>
              </a:rPr>
              <a:t> - </a:t>
            </a:r>
            <a:r>
              <a:rPr lang="ru-RU" sz="8000" b="1" dirty="0">
                <a:solidFill>
                  <a:srgbClr val="00CCFF"/>
                </a:solidFill>
              </a:rPr>
              <a:t>[</a:t>
            </a:r>
            <a:r>
              <a:rPr lang="ru-RU" sz="8000" b="1" dirty="0" err="1">
                <a:solidFill>
                  <a:srgbClr val="00CCFF"/>
                </a:solidFill>
              </a:rPr>
              <a:t>drıŋk</a:t>
            </a:r>
            <a:r>
              <a:rPr lang="ru-RU" sz="8000" b="1" dirty="0">
                <a:solidFill>
                  <a:srgbClr val="00CCFF"/>
                </a:solidFill>
              </a:rPr>
              <a:t>]</a:t>
            </a:r>
          </a:p>
        </p:txBody>
      </p:sp>
      <p:pic>
        <p:nvPicPr>
          <p:cNvPr id="9218" name="Picture 2" descr="C:\Users\комп\Desktop\АНГЛИЙСКИЙ ЯЗЫК НАЧАЛЬНАЯ ШКОЛА\для уроков\картинки\картинки 4 класс\Слайд1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43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S</a:t>
            </a:r>
            <a:r>
              <a:rPr lang="ru-RU" sz="8000" b="1" dirty="0" err="1" smtClean="0">
                <a:solidFill>
                  <a:srgbClr val="009999"/>
                </a:solidFill>
              </a:rPr>
              <a:t>port</a:t>
            </a:r>
            <a:r>
              <a:rPr lang="ru-RU" sz="8000" b="1" dirty="0" smtClean="0">
                <a:solidFill>
                  <a:srgbClr val="009999"/>
                </a:solidFill>
              </a:rPr>
              <a:t> - </a:t>
            </a:r>
            <a:r>
              <a:rPr lang="ru-RU" sz="8000" b="1" dirty="0">
                <a:solidFill>
                  <a:srgbClr val="009999"/>
                </a:solidFill>
              </a:rPr>
              <a:t>[</a:t>
            </a:r>
            <a:r>
              <a:rPr lang="ru-RU" sz="8000" b="1" dirty="0" err="1">
                <a:solidFill>
                  <a:srgbClr val="009999"/>
                </a:solidFill>
              </a:rPr>
              <a:t>spɔ:t</a:t>
            </a:r>
            <a:r>
              <a:rPr lang="ru-RU" sz="8000" b="1" dirty="0">
                <a:solidFill>
                  <a:srgbClr val="009999"/>
                </a:solidFill>
              </a:rPr>
              <a:t>]</a:t>
            </a:r>
          </a:p>
        </p:txBody>
      </p:sp>
      <p:pic>
        <p:nvPicPr>
          <p:cNvPr id="10242" name="Picture 2" descr="C:\Users\комп\Desktop\АНГЛИЙСКИЙ ЯЗЫК НАЧАЛЬНАЯ ШКОЛА\для уроков\картинки\картинки 4 класс\Слайд1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560839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64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err="1">
                <a:solidFill>
                  <a:srgbClr val="006699"/>
                </a:solidFill>
              </a:rPr>
              <a:t>mineral</a:t>
            </a:r>
            <a:r>
              <a:rPr lang="ru-RU" sz="6000" b="1" dirty="0">
                <a:solidFill>
                  <a:srgbClr val="006699"/>
                </a:solidFill>
              </a:rPr>
              <a:t> </a:t>
            </a:r>
            <a:r>
              <a:rPr lang="ru-RU" sz="6000" b="1" dirty="0" err="1" smtClean="0">
                <a:solidFill>
                  <a:srgbClr val="006699"/>
                </a:solidFill>
              </a:rPr>
              <a:t>water</a:t>
            </a:r>
            <a:r>
              <a:rPr lang="ru-RU" sz="6000" b="1" dirty="0" smtClean="0">
                <a:solidFill>
                  <a:srgbClr val="006699"/>
                </a:solidFill>
              </a:rPr>
              <a:t> - </a:t>
            </a:r>
            <a:r>
              <a:rPr lang="ru-RU" sz="6000" b="1" dirty="0">
                <a:solidFill>
                  <a:srgbClr val="006699"/>
                </a:solidFill>
              </a:rPr>
              <a:t>[ʹ</a:t>
            </a:r>
            <a:r>
              <a:rPr lang="ru-RU" sz="6000" b="1" dirty="0" err="1">
                <a:solidFill>
                  <a:srgbClr val="006699"/>
                </a:solidFill>
              </a:rPr>
              <a:t>mın</a:t>
            </a:r>
            <a:r>
              <a:rPr lang="ru-RU" sz="6000" b="1" dirty="0">
                <a:solidFill>
                  <a:srgbClr val="006699"/>
                </a:solidFill>
              </a:rPr>
              <a:t>(ə)</a:t>
            </a:r>
            <a:r>
              <a:rPr lang="ru-RU" sz="6000" b="1" dirty="0" err="1">
                <a:solidFill>
                  <a:srgbClr val="006699"/>
                </a:solidFill>
              </a:rPr>
              <a:t>rəl</a:t>
            </a:r>
            <a:r>
              <a:rPr lang="ru-RU" sz="6000" b="1" dirty="0">
                <a:solidFill>
                  <a:srgbClr val="006699"/>
                </a:solidFill>
              </a:rPr>
              <a:t>] [ʹ</a:t>
            </a:r>
            <a:r>
              <a:rPr lang="ru-RU" sz="6000" b="1" dirty="0" err="1">
                <a:solidFill>
                  <a:srgbClr val="006699"/>
                </a:solidFill>
              </a:rPr>
              <a:t>wɔ:tə</a:t>
            </a:r>
            <a:r>
              <a:rPr lang="ru-RU" sz="6000" b="1" dirty="0">
                <a:solidFill>
                  <a:srgbClr val="006699"/>
                </a:solidFill>
              </a:rPr>
              <a:t>]</a:t>
            </a:r>
          </a:p>
        </p:txBody>
      </p:sp>
      <p:pic>
        <p:nvPicPr>
          <p:cNvPr id="11266" name="Picture 2" descr="C:\Users\комп\Desktop\АНГЛИЙСКИЙ ЯЗЫК НАЧАЛЬНАЯ ШКОЛА\для уроков\картинки\картинки 4 класс\Слайд1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54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en-US" sz="4100" b="1" dirty="0" smtClean="0">
                <a:solidFill>
                  <a:srgbClr val="9933FF"/>
                </a:solidFill>
              </a:rPr>
              <a:t>P</a:t>
            </a:r>
            <a:r>
              <a:rPr lang="ru-RU" sz="4100" b="1" dirty="0" err="1">
                <a:solidFill>
                  <a:srgbClr val="9933FF"/>
                </a:solidFill>
              </a:rPr>
              <a:t>izza</a:t>
            </a:r>
            <a:r>
              <a:rPr lang="ru-RU" sz="4100" b="1" dirty="0">
                <a:solidFill>
                  <a:srgbClr val="9933FF"/>
                </a:solidFill>
              </a:rPr>
              <a:t> - [ʹ</a:t>
            </a:r>
            <a:r>
              <a:rPr lang="ru-RU" sz="4100" b="1" dirty="0" err="1">
                <a:solidFill>
                  <a:srgbClr val="9933FF"/>
                </a:solidFill>
              </a:rPr>
              <a:t>pi:tsə</a:t>
            </a:r>
            <a:r>
              <a:rPr lang="ru-RU" sz="4100" b="1" dirty="0" smtClean="0">
                <a:solidFill>
                  <a:srgbClr val="9933FF"/>
                </a:solidFill>
              </a:rPr>
              <a:t>] - пицца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008080"/>
                </a:solidFill>
              </a:rPr>
              <a:t>H</a:t>
            </a:r>
            <a:r>
              <a:rPr lang="ru-RU" sz="4100" b="1" dirty="0" err="1">
                <a:solidFill>
                  <a:srgbClr val="008080"/>
                </a:solidFill>
              </a:rPr>
              <a:t>amburger</a:t>
            </a:r>
            <a:r>
              <a:rPr lang="ru-RU" sz="4100" b="1" dirty="0">
                <a:solidFill>
                  <a:srgbClr val="008080"/>
                </a:solidFill>
              </a:rPr>
              <a:t> - [ʹ</a:t>
            </a:r>
            <a:r>
              <a:rPr lang="ru-RU" sz="4100" b="1" dirty="0" err="1">
                <a:solidFill>
                  <a:srgbClr val="008080"/>
                </a:solidFill>
              </a:rPr>
              <a:t>hæmbɜ:gə</a:t>
            </a:r>
            <a:r>
              <a:rPr lang="ru-RU" sz="4100" b="1" dirty="0" smtClean="0">
                <a:solidFill>
                  <a:srgbClr val="008080"/>
                </a:solidFill>
              </a:rPr>
              <a:t>] - гамбургер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009999"/>
                </a:solidFill>
              </a:rPr>
              <a:t>S</a:t>
            </a:r>
            <a:r>
              <a:rPr lang="ru-RU" sz="4100" b="1" dirty="0" err="1">
                <a:solidFill>
                  <a:srgbClr val="009999"/>
                </a:solidFill>
              </a:rPr>
              <a:t>alad</a:t>
            </a:r>
            <a:r>
              <a:rPr lang="ru-RU" sz="4100" b="1" dirty="0">
                <a:solidFill>
                  <a:srgbClr val="009999"/>
                </a:solidFill>
              </a:rPr>
              <a:t> - [ʹ</a:t>
            </a:r>
            <a:r>
              <a:rPr lang="ru-RU" sz="4100" b="1" dirty="0" err="1">
                <a:solidFill>
                  <a:srgbClr val="009999"/>
                </a:solidFill>
              </a:rPr>
              <a:t>sæləd</a:t>
            </a:r>
            <a:r>
              <a:rPr lang="ru-RU" sz="4100" b="1" dirty="0" smtClean="0">
                <a:solidFill>
                  <a:srgbClr val="009999"/>
                </a:solidFill>
              </a:rPr>
              <a:t>] - салат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A50021"/>
                </a:solidFill>
              </a:rPr>
              <a:t>Y</a:t>
            </a:r>
            <a:r>
              <a:rPr lang="ru-RU" sz="4100" b="1" dirty="0" err="1">
                <a:solidFill>
                  <a:srgbClr val="A50021"/>
                </a:solidFill>
              </a:rPr>
              <a:t>ogurt</a:t>
            </a:r>
            <a:r>
              <a:rPr lang="ru-RU" sz="4100" b="1" dirty="0">
                <a:solidFill>
                  <a:srgbClr val="A50021"/>
                </a:solidFill>
              </a:rPr>
              <a:t> - ['</a:t>
            </a:r>
            <a:r>
              <a:rPr lang="ru-RU" sz="4100" b="1" dirty="0" err="1">
                <a:solidFill>
                  <a:srgbClr val="A50021"/>
                </a:solidFill>
              </a:rPr>
              <a:t>jɔgət</a:t>
            </a:r>
            <a:r>
              <a:rPr lang="ru-RU" sz="4100" b="1" dirty="0" smtClean="0">
                <a:solidFill>
                  <a:srgbClr val="A50021"/>
                </a:solidFill>
              </a:rPr>
              <a:t>] - йогурт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0099CC"/>
                </a:solidFill>
              </a:rPr>
              <a:t>S</a:t>
            </a:r>
            <a:r>
              <a:rPr lang="ru-RU" sz="4100" b="1" dirty="0" err="1">
                <a:solidFill>
                  <a:srgbClr val="0099CC"/>
                </a:solidFill>
              </a:rPr>
              <a:t>andwich</a:t>
            </a:r>
            <a:r>
              <a:rPr lang="ru-RU" sz="4100" b="1" dirty="0">
                <a:solidFill>
                  <a:srgbClr val="0099CC"/>
                </a:solidFill>
              </a:rPr>
              <a:t> - [ʹ</a:t>
            </a:r>
            <a:r>
              <a:rPr lang="ru-RU" sz="4100" b="1" dirty="0" err="1">
                <a:solidFill>
                  <a:srgbClr val="0099CC"/>
                </a:solidFill>
              </a:rPr>
              <a:t>sænwıdʒ</a:t>
            </a:r>
            <a:r>
              <a:rPr lang="ru-RU" sz="4100" b="1" dirty="0" smtClean="0">
                <a:solidFill>
                  <a:srgbClr val="0099CC"/>
                </a:solidFill>
              </a:rPr>
              <a:t>] - </a:t>
            </a:r>
            <a:r>
              <a:rPr lang="ru-RU" sz="4100" b="1" dirty="0" err="1" smtClean="0">
                <a:solidFill>
                  <a:srgbClr val="0099CC"/>
                </a:solidFill>
              </a:rPr>
              <a:t>сендвич</a:t>
            </a:r>
            <a:endParaRPr lang="ru-RU" sz="4100" b="1" dirty="0" smtClean="0">
              <a:solidFill>
                <a:srgbClr val="0099CC"/>
              </a:solidFill>
            </a:endParaRP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0000CC"/>
                </a:solidFill>
              </a:rPr>
              <a:t>C</a:t>
            </a:r>
            <a:r>
              <a:rPr lang="ru-RU" sz="4100" b="1" dirty="0" err="1">
                <a:solidFill>
                  <a:srgbClr val="0000CC"/>
                </a:solidFill>
              </a:rPr>
              <a:t>hocolate</a:t>
            </a:r>
            <a:r>
              <a:rPr lang="ru-RU" sz="4100" b="1" dirty="0">
                <a:solidFill>
                  <a:srgbClr val="0000CC"/>
                </a:solidFill>
              </a:rPr>
              <a:t> - [ʹ</a:t>
            </a:r>
            <a:r>
              <a:rPr lang="ru-RU" sz="4100" b="1" dirty="0" err="1">
                <a:solidFill>
                  <a:srgbClr val="0000CC"/>
                </a:solidFill>
              </a:rPr>
              <a:t>tʃɒklıt</a:t>
            </a:r>
            <a:r>
              <a:rPr lang="ru-RU" sz="4100" b="1" dirty="0" smtClean="0">
                <a:solidFill>
                  <a:srgbClr val="0000CC"/>
                </a:solidFill>
              </a:rPr>
              <a:t>] - шоколад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996633"/>
                </a:solidFill>
              </a:rPr>
              <a:t>T</a:t>
            </a:r>
            <a:r>
              <a:rPr lang="ru-RU" sz="4100" b="1" dirty="0" err="1">
                <a:solidFill>
                  <a:srgbClr val="996633"/>
                </a:solidFill>
              </a:rPr>
              <a:t>omato</a:t>
            </a:r>
            <a:r>
              <a:rPr lang="ru-RU" sz="4100" b="1" dirty="0">
                <a:solidFill>
                  <a:srgbClr val="996633"/>
                </a:solidFill>
              </a:rPr>
              <a:t> - [</a:t>
            </a:r>
            <a:r>
              <a:rPr lang="ru-RU" sz="4100" b="1" dirty="0" err="1">
                <a:solidFill>
                  <a:srgbClr val="996633"/>
                </a:solidFill>
              </a:rPr>
              <a:t>təʹmɑ:təʋ</a:t>
            </a:r>
            <a:r>
              <a:rPr lang="ru-RU" sz="4100" b="1" dirty="0" smtClean="0">
                <a:solidFill>
                  <a:srgbClr val="996633"/>
                </a:solidFill>
              </a:rPr>
              <a:t>] - помидор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008000"/>
                </a:solidFill>
              </a:rPr>
              <a:t>O</a:t>
            </a:r>
            <a:r>
              <a:rPr lang="ru-RU" sz="4100" b="1" dirty="0" err="1">
                <a:solidFill>
                  <a:srgbClr val="008000"/>
                </a:solidFill>
              </a:rPr>
              <a:t>melette</a:t>
            </a:r>
            <a:r>
              <a:rPr lang="ru-RU" sz="4100" b="1" dirty="0">
                <a:solidFill>
                  <a:srgbClr val="008000"/>
                </a:solidFill>
              </a:rPr>
              <a:t> - [ʹ</a:t>
            </a:r>
            <a:r>
              <a:rPr lang="ru-RU" sz="4100" b="1" dirty="0" err="1">
                <a:solidFill>
                  <a:srgbClr val="008000"/>
                </a:solidFill>
              </a:rPr>
              <a:t>ɒmlıt</a:t>
            </a:r>
            <a:r>
              <a:rPr lang="ru-RU" sz="4100" b="1" dirty="0" smtClean="0">
                <a:solidFill>
                  <a:srgbClr val="008000"/>
                </a:solidFill>
              </a:rPr>
              <a:t>] - омлет</a:t>
            </a:r>
          </a:p>
          <a:p>
            <a:pPr marL="514350" indent="-514350">
              <a:buAutoNum type="arabicPeriod"/>
            </a:pPr>
            <a:r>
              <a:rPr lang="en-US" sz="4100" b="1" dirty="0">
                <a:solidFill>
                  <a:srgbClr val="00CCFF"/>
                </a:solidFill>
              </a:rPr>
              <a:t>D</a:t>
            </a:r>
            <a:r>
              <a:rPr lang="ru-RU" sz="4100" b="1" dirty="0" err="1">
                <a:solidFill>
                  <a:srgbClr val="00CCFF"/>
                </a:solidFill>
              </a:rPr>
              <a:t>rink</a:t>
            </a:r>
            <a:r>
              <a:rPr lang="ru-RU" sz="4100" b="1" dirty="0">
                <a:solidFill>
                  <a:srgbClr val="00CCFF"/>
                </a:solidFill>
              </a:rPr>
              <a:t> - [</a:t>
            </a:r>
            <a:r>
              <a:rPr lang="ru-RU" sz="4100" b="1" dirty="0" err="1">
                <a:solidFill>
                  <a:srgbClr val="00CCFF"/>
                </a:solidFill>
              </a:rPr>
              <a:t>drıŋk</a:t>
            </a:r>
            <a:r>
              <a:rPr lang="ru-RU" sz="4100" b="1" dirty="0" smtClean="0">
                <a:solidFill>
                  <a:srgbClr val="00CCFF"/>
                </a:solidFill>
              </a:rPr>
              <a:t>] – пить, напиток</a:t>
            </a:r>
          </a:p>
          <a:p>
            <a:pPr marL="514350" indent="-514350">
              <a:buAutoNum type="arabicPeriod"/>
            </a:pPr>
            <a:r>
              <a:rPr lang="ru-RU" sz="4100" b="1" dirty="0" err="1">
                <a:solidFill>
                  <a:srgbClr val="006699"/>
                </a:solidFill>
              </a:rPr>
              <a:t>mineral</a:t>
            </a:r>
            <a:r>
              <a:rPr lang="ru-RU" sz="4100" b="1" dirty="0">
                <a:solidFill>
                  <a:srgbClr val="006699"/>
                </a:solidFill>
              </a:rPr>
              <a:t> </a:t>
            </a:r>
            <a:r>
              <a:rPr lang="ru-RU" sz="4100" b="1" dirty="0" err="1">
                <a:solidFill>
                  <a:srgbClr val="006699"/>
                </a:solidFill>
              </a:rPr>
              <a:t>water</a:t>
            </a:r>
            <a:r>
              <a:rPr lang="ru-RU" sz="4100" b="1" dirty="0">
                <a:solidFill>
                  <a:srgbClr val="006699"/>
                </a:solidFill>
              </a:rPr>
              <a:t> - [ʹ</a:t>
            </a:r>
            <a:r>
              <a:rPr lang="ru-RU" sz="4100" b="1" dirty="0" err="1">
                <a:solidFill>
                  <a:srgbClr val="006699"/>
                </a:solidFill>
              </a:rPr>
              <a:t>mın</a:t>
            </a:r>
            <a:r>
              <a:rPr lang="ru-RU" sz="4100" b="1" dirty="0">
                <a:solidFill>
                  <a:srgbClr val="006699"/>
                </a:solidFill>
              </a:rPr>
              <a:t>(ə)</a:t>
            </a:r>
            <a:r>
              <a:rPr lang="ru-RU" sz="4100" b="1" dirty="0" err="1">
                <a:solidFill>
                  <a:srgbClr val="006699"/>
                </a:solidFill>
              </a:rPr>
              <a:t>rəl</a:t>
            </a:r>
            <a:r>
              <a:rPr lang="ru-RU" sz="4100" b="1" dirty="0">
                <a:solidFill>
                  <a:srgbClr val="006699"/>
                </a:solidFill>
              </a:rPr>
              <a:t>] [ʹ</a:t>
            </a:r>
            <a:r>
              <a:rPr lang="ru-RU" sz="4100" b="1" dirty="0" err="1">
                <a:solidFill>
                  <a:srgbClr val="006699"/>
                </a:solidFill>
              </a:rPr>
              <a:t>wɔ:tə</a:t>
            </a:r>
            <a:r>
              <a:rPr lang="ru-RU" sz="4100" b="1" dirty="0" smtClean="0">
                <a:solidFill>
                  <a:srgbClr val="006699"/>
                </a:solidFill>
              </a:rPr>
              <a:t>] – мин. </a:t>
            </a:r>
            <a:r>
              <a:rPr lang="ru-RU" sz="4100" b="1" dirty="0" smtClean="0">
                <a:solidFill>
                  <a:srgbClr val="006699"/>
                </a:solidFill>
              </a:rPr>
              <a:t>Вода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009999"/>
                </a:solidFill>
              </a:rPr>
              <a:t>S</a:t>
            </a:r>
            <a:r>
              <a:rPr lang="ru-RU" sz="4400" b="1" dirty="0" err="1">
                <a:solidFill>
                  <a:srgbClr val="009999"/>
                </a:solidFill>
              </a:rPr>
              <a:t>port</a:t>
            </a:r>
            <a:r>
              <a:rPr lang="ru-RU" sz="4400" b="1" dirty="0">
                <a:solidFill>
                  <a:srgbClr val="009999"/>
                </a:solidFill>
              </a:rPr>
              <a:t> - [</a:t>
            </a:r>
            <a:r>
              <a:rPr lang="ru-RU" sz="4400" b="1" dirty="0" err="1">
                <a:solidFill>
                  <a:srgbClr val="009999"/>
                </a:solidFill>
              </a:rPr>
              <a:t>spɔ:t</a:t>
            </a:r>
            <a:r>
              <a:rPr lang="ru-RU" sz="4400" b="1" dirty="0" smtClean="0">
                <a:solidFill>
                  <a:srgbClr val="009999"/>
                </a:solidFill>
              </a:rPr>
              <a:t>] </a:t>
            </a:r>
            <a:r>
              <a:rPr lang="ru-RU" sz="4400" b="1" smtClean="0">
                <a:solidFill>
                  <a:srgbClr val="009999"/>
                </a:solidFill>
              </a:rPr>
              <a:t>- спорт</a:t>
            </a:r>
            <a:endParaRPr lang="ru-RU" sz="4100" b="1" dirty="0" smtClean="0">
              <a:solidFill>
                <a:srgbClr val="008000"/>
              </a:solidFill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008000"/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77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Проверим, правильно ли мы назвали звуки: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[æ</a:t>
            </a:r>
            <a:r>
              <a:rPr lang="en-US" sz="8700" b="1" dirty="0" smtClean="0">
                <a:solidFill>
                  <a:srgbClr val="9933FF"/>
                </a:solidFill>
              </a:rPr>
              <a:t>]</a:t>
            </a:r>
            <a:r>
              <a:rPr lang="ru-RU" sz="8700" b="1" dirty="0" smtClean="0">
                <a:solidFill>
                  <a:srgbClr val="9933FF"/>
                </a:solidFill>
              </a:rPr>
              <a:t> - э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[ɜ</a:t>
            </a:r>
            <a:r>
              <a:rPr lang="en-US" sz="8700" b="1" dirty="0" smtClean="0">
                <a:solidFill>
                  <a:srgbClr val="9933FF"/>
                </a:solidFill>
              </a:rPr>
              <a:t>:]</a:t>
            </a:r>
            <a:r>
              <a:rPr lang="ru-RU" sz="8700" b="1" dirty="0" smtClean="0">
                <a:solidFill>
                  <a:srgbClr val="9933FF"/>
                </a:solidFill>
              </a:rPr>
              <a:t> - ё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[j</a:t>
            </a:r>
            <a:r>
              <a:rPr lang="en-US" sz="8700" b="1" dirty="0" smtClean="0">
                <a:solidFill>
                  <a:srgbClr val="9933FF"/>
                </a:solidFill>
              </a:rPr>
              <a:t>]</a:t>
            </a:r>
            <a:r>
              <a:rPr lang="ru-RU" sz="8700" b="1" dirty="0" smtClean="0">
                <a:solidFill>
                  <a:srgbClr val="9933FF"/>
                </a:solidFill>
              </a:rPr>
              <a:t> - й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</a:t>
            </a:r>
            <a:r>
              <a:rPr lang="en-US" sz="8700" b="1" dirty="0" err="1">
                <a:solidFill>
                  <a:srgbClr val="9933FF"/>
                </a:solidFill>
              </a:rPr>
              <a:t>dʒ</a:t>
            </a:r>
            <a:r>
              <a:rPr lang="en-US" sz="8700" b="1" dirty="0" smtClean="0">
                <a:solidFill>
                  <a:srgbClr val="9933FF"/>
                </a:solidFill>
              </a:rPr>
              <a:t>]</a:t>
            </a:r>
            <a:r>
              <a:rPr lang="ru-RU" sz="8700" b="1" dirty="0" smtClean="0">
                <a:solidFill>
                  <a:srgbClr val="9933FF"/>
                </a:solidFill>
              </a:rPr>
              <a:t> - </a:t>
            </a:r>
            <a:r>
              <a:rPr lang="ru-RU" sz="8700" b="1" dirty="0" err="1" smtClean="0">
                <a:solidFill>
                  <a:srgbClr val="9933FF"/>
                </a:solidFill>
              </a:rPr>
              <a:t>дж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</a:t>
            </a:r>
            <a:r>
              <a:rPr lang="en-US" sz="8700" b="1" dirty="0" err="1">
                <a:solidFill>
                  <a:srgbClr val="9933FF"/>
                </a:solidFill>
              </a:rPr>
              <a:t>tʃ</a:t>
            </a:r>
            <a:r>
              <a:rPr lang="en-US" sz="8700" b="1" dirty="0" smtClean="0">
                <a:solidFill>
                  <a:srgbClr val="9933FF"/>
                </a:solidFill>
              </a:rPr>
              <a:t>]</a:t>
            </a:r>
            <a:r>
              <a:rPr lang="ru-RU" sz="8700" b="1" dirty="0" smtClean="0">
                <a:solidFill>
                  <a:srgbClr val="9933FF"/>
                </a:solidFill>
              </a:rPr>
              <a:t> - ч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endParaRPr lang="ru-RU" sz="48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[ɒ</a:t>
            </a:r>
            <a:r>
              <a:rPr lang="en-US" sz="8700" b="1" dirty="0" smtClean="0">
                <a:solidFill>
                  <a:srgbClr val="9933FF"/>
                </a:solidFill>
              </a:rPr>
              <a:t>]</a:t>
            </a:r>
            <a:r>
              <a:rPr lang="ru-RU" sz="8700" b="1" dirty="0" smtClean="0">
                <a:solidFill>
                  <a:srgbClr val="9933FF"/>
                </a:solidFill>
              </a:rPr>
              <a:t> - о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[ɑ</a:t>
            </a:r>
            <a:r>
              <a:rPr lang="en-US" sz="8700" b="1" dirty="0" smtClean="0">
                <a:solidFill>
                  <a:srgbClr val="9933FF"/>
                </a:solidFill>
              </a:rPr>
              <a:t>:]</a:t>
            </a:r>
            <a:r>
              <a:rPr lang="ru-RU" sz="8700" b="1" dirty="0" smtClean="0">
                <a:solidFill>
                  <a:srgbClr val="9933FF"/>
                </a:solidFill>
              </a:rPr>
              <a:t> – а (долгий)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</a:t>
            </a:r>
            <a:r>
              <a:rPr lang="en-US" sz="8700" b="1" dirty="0" err="1">
                <a:solidFill>
                  <a:srgbClr val="9933FF"/>
                </a:solidFill>
              </a:rPr>
              <a:t>əʋ</a:t>
            </a:r>
            <a:r>
              <a:rPr lang="en-US" sz="8700" b="1" dirty="0" smtClean="0">
                <a:solidFill>
                  <a:srgbClr val="9933FF"/>
                </a:solidFill>
              </a:rPr>
              <a:t>]</a:t>
            </a:r>
            <a:r>
              <a:rPr lang="ru-RU" sz="8700" b="1" dirty="0" smtClean="0">
                <a:solidFill>
                  <a:srgbClr val="9933FF"/>
                </a:solidFill>
              </a:rPr>
              <a:t> - </a:t>
            </a:r>
            <a:r>
              <a:rPr lang="ru-RU" sz="8700" b="1" dirty="0" err="1" smtClean="0">
                <a:solidFill>
                  <a:srgbClr val="9933FF"/>
                </a:solidFill>
              </a:rPr>
              <a:t>оу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[ŋ</a:t>
            </a:r>
            <a:r>
              <a:rPr lang="en-US" sz="8700" b="1" dirty="0" smtClean="0">
                <a:solidFill>
                  <a:srgbClr val="9933FF"/>
                </a:solidFill>
              </a:rPr>
              <a:t>]</a:t>
            </a:r>
            <a:r>
              <a:rPr lang="ru-RU" sz="8700" b="1" dirty="0" smtClean="0">
                <a:solidFill>
                  <a:srgbClr val="9933FF"/>
                </a:solidFill>
              </a:rPr>
              <a:t> – н (в нос)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r>
              <a:rPr lang="en-US" sz="8700" b="1" dirty="0">
                <a:solidFill>
                  <a:srgbClr val="9933FF"/>
                </a:solidFill>
              </a:rPr>
              <a:t>[ɔ</a:t>
            </a:r>
            <a:r>
              <a:rPr lang="en-US" sz="8700" b="1" dirty="0" smtClean="0">
                <a:solidFill>
                  <a:srgbClr val="9933FF"/>
                </a:solidFill>
              </a:rPr>
              <a:t>]</a:t>
            </a:r>
            <a:r>
              <a:rPr lang="ru-RU" sz="8700" b="1" dirty="0" smtClean="0">
                <a:solidFill>
                  <a:srgbClr val="9933FF"/>
                </a:solidFill>
              </a:rPr>
              <a:t> - о</a:t>
            </a:r>
            <a:endParaRPr lang="en-US" sz="8700" b="1" dirty="0">
              <a:solidFill>
                <a:srgbClr val="9933FF"/>
              </a:solidFill>
            </a:endParaRPr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821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33FF"/>
                </a:solidFill>
              </a:rPr>
              <a:t>P</a:t>
            </a:r>
            <a:r>
              <a:rPr lang="ru-RU" sz="8000" b="1" dirty="0" err="1" smtClean="0">
                <a:solidFill>
                  <a:srgbClr val="9933FF"/>
                </a:solidFill>
              </a:rPr>
              <a:t>izza</a:t>
            </a:r>
            <a:r>
              <a:rPr lang="ru-RU" sz="8000" b="1" dirty="0" smtClean="0">
                <a:solidFill>
                  <a:srgbClr val="9933FF"/>
                </a:solidFill>
              </a:rPr>
              <a:t> - </a:t>
            </a:r>
            <a:r>
              <a:rPr lang="ru-RU" sz="8000" b="1" dirty="0">
                <a:solidFill>
                  <a:srgbClr val="9933FF"/>
                </a:solidFill>
              </a:rPr>
              <a:t>[ʹ</a:t>
            </a:r>
            <a:r>
              <a:rPr lang="ru-RU" sz="8000" b="1" dirty="0" err="1">
                <a:solidFill>
                  <a:srgbClr val="9933FF"/>
                </a:solidFill>
              </a:rPr>
              <a:t>pi:tsə</a:t>
            </a:r>
            <a:r>
              <a:rPr lang="ru-RU" sz="8000" b="1" dirty="0">
                <a:solidFill>
                  <a:srgbClr val="9933FF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Fast_food_Pizza_4997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201" y="1600200"/>
            <a:ext cx="679159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8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008080"/>
                </a:solidFill>
              </a:rPr>
              <a:t>H</a:t>
            </a:r>
            <a:r>
              <a:rPr lang="ru-RU" sz="5400" b="1" dirty="0" err="1" smtClean="0">
                <a:solidFill>
                  <a:srgbClr val="008080"/>
                </a:solidFill>
              </a:rPr>
              <a:t>amburger</a:t>
            </a:r>
            <a:r>
              <a:rPr lang="ru-RU" sz="5400" b="1" dirty="0" smtClean="0">
                <a:solidFill>
                  <a:srgbClr val="008080"/>
                </a:solidFill>
              </a:rPr>
              <a:t> - </a:t>
            </a:r>
            <a:r>
              <a:rPr lang="ru-RU" sz="5400" b="1" dirty="0">
                <a:solidFill>
                  <a:srgbClr val="008080"/>
                </a:solidFill>
              </a:rPr>
              <a:t>[ʹ</a:t>
            </a:r>
            <a:r>
              <a:rPr lang="ru-RU" sz="5400" b="1" dirty="0" err="1">
                <a:solidFill>
                  <a:srgbClr val="008080"/>
                </a:solidFill>
              </a:rPr>
              <a:t>hæmbɜ:gə</a:t>
            </a:r>
            <a:r>
              <a:rPr lang="ru-RU" sz="5400" b="1" dirty="0">
                <a:solidFill>
                  <a:srgbClr val="008080"/>
                </a:solidFill>
              </a:rPr>
              <a:t>]</a:t>
            </a:r>
          </a:p>
        </p:txBody>
      </p:sp>
      <p:pic>
        <p:nvPicPr>
          <p:cNvPr id="2051" name="Picture 3" descr="C:\Users\комп\Desktop\АНГЛИЙСКИЙ ЯЗЫК НАЧАЛЬНАЯ ШКОЛА\для уроков\картинки\картинки 4 класс\fa22ff17-0d29-4253-9ae4-33509109bc3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50" y="1600200"/>
            <a:ext cx="804489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33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S</a:t>
            </a:r>
            <a:r>
              <a:rPr lang="ru-RU" sz="8000" b="1" dirty="0" err="1" smtClean="0">
                <a:solidFill>
                  <a:srgbClr val="009999"/>
                </a:solidFill>
              </a:rPr>
              <a:t>alad</a:t>
            </a:r>
            <a:r>
              <a:rPr lang="ru-RU" sz="8000" b="1" dirty="0" smtClean="0">
                <a:solidFill>
                  <a:srgbClr val="009999"/>
                </a:solidFill>
              </a:rPr>
              <a:t> - </a:t>
            </a:r>
            <a:r>
              <a:rPr lang="ru-RU" sz="8000" b="1" dirty="0">
                <a:solidFill>
                  <a:srgbClr val="009999"/>
                </a:solidFill>
              </a:rPr>
              <a:t>[ʹ</a:t>
            </a:r>
            <a:r>
              <a:rPr lang="ru-RU" sz="8000" b="1" dirty="0" err="1">
                <a:solidFill>
                  <a:srgbClr val="009999"/>
                </a:solidFill>
              </a:rPr>
              <a:t>sæləd</a:t>
            </a:r>
            <a:r>
              <a:rPr lang="ru-RU" sz="8000" b="1" dirty="0">
                <a:solidFill>
                  <a:srgbClr val="009999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Слайд9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920879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70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A50021"/>
                </a:solidFill>
              </a:rPr>
              <a:t>Y</a:t>
            </a:r>
            <a:r>
              <a:rPr lang="ru-RU" sz="8000" b="1" dirty="0" err="1" smtClean="0">
                <a:solidFill>
                  <a:srgbClr val="A50021"/>
                </a:solidFill>
              </a:rPr>
              <a:t>ogurt</a:t>
            </a:r>
            <a:r>
              <a:rPr lang="ru-RU" sz="8000" b="1" dirty="0" smtClean="0">
                <a:solidFill>
                  <a:srgbClr val="A50021"/>
                </a:solidFill>
              </a:rPr>
              <a:t> - </a:t>
            </a:r>
            <a:r>
              <a:rPr lang="ru-RU" sz="8000" b="1" dirty="0">
                <a:solidFill>
                  <a:srgbClr val="A50021"/>
                </a:solidFill>
              </a:rPr>
              <a:t>['</a:t>
            </a:r>
            <a:r>
              <a:rPr lang="ru-RU" sz="8000" b="1" dirty="0" err="1">
                <a:solidFill>
                  <a:srgbClr val="A50021"/>
                </a:solidFill>
              </a:rPr>
              <a:t>jɔgət</a:t>
            </a:r>
            <a:r>
              <a:rPr lang="ru-RU" sz="8000" b="1" dirty="0">
                <a:solidFill>
                  <a:srgbClr val="A50021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Слайд9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9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0099CC"/>
                </a:solidFill>
              </a:rPr>
              <a:t>S</a:t>
            </a:r>
            <a:r>
              <a:rPr lang="ru-RU" sz="6600" b="1" dirty="0" err="1" smtClean="0">
                <a:solidFill>
                  <a:srgbClr val="0099CC"/>
                </a:solidFill>
              </a:rPr>
              <a:t>andwich</a:t>
            </a:r>
            <a:r>
              <a:rPr lang="ru-RU" sz="6600" b="1" dirty="0" smtClean="0">
                <a:solidFill>
                  <a:srgbClr val="0099CC"/>
                </a:solidFill>
              </a:rPr>
              <a:t> - </a:t>
            </a:r>
            <a:r>
              <a:rPr lang="ru-RU" sz="6600" b="1" dirty="0">
                <a:solidFill>
                  <a:srgbClr val="0099CC"/>
                </a:solidFill>
              </a:rPr>
              <a:t>[ʹ</a:t>
            </a:r>
            <a:r>
              <a:rPr lang="ru-RU" sz="6600" b="1" dirty="0" err="1">
                <a:solidFill>
                  <a:srgbClr val="0099CC"/>
                </a:solidFill>
              </a:rPr>
              <a:t>sænwıdʒ</a:t>
            </a:r>
            <a:r>
              <a:rPr lang="ru-RU" sz="6600" b="1" dirty="0">
                <a:solidFill>
                  <a:srgbClr val="0099CC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4 класс\Слайд9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416823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90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000CC"/>
                </a:solidFill>
              </a:rPr>
              <a:t>C</a:t>
            </a:r>
            <a:r>
              <a:rPr lang="ru-RU" sz="7200" b="1" dirty="0" err="1" smtClean="0">
                <a:solidFill>
                  <a:srgbClr val="0000CC"/>
                </a:solidFill>
              </a:rPr>
              <a:t>hocolate</a:t>
            </a:r>
            <a:r>
              <a:rPr lang="ru-RU" sz="7200" b="1" dirty="0" smtClean="0">
                <a:solidFill>
                  <a:srgbClr val="0000CC"/>
                </a:solidFill>
              </a:rPr>
              <a:t> - </a:t>
            </a:r>
            <a:r>
              <a:rPr lang="ru-RU" sz="7200" b="1" dirty="0">
                <a:solidFill>
                  <a:srgbClr val="0000CC"/>
                </a:solidFill>
              </a:rPr>
              <a:t>[ʹ</a:t>
            </a:r>
            <a:r>
              <a:rPr lang="ru-RU" sz="7200" b="1" dirty="0" err="1">
                <a:solidFill>
                  <a:srgbClr val="0000CC"/>
                </a:solidFill>
              </a:rPr>
              <a:t>tʃɒklıt</a:t>
            </a:r>
            <a:r>
              <a:rPr lang="ru-RU" sz="7200" b="1" dirty="0">
                <a:solidFill>
                  <a:srgbClr val="0000CC"/>
                </a:solidFill>
              </a:rPr>
              <a:t>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4 класс\Слайд9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00200"/>
            <a:ext cx="7560839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47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996633"/>
                </a:solidFill>
              </a:rPr>
              <a:t>T</a:t>
            </a:r>
            <a:r>
              <a:rPr lang="ru-RU" sz="7200" b="1" dirty="0" err="1" smtClean="0">
                <a:solidFill>
                  <a:srgbClr val="996633"/>
                </a:solidFill>
              </a:rPr>
              <a:t>omato</a:t>
            </a:r>
            <a:r>
              <a:rPr lang="ru-RU" sz="7200" b="1" dirty="0" smtClean="0">
                <a:solidFill>
                  <a:srgbClr val="996633"/>
                </a:solidFill>
              </a:rPr>
              <a:t> - </a:t>
            </a:r>
            <a:r>
              <a:rPr lang="ru-RU" sz="7200" b="1" dirty="0">
                <a:solidFill>
                  <a:srgbClr val="996633"/>
                </a:solidFill>
              </a:rPr>
              <a:t>[</a:t>
            </a:r>
            <a:r>
              <a:rPr lang="ru-RU" sz="7200" b="1" dirty="0" err="1">
                <a:solidFill>
                  <a:srgbClr val="996633"/>
                </a:solidFill>
              </a:rPr>
              <a:t>təʹmɑ:təʋ</a:t>
            </a:r>
            <a:r>
              <a:rPr lang="ru-RU" sz="7200" b="1" dirty="0">
                <a:solidFill>
                  <a:srgbClr val="996633"/>
                </a:solidFill>
              </a:rPr>
              <a:t>]</a:t>
            </a: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4 класс\Слайд9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00200"/>
            <a:ext cx="7200799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07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292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Повторим звуки:</vt:lpstr>
      <vt:lpstr>Проверим, правильно ли мы назвали звуки:</vt:lpstr>
      <vt:lpstr>Pizza - [ʹpi:tsə]</vt:lpstr>
      <vt:lpstr>Hamburger - [ʹhæmbɜ:gə]</vt:lpstr>
      <vt:lpstr>Salad - [ʹsæləd]</vt:lpstr>
      <vt:lpstr>Yogurt - ['jɔgət]</vt:lpstr>
      <vt:lpstr>Sandwich - [ʹsænwıdʒ]</vt:lpstr>
      <vt:lpstr>Chocolate - [ʹtʃɒklıt]</vt:lpstr>
      <vt:lpstr>Tomato - [təʹmɑ:təʋ]</vt:lpstr>
      <vt:lpstr>Omelette - [ʹɒmlıt]</vt:lpstr>
      <vt:lpstr>Drink - [drıŋk]</vt:lpstr>
      <vt:lpstr>Sport - [spɔ:t]</vt:lpstr>
      <vt:lpstr>mineral water - [ʹmın(ə)rəl] [ʹwɔ:tə]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Pizza - [ʹpi:tsə]</dc:title>
  <dc:creator>комп</dc:creator>
  <cp:lastModifiedBy>комп</cp:lastModifiedBy>
  <cp:revision>6</cp:revision>
  <dcterms:created xsi:type="dcterms:W3CDTF">2018-01-29T09:25:21Z</dcterms:created>
  <dcterms:modified xsi:type="dcterms:W3CDTF">2019-01-15T06:42:18Z</dcterms:modified>
</cp:coreProperties>
</file>