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7" r:id="rId3"/>
    <p:sldId id="256" r:id="rId4"/>
    <p:sldId id="257" r:id="rId5"/>
    <p:sldId id="258" r:id="rId6"/>
    <p:sldId id="260" r:id="rId7"/>
    <p:sldId id="259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006666"/>
    <a:srgbClr val="CC3300"/>
    <a:srgbClr val="FF6600"/>
    <a:srgbClr val="660066"/>
    <a:srgbClr val="339966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 звуки: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solidFill>
                  <a:srgbClr val="7030A0"/>
                </a:solidFill>
              </a:rPr>
              <a:t>[</a:t>
            </a:r>
            <a:r>
              <a:rPr lang="en-US" sz="4400" b="1" dirty="0" err="1">
                <a:solidFill>
                  <a:srgbClr val="7030A0"/>
                </a:solidFill>
              </a:rPr>
              <a:t>tʃ</a:t>
            </a:r>
            <a:r>
              <a:rPr lang="en-US" sz="4400" b="1" dirty="0" smtClean="0">
                <a:solidFill>
                  <a:srgbClr val="7030A0"/>
                </a:solidFill>
              </a:rPr>
              <a:t>]</a:t>
            </a:r>
            <a:endParaRPr lang="en-US" sz="4400" b="1" dirty="0">
              <a:solidFill>
                <a:srgbClr val="7030A0"/>
              </a:solidFill>
            </a:endParaRPr>
          </a:p>
          <a:p>
            <a:r>
              <a:rPr lang="en-US" sz="4400" b="1" dirty="0">
                <a:solidFill>
                  <a:srgbClr val="7030A0"/>
                </a:solidFill>
              </a:rPr>
              <a:t>[</a:t>
            </a:r>
            <a:r>
              <a:rPr lang="en-US" sz="4400" b="1" dirty="0" err="1">
                <a:solidFill>
                  <a:srgbClr val="7030A0"/>
                </a:solidFill>
              </a:rPr>
              <a:t>i</a:t>
            </a:r>
            <a:r>
              <a:rPr lang="en-US" sz="4400" b="1" dirty="0">
                <a:solidFill>
                  <a:srgbClr val="7030A0"/>
                </a:solidFill>
              </a:rPr>
              <a:t>:]</a:t>
            </a:r>
            <a:r>
              <a:rPr lang="ru-RU" sz="4400" b="1" dirty="0">
                <a:solidFill>
                  <a:srgbClr val="7030A0"/>
                </a:solidFill>
              </a:rPr>
              <a:t> </a:t>
            </a:r>
            <a:endParaRPr lang="ru-RU" sz="4400" b="1" dirty="0" smtClean="0">
              <a:solidFill>
                <a:srgbClr val="7030A0"/>
              </a:solidFill>
            </a:endParaRPr>
          </a:p>
          <a:p>
            <a:r>
              <a:rPr lang="en-US" sz="4400" b="1" dirty="0" smtClean="0">
                <a:solidFill>
                  <a:srgbClr val="7030A0"/>
                </a:solidFill>
              </a:rPr>
              <a:t>[</a:t>
            </a:r>
            <a:r>
              <a:rPr lang="en-US" sz="4400" b="1" dirty="0">
                <a:solidFill>
                  <a:srgbClr val="7030A0"/>
                </a:solidFill>
              </a:rPr>
              <a:t>ʃ]</a:t>
            </a:r>
            <a:r>
              <a:rPr lang="ru-RU" sz="4400" b="1" dirty="0">
                <a:solidFill>
                  <a:srgbClr val="7030A0"/>
                </a:solidFill>
              </a:rPr>
              <a:t> </a:t>
            </a:r>
            <a:endParaRPr lang="ru-RU" sz="4400" b="1" dirty="0" smtClean="0">
              <a:solidFill>
                <a:srgbClr val="7030A0"/>
              </a:solidFill>
            </a:endParaRPr>
          </a:p>
          <a:p>
            <a:r>
              <a:rPr lang="en-US" sz="4400" b="1" dirty="0">
                <a:solidFill>
                  <a:srgbClr val="7030A0"/>
                </a:solidFill>
              </a:rPr>
              <a:t>[æ]</a:t>
            </a:r>
            <a:endParaRPr lang="ru-RU" sz="4400" b="1" dirty="0">
              <a:solidFill>
                <a:srgbClr val="7030A0"/>
              </a:solidFill>
            </a:endParaRPr>
          </a:p>
          <a:p>
            <a:r>
              <a:rPr lang="en-US" sz="4400" b="1" dirty="0">
                <a:solidFill>
                  <a:srgbClr val="7030A0"/>
                </a:solidFill>
              </a:rPr>
              <a:t>[</a:t>
            </a:r>
            <a:r>
              <a:rPr lang="ru-RU" sz="4400" b="1" dirty="0" err="1">
                <a:solidFill>
                  <a:srgbClr val="7030A0"/>
                </a:solidFill>
              </a:rPr>
              <a:t>dʒ</a:t>
            </a:r>
            <a:r>
              <a:rPr lang="en-US" sz="4400" b="1" dirty="0">
                <a:solidFill>
                  <a:srgbClr val="7030A0"/>
                </a:solidFill>
              </a:rPr>
              <a:t>]</a:t>
            </a:r>
            <a:r>
              <a:rPr lang="ru-RU" sz="4400" b="1" dirty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solidFill>
                  <a:srgbClr val="7030A0"/>
                </a:solidFill>
              </a:rPr>
              <a:t>[ɔ:]</a:t>
            </a:r>
            <a:r>
              <a:rPr lang="ru-RU" sz="4400" b="1" dirty="0">
                <a:solidFill>
                  <a:srgbClr val="7030A0"/>
                </a:solidFill>
              </a:rPr>
              <a:t> </a:t>
            </a:r>
            <a:endParaRPr lang="ru-RU" sz="4400" b="1" dirty="0" smtClean="0">
              <a:solidFill>
                <a:srgbClr val="7030A0"/>
              </a:solidFill>
            </a:endParaRPr>
          </a:p>
          <a:p>
            <a:r>
              <a:rPr lang="en-US" sz="4400" b="1" dirty="0" smtClean="0">
                <a:solidFill>
                  <a:srgbClr val="7030A0"/>
                </a:solidFill>
              </a:rPr>
              <a:t>[</a:t>
            </a:r>
            <a:r>
              <a:rPr lang="en-US" sz="4400" b="1" dirty="0" err="1">
                <a:solidFill>
                  <a:srgbClr val="7030A0"/>
                </a:solidFill>
              </a:rPr>
              <a:t>eı</a:t>
            </a:r>
            <a:r>
              <a:rPr lang="en-US" sz="4400" b="1" dirty="0">
                <a:solidFill>
                  <a:srgbClr val="7030A0"/>
                </a:solidFill>
              </a:rPr>
              <a:t>]</a:t>
            </a:r>
            <a:r>
              <a:rPr lang="ru-RU" sz="4400" b="1" dirty="0">
                <a:solidFill>
                  <a:srgbClr val="7030A0"/>
                </a:solidFill>
              </a:rPr>
              <a:t> </a:t>
            </a:r>
            <a:endParaRPr lang="ru-RU" sz="4400" b="1" dirty="0" smtClean="0">
              <a:solidFill>
                <a:srgbClr val="7030A0"/>
              </a:solidFill>
            </a:endParaRPr>
          </a:p>
          <a:p>
            <a:r>
              <a:rPr lang="en-US" sz="4400" b="1" dirty="0" smtClean="0">
                <a:solidFill>
                  <a:srgbClr val="7030A0"/>
                </a:solidFill>
              </a:rPr>
              <a:t>[</a:t>
            </a:r>
            <a:r>
              <a:rPr lang="en-US" sz="4400" b="1" dirty="0">
                <a:solidFill>
                  <a:srgbClr val="7030A0"/>
                </a:solidFill>
              </a:rPr>
              <a:t>ə</a:t>
            </a:r>
            <a:r>
              <a:rPr lang="en-US" sz="4400" b="1" dirty="0" smtClean="0">
                <a:solidFill>
                  <a:srgbClr val="7030A0"/>
                </a:solidFill>
              </a:rPr>
              <a:t>]</a:t>
            </a:r>
            <a:endParaRPr lang="en-US" sz="4400" b="1" dirty="0">
              <a:solidFill>
                <a:srgbClr val="7030A0"/>
              </a:solidFill>
            </a:endParaRPr>
          </a:p>
          <a:p>
            <a:r>
              <a:rPr lang="en-US" sz="4400" b="1" dirty="0">
                <a:solidFill>
                  <a:srgbClr val="7030A0"/>
                </a:solidFill>
              </a:rPr>
              <a:t>[ɒ</a:t>
            </a:r>
            <a:r>
              <a:rPr lang="en-US" sz="4400" b="1" dirty="0" smtClean="0">
                <a:solidFill>
                  <a:srgbClr val="7030A0"/>
                </a:solidFill>
              </a:rPr>
              <a:t>]</a:t>
            </a:r>
            <a:endParaRPr lang="ru-RU" sz="4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479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6666"/>
                </a:solidFill>
              </a:rPr>
              <a:t>F</a:t>
            </a:r>
            <a:r>
              <a:rPr lang="ru-RU" sz="8000" b="1" dirty="0" err="1" smtClean="0">
                <a:solidFill>
                  <a:srgbClr val="006666"/>
                </a:solidFill>
              </a:rPr>
              <a:t>ridge</a:t>
            </a:r>
            <a:r>
              <a:rPr lang="ru-RU" sz="8000" b="1" dirty="0" smtClean="0">
                <a:solidFill>
                  <a:srgbClr val="006666"/>
                </a:solidFill>
              </a:rPr>
              <a:t> - </a:t>
            </a:r>
            <a:r>
              <a:rPr lang="ru-RU" sz="8000" b="1" dirty="0">
                <a:solidFill>
                  <a:srgbClr val="006666"/>
                </a:solidFill>
              </a:rPr>
              <a:t>[</a:t>
            </a:r>
            <a:r>
              <a:rPr lang="ru-RU" sz="8000" b="1" dirty="0" err="1">
                <a:solidFill>
                  <a:srgbClr val="006666"/>
                </a:solidFill>
              </a:rPr>
              <a:t>frıdʒ</a:t>
            </a:r>
            <a:r>
              <a:rPr lang="ru-RU" sz="8000" b="1" dirty="0">
                <a:solidFill>
                  <a:srgbClr val="006666"/>
                </a:solidFill>
              </a:rPr>
              <a:t>]</a:t>
            </a:r>
            <a:endParaRPr lang="ru-RU" sz="8000" dirty="0">
              <a:solidFill>
                <a:srgbClr val="006666"/>
              </a:solidFill>
            </a:endParaRPr>
          </a:p>
        </p:txBody>
      </p:sp>
      <p:pic>
        <p:nvPicPr>
          <p:cNvPr id="8194" name="Picture 2" descr="C:\Users\комп\Desktop\АНГЛИЙСКИЙ ЯЗЫК НАЧАЛЬНАЯ ШКОЛА\для уроков\картинки\картинки 4 класс\67592283_5b66e60f53b2c2faeeecc8a5dd4fcb97_8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048" y="1600200"/>
            <a:ext cx="698990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238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366FF"/>
                </a:solidFill>
              </a:rPr>
              <a:t>A</a:t>
            </a:r>
            <a:r>
              <a:rPr lang="ru-RU" sz="8000" b="1" dirty="0" err="1" smtClean="0">
                <a:solidFill>
                  <a:srgbClr val="3366FF"/>
                </a:solidFill>
              </a:rPr>
              <a:t>dd</a:t>
            </a:r>
            <a:r>
              <a:rPr lang="ru-RU" sz="8000" b="1" dirty="0" smtClean="0">
                <a:solidFill>
                  <a:srgbClr val="3366FF"/>
                </a:solidFill>
              </a:rPr>
              <a:t> - </a:t>
            </a:r>
            <a:r>
              <a:rPr lang="ru-RU" sz="8000" b="1" dirty="0">
                <a:solidFill>
                  <a:srgbClr val="3366FF"/>
                </a:solidFill>
              </a:rPr>
              <a:t>[</a:t>
            </a:r>
            <a:r>
              <a:rPr lang="ru-RU" sz="8000" b="1" dirty="0" err="1">
                <a:solidFill>
                  <a:srgbClr val="3366FF"/>
                </a:solidFill>
              </a:rPr>
              <a:t>æd</a:t>
            </a:r>
            <a:r>
              <a:rPr lang="ru-RU" sz="8000" b="1" dirty="0">
                <a:solidFill>
                  <a:srgbClr val="3366FF"/>
                </a:solidFill>
              </a:rPr>
              <a:t>]</a:t>
            </a:r>
            <a:endParaRPr lang="ru-RU" sz="8000" dirty="0">
              <a:solidFill>
                <a:srgbClr val="3366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 smtClean="0"/>
              <a:t>добавить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992111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A</a:t>
            </a:r>
            <a:r>
              <a:rPr lang="ru-RU" sz="8000" b="1" dirty="0" err="1" smtClean="0">
                <a:solidFill>
                  <a:srgbClr val="FF0000"/>
                </a:solidFill>
              </a:rPr>
              <a:t>ny</a:t>
            </a:r>
            <a:r>
              <a:rPr lang="ru-RU" sz="8000" b="1" dirty="0" smtClean="0">
                <a:solidFill>
                  <a:srgbClr val="FF0000"/>
                </a:solidFill>
              </a:rPr>
              <a:t> - </a:t>
            </a:r>
            <a:r>
              <a:rPr lang="ru-RU" sz="8000" b="1" dirty="0">
                <a:solidFill>
                  <a:srgbClr val="FF0000"/>
                </a:solidFill>
              </a:rPr>
              <a:t>[ʹ</a:t>
            </a:r>
            <a:r>
              <a:rPr lang="ru-RU" sz="8000" b="1" dirty="0" err="1">
                <a:solidFill>
                  <a:srgbClr val="FF0000"/>
                </a:solidFill>
              </a:rPr>
              <a:t>enı</a:t>
            </a:r>
            <a:r>
              <a:rPr lang="ru-RU" sz="8000" b="1" dirty="0">
                <a:solidFill>
                  <a:srgbClr val="FF0000"/>
                </a:solidFill>
              </a:rPr>
              <a:t>]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 smtClean="0"/>
              <a:t>любой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9102243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Повторим слова и запишем их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en-US" sz="4100" b="1" dirty="0" smtClean="0">
                <a:solidFill>
                  <a:srgbClr val="006699"/>
                </a:solidFill>
              </a:rPr>
              <a:t>Cheese</a:t>
            </a:r>
            <a:r>
              <a:rPr lang="ru-RU" sz="4100" b="1" dirty="0" smtClean="0">
                <a:solidFill>
                  <a:srgbClr val="006699"/>
                </a:solidFill>
              </a:rPr>
              <a:t> </a:t>
            </a:r>
            <a:r>
              <a:rPr lang="ru-RU" sz="4100" b="1" dirty="0">
                <a:solidFill>
                  <a:srgbClr val="006699"/>
                </a:solidFill>
              </a:rPr>
              <a:t>- </a:t>
            </a:r>
            <a:r>
              <a:rPr lang="en-US" sz="4100" b="1" dirty="0">
                <a:solidFill>
                  <a:srgbClr val="006699"/>
                </a:solidFill>
              </a:rPr>
              <a:t>[</a:t>
            </a:r>
            <a:r>
              <a:rPr lang="en-US" sz="4100" b="1" dirty="0" err="1">
                <a:solidFill>
                  <a:srgbClr val="006699"/>
                </a:solidFill>
              </a:rPr>
              <a:t>tʃi:z</a:t>
            </a:r>
            <a:r>
              <a:rPr lang="en-US" sz="4100" b="1" dirty="0" smtClean="0">
                <a:solidFill>
                  <a:srgbClr val="006699"/>
                </a:solidFill>
              </a:rPr>
              <a:t>]</a:t>
            </a:r>
            <a:r>
              <a:rPr lang="ru-RU" sz="4100" b="1" dirty="0" smtClean="0">
                <a:solidFill>
                  <a:srgbClr val="006699"/>
                </a:solidFill>
              </a:rPr>
              <a:t> - сыр</a:t>
            </a:r>
          </a:p>
          <a:p>
            <a:pPr marL="514350" indent="-514350">
              <a:buAutoNum type="arabicPeriod"/>
            </a:pPr>
            <a:r>
              <a:rPr lang="en-US" sz="4100" b="1" dirty="0">
                <a:solidFill>
                  <a:srgbClr val="339966"/>
                </a:solidFill>
              </a:rPr>
              <a:t>Ham</a:t>
            </a:r>
            <a:r>
              <a:rPr lang="ru-RU" sz="4100" b="1" dirty="0">
                <a:solidFill>
                  <a:srgbClr val="339966"/>
                </a:solidFill>
              </a:rPr>
              <a:t> - </a:t>
            </a:r>
            <a:r>
              <a:rPr lang="en-US" sz="4100" b="1" dirty="0">
                <a:solidFill>
                  <a:srgbClr val="339966"/>
                </a:solidFill>
              </a:rPr>
              <a:t>[</a:t>
            </a:r>
            <a:r>
              <a:rPr lang="en-US" sz="4100" b="1" dirty="0" err="1">
                <a:solidFill>
                  <a:srgbClr val="339966"/>
                </a:solidFill>
              </a:rPr>
              <a:t>hæm</a:t>
            </a:r>
            <a:r>
              <a:rPr lang="en-US" sz="4100" b="1" dirty="0" smtClean="0">
                <a:solidFill>
                  <a:srgbClr val="339966"/>
                </a:solidFill>
              </a:rPr>
              <a:t>]</a:t>
            </a:r>
            <a:r>
              <a:rPr lang="ru-RU" sz="4100" b="1" dirty="0" smtClean="0">
                <a:solidFill>
                  <a:srgbClr val="339966"/>
                </a:solidFill>
              </a:rPr>
              <a:t> - ветчина</a:t>
            </a:r>
          </a:p>
          <a:p>
            <a:pPr marL="514350" indent="-514350">
              <a:buAutoNum type="arabicPeriod"/>
            </a:pPr>
            <a:r>
              <a:rPr lang="en-US" sz="4100" b="1" dirty="0">
                <a:solidFill>
                  <a:srgbClr val="C00000"/>
                </a:solidFill>
              </a:rPr>
              <a:t>Sugar</a:t>
            </a:r>
            <a:r>
              <a:rPr lang="ru-RU" sz="4100" b="1" dirty="0">
                <a:solidFill>
                  <a:srgbClr val="C00000"/>
                </a:solidFill>
              </a:rPr>
              <a:t> - </a:t>
            </a:r>
            <a:r>
              <a:rPr lang="en-US" sz="4100" b="1" dirty="0">
                <a:solidFill>
                  <a:srgbClr val="C00000"/>
                </a:solidFill>
              </a:rPr>
              <a:t>[</a:t>
            </a:r>
            <a:r>
              <a:rPr lang="ru-RU" sz="4100" b="1" dirty="0">
                <a:solidFill>
                  <a:srgbClr val="C00000"/>
                </a:solidFill>
              </a:rPr>
              <a:t>ʹ</a:t>
            </a:r>
            <a:r>
              <a:rPr lang="en-US" sz="4100" b="1" dirty="0" err="1">
                <a:solidFill>
                  <a:srgbClr val="C00000"/>
                </a:solidFill>
              </a:rPr>
              <a:t>ʃʋgə</a:t>
            </a:r>
            <a:r>
              <a:rPr lang="en-US" sz="4100" b="1" dirty="0" smtClean="0">
                <a:solidFill>
                  <a:srgbClr val="C00000"/>
                </a:solidFill>
              </a:rPr>
              <a:t>]</a:t>
            </a:r>
            <a:r>
              <a:rPr lang="ru-RU" sz="4100" b="1" dirty="0" smtClean="0">
                <a:solidFill>
                  <a:srgbClr val="C00000"/>
                </a:solidFill>
              </a:rPr>
              <a:t> - сахар</a:t>
            </a:r>
          </a:p>
          <a:p>
            <a:pPr marL="514350" indent="-514350">
              <a:buAutoNum type="arabicPeriod"/>
            </a:pPr>
            <a:r>
              <a:rPr lang="en-US" sz="4100" b="1" dirty="0">
                <a:solidFill>
                  <a:srgbClr val="7030A0"/>
                </a:solidFill>
              </a:rPr>
              <a:t>Cornflakes</a:t>
            </a:r>
            <a:r>
              <a:rPr lang="ru-RU" sz="4100" b="1" dirty="0">
                <a:solidFill>
                  <a:srgbClr val="7030A0"/>
                </a:solidFill>
              </a:rPr>
              <a:t> - </a:t>
            </a:r>
            <a:r>
              <a:rPr lang="en-US" sz="4100" b="1" dirty="0">
                <a:solidFill>
                  <a:srgbClr val="7030A0"/>
                </a:solidFill>
              </a:rPr>
              <a:t>[</a:t>
            </a:r>
            <a:r>
              <a:rPr lang="ru-RU" sz="4100" b="1" dirty="0">
                <a:solidFill>
                  <a:srgbClr val="7030A0"/>
                </a:solidFill>
              </a:rPr>
              <a:t>ʹ</a:t>
            </a:r>
            <a:r>
              <a:rPr lang="en-US" sz="4100" b="1" dirty="0" err="1">
                <a:solidFill>
                  <a:srgbClr val="7030A0"/>
                </a:solidFill>
              </a:rPr>
              <a:t>kɔ:nfleıks</a:t>
            </a:r>
            <a:r>
              <a:rPr lang="en-US" sz="4100" b="1" dirty="0" smtClean="0">
                <a:solidFill>
                  <a:srgbClr val="7030A0"/>
                </a:solidFill>
              </a:rPr>
              <a:t>]</a:t>
            </a:r>
            <a:r>
              <a:rPr lang="ru-RU" sz="4100" b="1" dirty="0" smtClean="0">
                <a:solidFill>
                  <a:srgbClr val="7030A0"/>
                </a:solidFill>
              </a:rPr>
              <a:t> - хлопья</a:t>
            </a:r>
          </a:p>
          <a:p>
            <a:pPr marL="514350" indent="-514350">
              <a:buAutoNum type="arabicPeriod"/>
            </a:pPr>
            <a:r>
              <a:rPr lang="en-US" sz="4100" b="1" dirty="0">
                <a:solidFill>
                  <a:srgbClr val="660066"/>
                </a:solidFill>
              </a:rPr>
              <a:t>Bacon</a:t>
            </a:r>
            <a:r>
              <a:rPr lang="ru-RU" sz="4100" b="1" dirty="0">
                <a:solidFill>
                  <a:srgbClr val="660066"/>
                </a:solidFill>
              </a:rPr>
              <a:t> - </a:t>
            </a:r>
            <a:r>
              <a:rPr lang="en-US" sz="4100" b="1" dirty="0">
                <a:solidFill>
                  <a:srgbClr val="660066"/>
                </a:solidFill>
              </a:rPr>
              <a:t>[</a:t>
            </a:r>
            <a:r>
              <a:rPr lang="ru-RU" sz="4100" b="1" dirty="0">
                <a:solidFill>
                  <a:srgbClr val="660066"/>
                </a:solidFill>
              </a:rPr>
              <a:t>ʹ</a:t>
            </a:r>
            <a:r>
              <a:rPr lang="en-US" sz="4100" b="1" dirty="0" err="1">
                <a:solidFill>
                  <a:srgbClr val="660066"/>
                </a:solidFill>
              </a:rPr>
              <a:t>beıkən</a:t>
            </a:r>
            <a:r>
              <a:rPr lang="en-US" sz="4100" b="1" dirty="0" smtClean="0">
                <a:solidFill>
                  <a:srgbClr val="660066"/>
                </a:solidFill>
              </a:rPr>
              <a:t>]</a:t>
            </a:r>
            <a:r>
              <a:rPr lang="ru-RU" sz="4100" b="1" dirty="0" smtClean="0">
                <a:solidFill>
                  <a:srgbClr val="660066"/>
                </a:solidFill>
              </a:rPr>
              <a:t> - бекон</a:t>
            </a:r>
          </a:p>
          <a:p>
            <a:pPr marL="514350" indent="-514350">
              <a:buAutoNum type="arabicPeriod"/>
            </a:pPr>
            <a:r>
              <a:rPr lang="en-US" sz="4100" b="1" dirty="0">
                <a:solidFill>
                  <a:srgbClr val="FF6600"/>
                </a:solidFill>
              </a:rPr>
              <a:t>Porridge</a:t>
            </a:r>
            <a:r>
              <a:rPr lang="ru-RU" sz="4100" b="1" dirty="0">
                <a:solidFill>
                  <a:srgbClr val="FF6600"/>
                </a:solidFill>
              </a:rPr>
              <a:t> - </a:t>
            </a:r>
            <a:r>
              <a:rPr lang="en-US" sz="4100" b="1" dirty="0">
                <a:solidFill>
                  <a:srgbClr val="FF6600"/>
                </a:solidFill>
              </a:rPr>
              <a:t>[</a:t>
            </a:r>
            <a:r>
              <a:rPr lang="ru-RU" sz="4100" b="1" dirty="0">
                <a:solidFill>
                  <a:srgbClr val="FF6600"/>
                </a:solidFill>
              </a:rPr>
              <a:t>ʹ</a:t>
            </a:r>
            <a:r>
              <a:rPr lang="en-US" sz="4100" b="1" dirty="0" err="1">
                <a:solidFill>
                  <a:srgbClr val="FF6600"/>
                </a:solidFill>
              </a:rPr>
              <a:t>pɒrıdʒ</a:t>
            </a:r>
            <a:r>
              <a:rPr lang="en-US" sz="4100" b="1" dirty="0" smtClean="0">
                <a:solidFill>
                  <a:srgbClr val="FF6600"/>
                </a:solidFill>
              </a:rPr>
              <a:t>]</a:t>
            </a:r>
            <a:r>
              <a:rPr lang="ru-RU" sz="4100" b="1" dirty="0" smtClean="0">
                <a:solidFill>
                  <a:srgbClr val="FF6600"/>
                </a:solidFill>
              </a:rPr>
              <a:t> - каша</a:t>
            </a:r>
          </a:p>
          <a:p>
            <a:pPr marL="514350" indent="-514350">
              <a:buAutoNum type="arabicPeriod"/>
            </a:pPr>
            <a:r>
              <a:rPr lang="en-US" sz="4100" b="1" dirty="0">
                <a:solidFill>
                  <a:srgbClr val="CC3300"/>
                </a:solidFill>
              </a:rPr>
              <a:t>Cream</a:t>
            </a:r>
            <a:r>
              <a:rPr lang="ru-RU" sz="4100" b="1" dirty="0">
                <a:solidFill>
                  <a:srgbClr val="CC3300"/>
                </a:solidFill>
              </a:rPr>
              <a:t> - </a:t>
            </a:r>
            <a:r>
              <a:rPr lang="en-US" sz="4100" b="1" dirty="0">
                <a:solidFill>
                  <a:srgbClr val="CC3300"/>
                </a:solidFill>
              </a:rPr>
              <a:t>[</a:t>
            </a:r>
            <a:r>
              <a:rPr lang="en-US" sz="4100" b="1" dirty="0" err="1">
                <a:solidFill>
                  <a:srgbClr val="CC3300"/>
                </a:solidFill>
              </a:rPr>
              <a:t>kri:m</a:t>
            </a:r>
            <a:r>
              <a:rPr lang="en-US" sz="4100" b="1" dirty="0" smtClean="0">
                <a:solidFill>
                  <a:srgbClr val="CC3300"/>
                </a:solidFill>
              </a:rPr>
              <a:t>]</a:t>
            </a:r>
            <a:r>
              <a:rPr lang="ru-RU" sz="4100" b="1" dirty="0" smtClean="0">
                <a:solidFill>
                  <a:srgbClr val="CC3300"/>
                </a:solidFill>
              </a:rPr>
              <a:t> - сливки</a:t>
            </a:r>
          </a:p>
          <a:p>
            <a:pPr marL="514350" indent="-514350">
              <a:buAutoNum type="arabicPeriod"/>
            </a:pPr>
            <a:r>
              <a:rPr lang="en-US" sz="4100" b="1" dirty="0">
                <a:solidFill>
                  <a:srgbClr val="006666"/>
                </a:solidFill>
              </a:rPr>
              <a:t>F</a:t>
            </a:r>
            <a:r>
              <a:rPr lang="ru-RU" sz="4100" b="1" dirty="0" err="1">
                <a:solidFill>
                  <a:srgbClr val="006666"/>
                </a:solidFill>
              </a:rPr>
              <a:t>ridge</a:t>
            </a:r>
            <a:r>
              <a:rPr lang="ru-RU" sz="4100" b="1" dirty="0">
                <a:solidFill>
                  <a:srgbClr val="006666"/>
                </a:solidFill>
              </a:rPr>
              <a:t> - [</a:t>
            </a:r>
            <a:r>
              <a:rPr lang="ru-RU" sz="4100" b="1" dirty="0" err="1">
                <a:solidFill>
                  <a:srgbClr val="006666"/>
                </a:solidFill>
              </a:rPr>
              <a:t>frıdʒ</a:t>
            </a:r>
            <a:r>
              <a:rPr lang="ru-RU" sz="4100" b="1" dirty="0" smtClean="0">
                <a:solidFill>
                  <a:srgbClr val="006666"/>
                </a:solidFill>
              </a:rPr>
              <a:t>] - холодильник</a:t>
            </a:r>
          </a:p>
          <a:p>
            <a:pPr marL="514350" indent="-514350">
              <a:buAutoNum type="arabicPeriod"/>
            </a:pPr>
            <a:r>
              <a:rPr lang="en-US" sz="4100" b="1" dirty="0">
                <a:solidFill>
                  <a:srgbClr val="3366FF"/>
                </a:solidFill>
              </a:rPr>
              <a:t>A</a:t>
            </a:r>
            <a:r>
              <a:rPr lang="ru-RU" sz="4100" b="1" dirty="0" err="1">
                <a:solidFill>
                  <a:srgbClr val="3366FF"/>
                </a:solidFill>
              </a:rPr>
              <a:t>dd</a:t>
            </a:r>
            <a:r>
              <a:rPr lang="ru-RU" sz="4100" b="1" dirty="0">
                <a:solidFill>
                  <a:srgbClr val="3366FF"/>
                </a:solidFill>
              </a:rPr>
              <a:t> - [</a:t>
            </a:r>
            <a:r>
              <a:rPr lang="ru-RU" sz="4100" b="1" dirty="0" err="1">
                <a:solidFill>
                  <a:srgbClr val="3366FF"/>
                </a:solidFill>
              </a:rPr>
              <a:t>æd</a:t>
            </a:r>
            <a:r>
              <a:rPr lang="ru-RU" sz="4100" b="1" dirty="0" smtClean="0">
                <a:solidFill>
                  <a:srgbClr val="3366FF"/>
                </a:solidFill>
              </a:rPr>
              <a:t>] - добавить</a:t>
            </a:r>
          </a:p>
          <a:p>
            <a:pPr marL="514350" indent="-514350">
              <a:buAutoNum type="arabicPeriod"/>
            </a:pPr>
            <a:r>
              <a:rPr lang="en-US" sz="4100" b="1" dirty="0">
                <a:solidFill>
                  <a:srgbClr val="FF0000"/>
                </a:solidFill>
              </a:rPr>
              <a:t>A</a:t>
            </a:r>
            <a:r>
              <a:rPr lang="ru-RU" sz="4100" b="1" dirty="0" err="1">
                <a:solidFill>
                  <a:srgbClr val="FF0000"/>
                </a:solidFill>
              </a:rPr>
              <a:t>ny</a:t>
            </a:r>
            <a:r>
              <a:rPr lang="ru-RU" sz="4100" b="1" dirty="0">
                <a:solidFill>
                  <a:srgbClr val="FF0000"/>
                </a:solidFill>
              </a:rPr>
              <a:t> - [ʹ</a:t>
            </a:r>
            <a:r>
              <a:rPr lang="ru-RU" sz="4100" b="1" dirty="0" err="1">
                <a:solidFill>
                  <a:srgbClr val="FF0000"/>
                </a:solidFill>
              </a:rPr>
              <a:t>enı</a:t>
            </a:r>
            <a:r>
              <a:rPr lang="ru-RU" sz="4100" b="1" dirty="0" smtClean="0">
                <a:solidFill>
                  <a:srgbClr val="FF0000"/>
                </a:solidFill>
              </a:rPr>
              <a:t>] - любой</a:t>
            </a:r>
            <a:endParaRPr lang="ru-RU" sz="4100" b="1" dirty="0" smtClean="0">
              <a:solidFill>
                <a:srgbClr val="006666"/>
              </a:solidFill>
            </a:endParaRPr>
          </a:p>
          <a:p>
            <a:pPr marL="514350" indent="-514350">
              <a:buAutoNum type="arabicPeriod"/>
            </a:pPr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>
              <a:buAutoNum type="arabicPeriod"/>
            </a:pPr>
            <a:endParaRPr lang="ru-RU" b="1" dirty="0" smtClean="0">
              <a:solidFill>
                <a:srgbClr val="339966"/>
              </a:solidFill>
            </a:endParaRP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3980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Проверим, правильно, ли мы их назвали: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[</a:t>
            </a:r>
            <a:r>
              <a:rPr lang="en-US" sz="3600" b="1" dirty="0" err="1" smtClean="0">
                <a:solidFill>
                  <a:srgbClr val="7030A0"/>
                </a:solidFill>
              </a:rPr>
              <a:t>tʃ</a:t>
            </a:r>
            <a:r>
              <a:rPr lang="en-US" sz="3600" b="1" dirty="0" smtClean="0">
                <a:solidFill>
                  <a:srgbClr val="7030A0"/>
                </a:solidFill>
              </a:rPr>
              <a:t>] - </a:t>
            </a:r>
            <a:r>
              <a:rPr lang="ru-RU" sz="3600" b="1" dirty="0" smtClean="0">
                <a:solidFill>
                  <a:srgbClr val="7030A0"/>
                </a:solidFill>
              </a:rPr>
              <a:t>ч</a:t>
            </a:r>
            <a:endParaRPr lang="en-US" sz="3600" b="1" dirty="0" smtClean="0">
              <a:solidFill>
                <a:srgbClr val="7030A0"/>
              </a:solidFill>
            </a:endParaRPr>
          </a:p>
          <a:p>
            <a:r>
              <a:rPr lang="en-US" sz="3600" b="1" dirty="0" smtClean="0">
                <a:solidFill>
                  <a:srgbClr val="7030A0"/>
                </a:solidFill>
              </a:rPr>
              <a:t>[</a:t>
            </a:r>
            <a:r>
              <a:rPr lang="en-US" sz="3600" b="1" dirty="0" err="1" smtClean="0">
                <a:solidFill>
                  <a:srgbClr val="7030A0"/>
                </a:solidFill>
              </a:rPr>
              <a:t>i</a:t>
            </a:r>
            <a:r>
              <a:rPr lang="en-US" sz="3600" b="1" dirty="0" smtClean="0">
                <a:solidFill>
                  <a:srgbClr val="7030A0"/>
                </a:solidFill>
              </a:rPr>
              <a:t>:]</a:t>
            </a:r>
            <a:r>
              <a:rPr lang="ru-RU" sz="3600" b="1" dirty="0" smtClean="0">
                <a:solidFill>
                  <a:srgbClr val="7030A0"/>
                </a:solidFill>
              </a:rPr>
              <a:t> – и (долгий)</a:t>
            </a:r>
            <a:endParaRPr lang="en-US" sz="3600" b="1" dirty="0" smtClean="0">
              <a:solidFill>
                <a:srgbClr val="7030A0"/>
              </a:solidFill>
            </a:endParaRPr>
          </a:p>
          <a:p>
            <a:r>
              <a:rPr lang="en-US" sz="3600" b="1" dirty="0" smtClean="0">
                <a:solidFill>
                  <a:srgbClr val="7030A0"/>
                </a:solidFill>
              </a:rPr>
              <a:t>[æ]</a:t>
            </a:r>
            <a:r>
              <a:rPr lang="ru-RU" sz="3600" b="1" dirty="0" smtClean="0">
                <a:solidFill>
                  <a:srgbClr val="7030A0"/>
                </a:solidFill>
              </a:rPr>
              <a:t> – э (лягушка)</a:t>
            </a:r>
            <a:endParaRPr lang="en-US" sz="3600" b="1" dirty="0" smtClean="0">
              <a:solidFill>
                <a:srgbClr val="7030A0"/>
              </a:solidFill>
            </a:endParaRPr>
          </a:p>
          <a:p>
            <a:r>
              <a:rPr lang="en-US" sz="3600" b="1" dirty="0" smtClean="0">
                <a:solidFill>
                  <a:srgbClr val="7030A0"/>
                </a:solidFill>
              </a:rPr>
              <a:t>[ʃ]</a:t>
            </a:r>
            <a:r>
              <a:rPr lang="ru-RU" sz="3600" b="1" dirty="0" smtClean="0">
                <a:solidFill>
                  <a:srgbClr val="7030A0"/>
                </a:solidFill>
              </a:rPr>
              <a:t> – ш</a:t>
            </a:r>
          </a:p>
          <a:p>
            <a:r>
              <a:rPr lang="en-US" sz="3600" b="1" dirty="0">
                <a:solidFill>
                  <a:srgbClr val="7030A0"/>
                </a:solidFill>
              </a:rPr>
              <a:t>[</a:t>
            </a:r>
            <a:r>
              <a:rPr lang="ru-RU" sz="3600" b="1" dirty="0" err="1">
                <a:solidFill>
                  <a:srgbClr val="7030A0"/>
                </a:solidFill>
              </a:rPr>
              <a:t>dʒ</a:t>
            </a:r>
            <a:r>
              <a:rPr lang="en-US" sz="3600" b="1" dirty="0">
                <a:solidFill>
                  <a:srgbClr val="7030A0"/>
                </a:solidFill>
              </a:rPr>
              <a:t>]</a:t>
            </a:r>
            <a:r>
              <a:rPr lang="ru-RU" sz="3600" b="1" dirty="0">
                <a:solidFill>
                  <a:srgbClr val="7030A0"/>
                </a:solidFill>
              </a:rPr>
              <a:t> - </a:t>
            </a:r>
            <a:r>
              <a:rPr lang="ru-RU" sz="3600" b="1" dirty="0" err="1">
                <a:solidFill>
                  <a:srgbClr val="7030A0"/>
                </a:solidFill>
              </a:rPr>
              <a:t>дж</a:t>
            </a:r>
            <a:endParaRPr lang="ru-RU" sz="3600" dirty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[ɔ:]</a:t>
            </a:r>
            <a:r>
              <a:rPr lang="ru-RU" sz="4000" b="1" dirty="0" smtClean="0">
                <a:solidFill>
                  <a:srgbClr val="7030A0"/>
                </a:solidFill>
              </a:rPr>
              <a:t> – о (долгий)</a:t>
            </a:r>
            <a:endParaRPr lang="en-US" sz="4000" b="1" dirty="0" smtClean="0">
              <a:solidFill>
                <a:srgbClr val="7030A0"/>
              </a:solidFill>
            </a:endParaRPr>
          </a:p>
          <a:p>
            <a:r>
              <a:rPr lang="en-US" sz="4000" b="1" dirty="0" smtClean="0">
                <a:solidFill>
                  <a:srgbClr val="7030A0"/>
                </a:solidFill>
              </a:rPr>
              <a:t>[</a:t>
            </a:r>
            <a:r>
              <a:rPr lang="en-US" sz="4000" b="1" dirty="0" err="1" smtClean="0">
                <a:solidFill>
                  <a:srgbClr val="7030A0"/>
                </a:solidFill>
              </a:rPr>
              <a:t>eı</a:t>
            </a:r>
            <a:r>
              <a:rPr lang="en-US" sz="4000" b="1" dirty="0" smtClean="0">
                <a:solidFill>
                  <a:srgbClr val="7030A0"/>
                </a:solidFill>
              </a:rPr>
              <a:t>]</a:t>
            </a:r>
            <a:r>
              <a:rPr lang="ru-RU" sz="4000" b="1" dirty="0" smtClean="0">
                <a:solidFill>
                  <a:srgbClr val="7030A0"/>
                </a:solidFill>
              </a:rPr>
              <a:t> - эй</a:t>
            </a:r>
            <a:endParaRPr lang="en-US" sz="4000" b="1" dirty="0" smtClean="0">
              <a:solidFill>
                <a:srgbClr val="7030A0"/>
              </a:solidFill>
            </a:endParaRPr>
          </a:p>
          <a:p>
            <a:r>
              <a:rPr lang="en-US" sz="4000" b="1" dirty="0" smtClean="0">
                <a:solidFill>
                  <a:srgbClr val="7030A0"/>
                </a:solidFill>
              </a:rPr>
              <a:t>[ə]</a:t>
            </a:r>
            <a:r>
              <a:rPr lang="ru-RU" sz="4000" b="1" dirty="0" smtClean="0">
                <a:solidFill>
                  <a:srgbClr val="7030A0"/>
                </a:solidFill>
              </a:rPr>
              <a:t> – э (безударный)</a:t>
            </a:r>
            <a:endParaRPr lang="en-US" sz="4000" b="1" dirty="0" smtClean="0">
              <a:solidFill>
                <a:srgbClr val="7030A0"/>
              </a:solidFill>
            </a:endParaRPr>
          </a:p>
          <a:p>
            <a:r>
              <a:rPr lang="en-US" sz="4000" b="1" dirty="0" smtClean="0">
                <a:solidFill>
                  <a:srgbClr val="7030A0"/>
                </a:solidFill>
              </a:rPr>
              <a:t>[ɒ]</a:t>
            </a:r>
            <a:r>
              <a:rPr lang="ru-RU" sz="4000" b="1" dirty="0" smtClean="0">
                <a:solidFill>
                  <a:srgbClr val="7030A0"/>
                </a:solidFill>
              </a:rPr>
              <a:t> - о</a:t>
            </a:r>
            <a:endParaRPr lang="en-US" sz="4000" b="1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082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6699"/>
                </a:solidFill>
              </a:rPr>
              <a:t>Cheese</a:t>
            </a:r>
            <a:r>
              <a:rPr lang="ru-RU" sz="8000" b="1" dirty="0" smtClean="0">
                <a:solidFill>
                  <a:srgbClr val="006699"/>
                </a:solidFill>
              </a:rPr>
              <a:t> - </a:t>
            </a:r>
            <a:r>
              <a:rPr lang="en-US" sz="8000" b="1" dirty="0">
                <a:solidFill>
                  <a:srgbClr val="006699"/>
                </a:solidFill>
              </a:rPr>
              <a:t>[</a:t>
            </a:r>
            <a:r>
              <a:rPr lang="en-US" sz="8000" b="1" dirty="0" err="1">
                <a:solidFill>
                  <a:srgbClr val="006699"/>
                </a:solidFill>
              </a:rPr>
              <a:t>tʃi:z</a:t>
            </a:r>
            <a:r>
              <a:rPr lang="en-US" sz="8000" b="1" dirty="0">
                <a:solidFill>
                  <a:srgbClr val="006699"/>
                </a:solidFill>
              </a:rPr>
              <a:t>]</a:t>
            </a:r>
            <a:endParaRPr lang="ru-RU" sz="8000" dirty="0">
              <a:solidFill>
                <a:srgbClr val="006699"/>
              </a:solidFill>
            </a:endParaRP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4 класс\Слайд10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00200"/>
            <a:ext cx="7704855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3851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39966"/>
                </a:solidFill>
              </a:rPr>
              <a:t>Ham</a:t>
            </a:r>
            <a:r>
              <a:rPr lang="ru-RU" sz="8000" b="1" dirty="0" smtClean="0">
                <a:solidFill>
                  <a:srgbClr val="339966"/>
                </a:solidFill>
              </a:rPr>
              <a:t> - </a:t>
            </a:r>
            <a:r>
              <a:rPr lang="en-US" sz="8000" b="1" dirty="0">
                <a:solidFill>
                  <a:srgbClr val="339966"/>
                </a:solidFill>
              </a:rPr>
              <a:t>[</a:t>
            </a:r>
            <a:r>
              <a:rPr lang="en-US" sz="8000" b="1" dirty="0" err="1">
                <a:solidFill>
                  <a:srgbClr val="339966"/>
                </a:solidFill>
              </a:rPr>
              <a:t>hæm</a:t>
            </a:r>
            <a:r>
              <a:rPr lang="en-US" sz="8000" b="1" dirty="0">
                <a:solidFill>
                  <a:srgbClr val="339966"/>
                </a:solidFill>
              </a:rPr>
              <a:t>]</a:t>
            </a:r>
            <a:endParaRPr lang="ru-RU" sz="8000" dirty="0">
              <a:solidFill>
                <a:srgbClr val="339966"/>
              </a:solidFill>
            </a:endParaRP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4 класс\205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224" y="1600200"/>
            <a:ext cx="678555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561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00000"/>
                </a:solidFill>
              </a:rPr>
              <a:t>Sugar</a:t>
            </a:r>
            <a:r>
              <a:rPr lang="ru-RU" sz="8000" b="1" dirty="0" smtClean="0">
                <a:solidFill>
                  <a:srgbClr val="C00000"/>
                </a:solidFill>
              </a:rPr>
              <a:t> - </a:t>
            </a:r>
            <a:r>
              <a:rPr lang="en-US" sz="8000" b="1" dirty="0">
                <a:solidFill>
                  <a:srgbClr val="C00000"/>
                </a:solidFill>
              </a:rPr>
              <a:t>[</a:t>
            </a:r>
            <a:r>
              <a:rPr lang="ru-RU" sz="8000" b="1" dirty="0">
                <a:solidFill>
                  <a:srgbClr val="C00000"/>
                </a:solidFill>
              </a:rPr>
              <a:t>ʹ</a:t>
            </a:r>
            <a:r>
              <a:rPr lang="en-US" sz="8000" b="1" dirty="0" err="1">
                <a:solidFill>
                  <a:srgbClr val="C00000"/>
                </a:solidFill>
              </a:rPr>
              <a:t>ʃʋgə</a:t>
            </a:r>
            <a:r>
              <a:rPr lang="en-US" sz="8000" b="1" dirty="0">
                <a:solidFill>
                  <a:srgbClr val="C00000"/>
                </a:solidFill>
              </a:rPr>
              <a:t>]</a:t>
            </a:r>
            <a:endParaRPr lang="ru-RU" sz="80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4 класс\Слайд10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00200"/>
            <a:ext cx="7560839" cy="49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144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7030A0"/>
                </a:solidFill>
              </a:rPr>
              <a:t>Cornflakes</a:t>
            </a:r>
            <a:r>
              <a:rPr lang="ru-RU" sz="6000" b="1" dirty="0" smtClean="0">
                <a:solidFill>
                  <a:srgbClr val="7030A0"/>
                </a:solidFill>
              </a:rPr>
              <a:t> - </a:t>
            </a:r>
            <a:r>
              <a:rPr lang="en-US" sz="6000" b="1" dirty="0">
                <a:solidFill>
                  <a:srgbClr val="7030A0"/>
                </a:solidFill>
              </a:rPr>
              <a:t>[</a:t>
            </a:r>
            <a:r>
              <a:rPr lang="ru-RU" sz="6000" b="1" dirty="0">
                <a:solidFill>
                  <a:srgbClr val="7030A0"/>
                </a:solidFill>
              </a:rPr>
              <a:t>ʹ</a:t>
            </a:r>
            <a:r>
              <a:rPr lang="en-US" sz="6000" b="1" dirty="0" err="1">
                <a:solidFill>
                  <a:srgbClr val="7030A0"/>
                </a:solidFill>
              </a:rPr>
              <a:t>kɔ:nfleıks</a:t>
            </a:r>
            <a:r>
              <a:rPr lang="en-US" sz="6000" b="1" dirty="0">
                <a:solidFill>
                  <a:srgbClr val="7030A0"/>
                </a:solidFill>
              </a:rPr>
              <a:t>]</a:t>
            </a:r>
            <a:endParaRPr lang="ru-RU" sz="6000" dirty="0">
              <a:solidFill>
                <a:srgbClr val="7030A0"/>
              </a:solidFill>
            </a:endParaRPr>
          </a:p>
        </p:txBody>
      </p:sp>
      <p:pic>
        <p:nvPicPr>
          <p:cNvPr id="5123" name="Picture 3" descr="C:\Users\комп\Desktop\АНГЛИЙСКИЙ ЯЗЫК НАЧАЛЬНАЯ ШКОЛА\для уроков\картинки\картинки 4 класс\hlopya_yagoda_klubnika_chernika_zavtrak_moloko_20904_1920x108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305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0066"/>
                </a:solidFill>
              </a:rPr>
              <a:t>Bacon</a:t>
            </a:r>
            <a:r>
              <a:rPr lang="ru-RU" sz="8000" b="1" dirty="0" smtClean="0">
                <a:solidFill>
                  <a:srgbClr val="660066"/>
                </a:solidFill>
              </a:rPr>
              <a:t> - </a:t>
            </a:r>
            <a:r>
              <a:rPr lang="en-US" sz="8000" b="1" dirty="0">
                <a:solidFill>
                  <a:srgbClr val="660066"/>
                </a:solidFill>
              </a:rPr>
              <a:t>[</a:t>
            </a:r>
            <a:r>
              <a:rPr lang="ru-RU" sz="8000" b="1" dirty="0">
                <a:solidFill>
                  <a:srgbClr val="660066"/>
                </a:solidFill>
              </a:rPr>
              <a:t>ʹ</a:t>
            </a:r>
            <a:r>
              <a:rPr lang="en-US" sz="8000" b="1" dirty="0" err="1">
                <a:solidFill>
                  <a:srgbClr val="660066"/>
                </a:solidFill>
              </a:rPr>
              <a:t>beıkən</a:t>
            </a:r>
            <a:r>
              <a:rPr lang="en-US" sz="8000" b="1" dirty="0">
                <a:solidFill>
                  <a:srgbClr val="660066"/>
                </a:solidFill>
              </a:rPr>
              <a:t>]</a:t>
            </a:r>
            <a:endParaRPr lang="ru-RU" sz="8000" dirty="0">
              <a:solidFill>
                <a:srgbClr val="660066"/>
              </a:solidFill>
            </a:endParaRPr>
          </a:p>
        </p:txBody>
      </p:sp>
      <p:pic>
        <p:nvPicPr>
          <p:cNvPr id="4098" name="Picture 2" descr="C:\Users\комп\Desktop\АНГЛИЙСКИЙ ЯЗЫК НАЧАЛЬНАЯ ШКОЛА\для уроков\картинки\картинки 4 класс\Слайд1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00200"/>
            <a:ext cx="7488831" cy="49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671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FF6600"/>
                </a:solidFill>
              </a:rPr>
              <a:t>Porridge</a:t>
            </a:r>
            <a:r>
              <a:rPr lang="ru-RU" sz="7200" b="1" dirty="0" smtClean="0">
                <a:solidFill>
                  <a:srgbClr val="FF6600"/>
                </a:solidFill>
              </a:rPr>
              <a:t> - </a:t>
            </a:r>
            <a:r>
              <a:rPr lang="en-US" sz="7200" b="1" dirty="0">
                <a:solidFill>
                  <a:srgbClr val="FF6600"/>
                </a:solidFill>
              </a:rPr>
              <a:t>[</a:t>
            </a:r>
            <a:r>
              <a:rPr lang="ru-RU" sz="7200" b="1" dirty="0">
                <a:solidFill>
                  <a:srgbClr val="FF6600"/>
                </a:solidFill>
              </a:rPr>
              <a:t>ʹ</a:t>
            </a:r>
            <a:r>
              <a:rPr lang="en-US" sz="7200" b="1" dirty="0" err="1">
                <a:solidFill>
                  <a:srgbClr val="FF6600"/>
                </a:solidFill>
              </a:rPr>
              <a:t>pɒrıdʒ</a:t>
            </a:r>
            <a:r>
              <a:rPr lang="en-US" sz="7200" b="1" dirty="0">
                <a:solidFill>
                  <a:srgbClr val="FF6600"/>
                </a:solidFill>
              </a:rPr>
              <a:t>]</a:t>
            </a:r>
            <a:endParaRPr lang="ru-RU" sz="7200" b="1" dirty="0">
              <a:solidFill>
                <a:srgbClr val="FF6600"/>
              </a:solidFill>
            </a:endParaRPr>
          </a:p>
        </p:txBody>
      </p:sp>
      <p:pic>
        <p:nvPicPr>
          <p:cNvPr id="6146" name="Picture 2" descr="C:\Users\комп\Desktop\АНГЛИЙСКИЙ ЯЗЫК НАЧАЛЬНАЯ ШКОЛА\для уроков\картинки\картинки 4 класс\img1945728780_3864290263483814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312" y="1600200"/>
            <a:ext cx="709737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665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3300"/>
                </a:solidFill>
              </a:rPr>
              <a:t>Cream</a:t>
            </a:r>
            <a:r>
              <a:rPr lang="ru-RU" sz="8000" b="1" dirty="0" smtClean="0">
                <a:solidFill>
                  <a:srgbClr val="CC3300"/>
                </a:solidFill>
              </a:rPr>
              <a:t> - </a:t>
            </a:r>
            <a:r>
              <a:rPr lang="en-US" sz="8000" b="1" dirty="0">
                <a:solidFill>
                  <a:srgbClr val="CC3300"/>
                </a:solidFill>
              </a:rPr>
              <a:t>[</a:t>
            </a:r>
            <a:r>
              <a:rPr lang="en-US" sz="8000" b="1" dirty="0" err="1">
                <a:solidFill>
                  <a:srgbClr val="CC3300"/>
                </a:solidFill>
              </a:rPr>
              <a:t>kri:m</a:t>
            </a:r>
            <a:r>
              <a:rPr lang="en-US" sz="8000" b="1" dirty="0">
                <a:solidFill>
                  <a:srgbClr val="CC3300"/>
                </a:solidFill>
              </a:rPr>
              <a:t>]</a:t>
            </a:r>
            <a:endParaRPr lang="ru-RU" sz="8000" dirty="0">
              <a:solidFill>
                <a:srgbClr val="CC3300"/>
              </a:solidFill>
            </a:endParaRPr>
          </a:p>
        </p:txBody>
      </p:sp>
      <p:pic>
        <p:nvPicPr>
          <p:cNvPr id="7170" name="Picture 2" descr="C:\Users\комп\Desktop\АНГЛИЙСКИЙ ЯЗЫК НАЧАЛЬНАЯ ШКОЛА\для уроков\картинки\картинки 4 класс\Слайд10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9749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242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Повторим звуки:</vt:lpstr>
      <vt:lpstr>Проверим, правильно, ли мы их назвали:</vt:lpstr>
      <vt:lpstr>Cheese - [tʃi:z]</vt:lpstr>
      <vt:lpstr>Ham - [hæm]</vt:lpstr>
      <vt:lpstr>Sugar - [ʹʃʋgə]</vt:lpstr>
      <vt:lpstr>Cornflakes - [ʹkɔ:nfleıks]</vt:lpstr>
      <vt:lpstr>Bacon - [ʹbeıkən]</vt:lpstr>
      <vt:lpstr>Porridge - [ʹpɒrıdʒ]</vt:lpstr>
      <vt:lpstr>Cream - [kri:m]</vt:lpstr>
      <vt:lpstr>Fridge - [frıdʒ]</vt:lpstr>
      <vt:lpstr>Add - [æd]</vt:lpstr>
      <vt:lpstr>Any - [ʹenı]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Cheese - [tʃi:z]</dc:title>
  <dc:creator>комп</dc:creator>
  <cp:lastModifiedBy>комп</cp:lastModifiedBy>
  <cp:revision>6</cp:revision>
  <dcterms:created xsi:type="dcterms:W3CDTF">2018-02-05T03:03:30Z</dcterms:created>
  <dcterms:modified xsi:type="dcterms:W3CDTF">2018-02-05T04:14:48Z</dcterms:modified>
</cp:coreProperties>
</file>