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FF99"/>
    <a:srgbClr val="9999FF"/>
    <a:srgbClr val="660066"/>
    <a:srgbClr val="CC000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 smtClean="0">
                <a:solidFill>
                  <a:srgbClr val="99CC00"/>
                </a:solidFill>
              </a:rPr>
              <a:t>tʃ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>
                <a:solidFill>
                  <a:srgbClr val="99CC00"/>
                </a:solidFill>
              </a:rPr>
              <a:t>ju</a:t>
            </a:r>
            <a:r>
              <a:rPr lang="ru-RU" sz="5400" b="1" dirty="0" smtClean="0">
                <a:solidFill>
                  <a:srgbClr val="99CC00"/>
                </a:solidFill>
              </a:rPr>
              <a:t>: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smtClean="0">
                <a:solidFill>
                  <a:srgbClr val="99CC00"/>
                </a:solidFill>
              </a:rPr>
              <a:t>ʌ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99CC00"/>
                </a:solidFill>
              </a:rPr>
              <a:t>[</a:t>
            </a:r>
            <a:r>
              <a:rPr lang="ru-RU" sz="5400" b="1" dirty="0" smtClean="0">
                <a:solidFill>
                  <a:srgbClr val="99CC00"/>
                </a:solidFill>
              </a:rPr>
              <a:t>ə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 smtClean="0">
                <a:solidFill>
                  <a:srgbClr val="99CC00"/>
                </a:solidFill>
              </a:rPr>
              <a:t>eı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  <a:endParaRPr lang="ru-RU" sz="5400" dirty="0">
              <a:solidFill>
                <a:srgbClr val="99CC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 smtClean="0">
                <a:solidFill>
                  <a:srgbClr val="99CC00"/>
                </a:solidFill>
              </a:rPr>
              <a:t>əʋ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 smtClean="0">
                <a:solidFill>
                  <a:srgbClr val="99CC00"/>
                </a:solidFill>
              </a:rPr>
              <a:t>aı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err="1" smtClean="0">
                <a:solidFill>
                  <a:srgbClr val="99CC00"/>
                </a:solidFill>
              </a:rPr>
              <a:t>dʒ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</a:p>
          <a:p>
            <a:pPr algn="ctr"/>
            <a:r>
              <a:rPr lang="en-US" sz="5400" dirty="0" smtClean="0">
                <a:solidFill>
                  <a:srgbClr val="99CC00"/>
                </a:solidFill>
              </a:rPr>
              <a:t>[</a:t>
            </a:r>
            <a:r>
              <a:rPr lang="ru-RU" sz="5400" b="1" dirty="0" smtClean="0">
                <a:solidFill>
                  <a:srgbClr val="99CC00"/>
                </a:solidFill>
              </a:rPr>
              <a:t>ð</a:t>
            </a:r>
            <a:r>
              <a:rPr lang="en-US" sz="5400" b="1" dirty="0" smtClean="0">
                <a:solidFill>
                  <a:srgbClr val="99CC00"/>
                </a:solidFill>
              </a:rPr>
              <a:t>]</a:t>
            </a:r>
            <a:endParaRPr lang="ru-RU" sz="5400" dirty="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W</a:t>
            </a:r>
            <a:r>
              <a:rPr lang="ru-RU" sz="8000" b="1" dirty="0" err="1" smtClean="0">
                <a:solidFill>
                  <a:srgbClr val="FF0000"/>
                </a:solidFill>
              </a:rPr>
              <a:t>ith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wıð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С (чем-то, кем-то)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764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66FF"/>
                </a:solidFill>
              </a:rPr>
              <a:t>Chicken</a:t>
            </a:r>
            <a:r>
              <a:rPr lang="ru-RU" sz="3600" b="1" dirty="0" smtClean="0">
                <a:solidFill>
                  <a:srgbClr val="9966FF"/>
                </a:solidFill>
              </a:rPr>
              <a:t> </a:t>
            </a:r>
            <a:r>
              <a:rPr lang="ru-RU" sz="3600" b="1" dirty="0">
                <a:solidFill>
                  <a:srgbClr val="9966FF"/>
                </a:solidFill>
              </a:rPr>
              <a:t>- [ʹ</a:t>
            </a:r>
            <a:r>
              <a:rPr lang="ru-RU" sz="3600" b="1" dirty="0" err="1">
                <a:solidFill>
                  <a:srgbClr val="9966FF"/>
                </a:solidFill>
              </a:rPr>
              <a:t>tʃıkın</a:t>
            </a:r>
            <a:r>
              <a:rPr lang="ru-RU" sz="3600" b="1" dirty="0" smtClean="0">
                <a:solidFill>
                  <a:srgbClr val="9966FF"/>
                </a:solidFill>
              </a:rPr>
              <a:t>] - курица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B0F0"/>
                </a:solidFill>
              </a:rPr>
              <a:t>C</a:t>
            </a:r>
            <a:r>
              <a:rPr lang="ru-RU" sz="3600" b="1" dirty="0" err="1">
                <a:solidFill>
                  <a:srgbClr val="00B0F0"/>
                </a:solidFill>
              </a:rPr>
              <a:t>ucumber</a:t>
            </a:r>
            <a:r>
              <a:rPr lang="ru-RU" sz="3600" b="1" dirty="0">
                <a:solidFill>
                  <a:srgbClr val="00B0F0"/>
                </a:solidFill>
              </a:rPr>
              <a:t> - [ʹ</a:t>
            </a:r>
            <a:r>
              <a:rPr lang="ru-RU" sz="3600" b="1" dirty="0" err="1">
                <a:solidFill>
                  <a:srgbClr val="00B0F0"/>
                </a:solidFill>
              </a:rPr>
              <a:t>kju:kʌmbə</a:t>
            </a:r>
            <a:r>
              <a:rPr lang="ru-RU" sz="3600" b="1" dirty="0" smtClean="0">
                <a:solidFill>
                  <a:srgbClr val="00B0F0"/>
                </a:solidFill>
              </a:rPr>
              <a:t>] - огурец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0000"/>
                </a:solidFill>
              </a:rPr>
              <a:t>D</a:t>
            </a:r>
            <a:r>
              <a:rPr lang="ru-RU" sz="3600" b="1" dirty="0" err="1">
                <a:solidFill>
                  <a:srgbClr val="CC0000"/>
                </a:solidFill>
              </a:rPr>
              <a:t>inner</a:t>
            </a:r>
            <a:r>
              <a:rPr lang="ru-RU" sz="3600" b="1" dirty="0">
                <a:solidFill>
                  <a:srgbClr val="CC0000"/>
                </a:solidFill>
              </a:rPr>
              <a:t> - [ʹ</a:t>
            </a:r>
            <a:r>
              <a:rPr lang="ru-RU" sz="3600" b="1" dirty="0" err="1">
                <a:solidFill>
                  <a:srgbClr val="CC0000"/>
                </a:solidFill>
              </a:rPr>
              <a:t>dınə</a:t>
            </a:r>
            <a:r>
              <a:rPr lang="ru-RU" sz="3600" b="1" dirty="0" smtClean="0">
                <a:solidFill>
                  <a:srgbClr val="CC0000"/>
                </a:solidFill>
              </a:rPr>
              <a:t>] </a:t>
            </a:r>
            <a:r>
              <a:rPr lang="ru-RU" sz="3600" b="1" smtClean="0">
                <a:solidFill>
                  <a:srgbClr val="CC0000"/>
                </a:solidFill>
              </a:rPr>
              <a:t>- </a:t>
            </a:r>
            <a:r>
              <a:rPr lang="ru-RU" sz="3600" b="1" smtClean="0">
                <a:solidFill>
                  <a:srgbClr val="CC0000"/>
                </a:solidFill>
              </a:rPr>
              <a:t>обед</a:t>
            </a:r>
            <a:endParaRPr lang="ru-RU" sz="3600" b="1" dirty="0" smtClean="0">
              <a:solidFill>
                <a:srgbClr val="CC0000"/>
              </a:solidFill>
            </a:endParaRP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660066"/>
                </a:solidFill>
              </a:rPr>
              <a:t>P</a:t>
            </a:r>
            <a:r>
              <a:rPr lang="ru-RU" sz="3600" b="1" dirty="0" err="1">
                <a:solidFill>
                  <a:srgbClr val="660066"/>
                </a:solidFill>
              </a:rPr>
              <a:t>otato</a:t>
            </a:r>
            <a:r>
              <a:rPr lang="ru-RU" sz="3600" b="1" dirty="0">
                <a:solidFill>
                  <a:srgbClr val="660066"/>
                </a:solidFill>
              </a:rPr>
              <a:t> - [</a:t>
            </a:r>
            <a:r>
              <a:rPr lang="ru-RU" sz="3600" b="1" dirty="0" err="1">
                <a:solidFill>
                  <a:srgbClr val="660066"/>
                </a:solidFill>
              </a:rPr>
              <a:t>pəʹteıtəʋ</a:t>
            </a:r>
            <a:r>
              <a:rPr lang="ru-RU" sz="3600" b="1" dirty="0" smtClean="0">
                <a:solidFill>
                  <a:srgbClr val="660066"/>
                </a:solidFill>
              </a:rPr>
              <a:t>] - картофель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CC00"/>
                </a:solidFill>
              </a:rPr>
              <a:t>R</a:t>
            </a:r>
            <a:r>
              <a:rPr lang="ru-RU" sz="3600" b="1" dirty="0" err="1">
                <a:solidFill>
                  <a:srgbClr val="99CC00"/>
                </a:solidFill>
              </a:rPr>
              <a:t>ice</a:t>
            </a:r>
            <a:r>
              <a:rPr lang="ru-RU" sz="3600" b="1" dirty="0">
                <a:solidFill>
                  <a:srgbClr val="99CC00"/>
                </a:solidFill>
              </a:rPr>
              <a:t> - [</a:t>
            </a:r>
            <a:r>
              <a:rPr lang="ru-RU" sz="3600" b="1" dirty="0" err="1">
                <a:solidFill>
                  <a:srgbClr val="99CC00"/>
                </a:solidFill>
              </a:rPr>
              <a:t>raıs</a:t>
            </a:r>
            <a:r>
              <a:rPr lang="ru-RU" sz="3600" b="1" dirty="0" smtClean="0">
                <a:solidFill>
                  <a:srgbClr val="99CC00"/>
                </a:solidFill>
              </a:rPr>
              <a:t>]  - рис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99FF"/>
                </a:solidFill>
              </a:rPr>
              <a:t>S</a:t>
            </a:r>
            <a:r>
              <a:rPr lang="ru-RU" sz="3600" b="1" dirty="0" err="1">
                <a:solidFill>
                  <a:srgbClr val="9999FF"/>
                </a:solidFill>
              </a:rPr>
              <a:t>upper</a:t>
            </a:r>
            <a:r>
              <a:rPr lang="ru-RU" sz="3600" b="1" dirty="0">
                <a:solidFill>
                  <a:srgbClr val="9999FF"/>
                </a:solidFill>
              </a:rPr>
              <a:t> - [ʹ</a:t>
            </a:r>
            <a:r>
              <a:rPr lang="ru-RU" sz="3600" b="1" dirty="0" err="1" smtClean="0">
                <a:solidFill>
                  <a:srgbClr val="9999FF"/>
                </a:solidFill>
              </a:rPr>
              <a:t>sʌpə</a:t>
            </a:r>
            <a:r>
              <a:rPr lang="ru-RU" sz="3600" b="1" dirty="0" smtClean="0">
                <a:solidFill>
                  <a:srgbClr val="9999FF"/>
                </a:solidFill>
              </a:rPr>
              <a:t>] </a:t>
            </a:r>
            <a:r>
              <a:rPr lang="ru-RU" sz="3600" b="1" dirty="0" smtClean="0">
                <a:solidFill>
                  <a:srgbClr val="9999FF"/>
                </a:solidFill>
              </a:rPr>
              <a:t>– </a:t>
            </a:r>
            <a:r>
              <a:rPr lang="ru-RU" sz="3600" b="1" dirty="0" smtClean="0">
                <a:solidFill>
                  <a:srgbClr val="9999FF"/>
                </a:solidFill>
              </a:rPr>
              <a:t>поздний ужин</a:t>
            </a:r>
            <a:endParaRPr lang="ru-RU" sz="3600" b="1" dirty="0" smtClean="0">
              <a:solidFill>
                <a:srgbClr val="9999FF"/>
              </a:solidFill>
            </a:endParaRP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FF99"/>
                </a:solidFill>
              </a:rPr>
              <a:t>V</a:t>
            </a:r>
            <a:r>
              <a:rPr lang="ru-RU" sz="3600" b="1" dirty="0" err="1">
                <a:solidFill>
                  <a:srgbClr val="00FF99"/>
                </a:solidFill>
              </a:rPr>
              <a:t>egetable</a:t>
            </a:r>
            <a:r>
              <a:rPr lang="ru-RU" sz="3600" b="1" dirty="0">
                <a:solidFill>
                  <a:srgbClr val="00FF99"/>
                </a:solidFill>
              </a:rPr>
              <a:t> - [ʹ</a:t>
            </a:r>
            <a:r>
              <a:rPr lang="ru-RU" sz="3600" b="1" dirty="0" err="1">
                <a:solidFill>
                  <a:srgbClr val="00FF99"/>
                </a:solidFill>
              </a:rPr>
              <a:t>vedʒ</a:t>
            </a:r>
            <a:r>
              <a:rPr lang="ru-RU" sz="3600" b="1" dirty="0">
                <a:solidFill>
                  <a:srgbClr val="00FF99"/>
                </a:solidFill>
              </a:rPr>
              <a:t>(ı)</a:t>
            </a:r>
            <a:r>
              <a:rPr lang="ru-RU" sz="3600" b="1" dirty="0" err="1">
                <a:solidFill>
                  <a:srgbClr val="00FF99"/>
                </a:solidFill>
              </a:rPr>
              <a:t>təb</a:t>
            </a:r>
            <a:r>
              <a:rPr lang="ru-RU" sz="3600" b="1" dirty="0">
                <a:solidFill>
                  <a:srgbClr val="00FF99"/>
                </a:solidFill>
              </a:rPr>
              <a:t>(ə)l</a:t>
            </a:r>
            <a:r>
              <a:rPr lang="ru-RU" sz="3600" b="1" dirty="0" smtClean="0">
                <a:solidFill>
                  <a:srgbClr val="00FF99"/>
                </a:solidFill>
              </a:rPr>
              <a:t>] - овощ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0000"/>
                </a:solidFill>
              </a:rPr>
              <a:t>W</a:t>
            </a:r>
            <a:r>
              <a:rPr lang="ru-RU" sz="3600" b="1" dirty="0" err="1">
                <a:solidFill>
                  <a:srgbClr val="FF0000"/>
                </a:solidFill>
              </a:rPr>
              <a:t>ith</a:t>
            </a:r>
            <a:r>
              <a:rPr lang="ru-RU" sz="3600" b="1" dirty="0">
                <a:solidFill>
                  <a:srgbClr val="FF0000"/>
                </a:solidFill>
              </a:rPr>
              <a:t> - [</a:t>
            </a:r>
            <a:r>
              <a:rPr lang="ru-RU" sz="3600" b="1" dirty="0" err="1">
                <a:solidFill>
                  <a:srgbClr val="FF0000"/>
                </a:solidFill>
              </a:rPr>
              <a:t>wıð</a:t>
            </a:r>
            <a:r>
              <a:rPr lang="ru-RU" sz="3600" b="1" dirty="0" smtClean="0">
                <a:solidFill>
                  <a:srgbClr val="FF0000"/>
                </a:solidFill>
              </a:rPr>
              <a:t>] - 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70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 правильно ли мы назвали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tʃ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ч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ju</a:t>
            </a:r>
            <a:r>
              <a:rPr lang="ru-RU" sz="4400" b="1" dirty="0">
                <a:solidFill>
                  <a:srgbClr val="99CC00"/>
                </a:solidFill>
              </a:rPr>
              <a:t>: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ю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>
                <a:solidFill>
                  <a:srgbClr val="99CC00"/>
                </a:solidFill>
              </a:rPr>
              <a:t>ʌ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а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b="1" dirty="0">
                <a:solidFill>
                  <a:srgbClr val="99CC00"/>
                </a:solidFill>
              </a:rPr>
              <a:t>[</a:t>
            </a:r>
            <a:r>
              <a:rPr lang="ru-RU" sz="4400" b="1" dirty="0">
                <a:solidFill>
                  <a:srgbClr val="99CC00"/>
                </a:solidFill>
              </a:rPr>
              <a:t>ə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э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eı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эй</a:t>
            </a:r>
            <a:endParaRPr lang="ru-RU" sz="4400" dirty="0">
              <a:solidFill>
                <a:srgbClr val="99CC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əʋ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</a:t>
            </a:r>
            <a:r>
              <a:rPr lang="ru-RU" sz="4400" b="1" dirty="0" err="1" smtClean="0">
                <a:solidFill>
                  <a:srgbClr val="99CC00"/>
                </a:solidFill>
              </a:rPr>
              <a:t>оу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aı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ай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 err="1">
                <a:solidFill>
                  <a:srgbClr val="99CC00"/>
                </a:solidFill>
              </a:rPr>
              <a:t>dʒ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</a:t>
            </a:r>
            <a:r>
              <a:rPr lang="ru-RU" sz="4400" b="1" dirty="0" err="1" smtClean="0">
                <a:solidFill>
                  <a:srgbClr val="99CC00"/>
                </a:solidFill>
              </a:rPr>
              <a:t>дж</a:t>
            </a:r>
            <a:endParaRPr lang="en-US" sz="4400" b="1" dirty="0">
              <a:solidFill>
                <a:srgbClr val="99CC00"/>
              </a:solidFill>
            </a:endParaRPr>
          </a:p>
          <a:p>
            <a:r>
              <a:rPr lang="en-US" sz="4400" dirty="0">
                <a:solidFill>
                  <a:srgbClr val="99CC00"/>
                </a:solidFill>
              </a:rPr>
              <a:t>[</a:t>
            </a:r>
            <a:r>
              <a:rPr lang="ru-RU" sz="4400" b="1" dirty="0">
                <a:solidFill>
                  <a:srgbClr val="99CC00"/>
                </a:solidFill>
              </a:rPr>
              <a:t>ð</a:t>
            </a:r>
            <a:r>
              <a:rPr lang="en-US" sz="4400" b="1" dirty="0" smtClean="0">
                <a:solidFill>
                  <a:srgbClr val="99CC00"/>
                </a:solidFill>
              </a:rPr>
              <a:t>]</a:t>
            </a:r>
            <a:r>
              <a:rPr lang="ru-RU" sz="4400" b="1" dirty="0" smtClean="0">
                <a:solidFill>
                  <a:srgbClr val="99CC00"/>
                </a:solidFill>
              </a:rPr>
              <a:t> - з</a:t>
            </a:r>
            <a:endParaRPr lang="ru-RU" sz="4400" dirty="0">
              <a:solidFill>
                <a:srgbClr val="99CC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90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FF"/>
                </a:solidFill>
              </a:rPr>
              <a:t>Chicken</a:t>
            </a:r>
            <a:r>
              <a:rPr lang="ru-RU" sz="8000" b="1" dirty="0" smtClean="0">
                <a:solidFill>
                  <a:srgbClr val="9966FF"/>
                </a:solidFill>
              </a:rPr>
              <a:t> - </a:t>
            </a:r>
            <a:r>
              <a:rPr lang="ru-RU" sz="8000" b="1" dirty="0">
                <a:solidFill>
                  <a:srgbClr val="9966FF"/>
                </a:solidFill>
              </a:rPr>
              <a:t>[ʹ</a:t>
            </a:r>
            <a:r>
              <a:rPr lang="ru-RU" sz="8000" b="1" dirty="0" err="1">
                <a:solidFill>
                  <a:srgbClr val="9966FF"/>
                </a:solidFill>
              </a:rPr>
              <a:t>tʃıkın</a:t>
            </a:r>
            <a:r>
              <a:rPr lang="ru-RU" sz="8000" b="1" dirty="0">
                <a:solidFill>
                  <a:srgbClr val="9966FF"/>
                </a:solidFill>
              </a:rPr>
              <a:t>]</a:t>
            </a:r>
          </a:p>
        </p:txBody>
      </p:sp>
      <p:pic>
        <p:nvPicPr>
          <p:cNvPr id="4" name="Picture 2" descr="https://im0-tub-ru.yandex.net/i?id=df9583c136cac6e450db8d89eb5da3f6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18" y="1600200"/>
            <a:ext cx="690576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9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</a:rPr>
              <a:t>C</a:t>
            </a:r>
            <a:r>
              <a:rPr lang="ru-RU" sz="5400" b="1" dirty="0" err="1" smtClean="0">
                <a:solidFill>
                  <a:srgbClr val="00B0F0"/>
                </a:solidFill>
              </a:rPr>
              <a:t>ucumber</a:t>
            </a:r>
            <a:r>
              <a:rPr lang="ru-RU" sz="5400" b="1" dirty="0" smtClean="0">
                <a:solidFill>
                  <a:srgbClr val="00B0F0"/>
                </a:solidFill>
              </a:rPr>
              <a:t> - </a:t>
            </a:r>
            <a:r>
              <a:rPr lang="ru-RU" sz="5400" b="1" dirty="0">
                <a:solidFill>
                  <a:srgbClr val="00B0F0"/>
                </a:solidFill>
              </a:rPr>
              <a:t>[ʹ</a:t>
            </a:r>
            <a:r>
              <a:rPr lang="ru-RU" sz="5400" b="1" dirty="0" err="1">
                <a:solidFill>
                  <a:srgbClr val="00B0F0"/>
                </a:solidFill>
              </a:rPr>
              <a:t>kju:kʌmbə</a:t>
            </a:r>
            <a:r>
              <a:rPr lang="ru-RU" sz="5400" b="1" dirty="0">
                <a:solidFill>
                  <a:srgbClr val="00B0F0"/>
                </a:solidFill>
              </a:rPr>
              <a:t>]</a:t>
            </a:r>
          </a:p>
        </p:txBody>
      </p:sp>
      <p:pic>
        <p:nvPicPr>
          <p:cNvPr id="4" name="Picture 2" descr="http://www.thesnowfairy.com/wp-content/uploads/2013/07/Cucumb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6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00"/>
                </a:solidFill>
              </a:rPr>
              <a:t>D</a:t>
            </a:r>
            <a:r>
              <a:rPr lang="ru-RU" sz="8000" b="1" dirty="0" err="1" smtClean="0">
                <a:solidFill>
                  <a:srgbClr val="CC0000"/>
                </a:solidFill>
              </a:rPr>
              <a:t>inner</a:t>
            </a:r>
            <a:r>
              <a:rPr lang="ru-RU" sz="8000" b="1" dirty="0" smtClean="0">
                <a:solidFill>
                  <a:srgbClr val="CC0000"/>
                </a:solidFill>
              </a:rPr>
              <a:t> - </a:t>
            </a:r>
            <a:r>
              <a:rPr lang="ru-RU" sz="8000" b="1" dirty="0">
                <a:solidFill>
                  <a:srgbClr val="CC0000"/>
                </a:solidFill>
              </a:rPr>
              <a:t>[ʹ</a:t>
            </a:r>
            <a:r>
              <a:rPr lang="ru-RU" sz="8000" b="1" dirty="0" err="1">
                <a:solidFill>
                  <a:srgbClr val="CC0000"/>
                </a:solidFill>
              </a:rPr>
              <a:t>dınə</a:t>
            </a:r>
            <a:r>
              <a:rPr lang="ru-RU" sz="8000" b="1" dirty="0">
                <a:solidFill>
                  <a:srgbClr val="CC0000"/>
                </a:solidFill>
              </a:rPr>
              <a:t>]</a:t>
            </a:r>
          </a:p>
        </p:txBody>
      </p:sp>
      <p:pic>
        <p:nvPicPr>
          <p:cNvPr id="4" name="Picture 2" descr="http://edana100.ru/wp-content/uploads/2015/04/bor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2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660066"/>
                </a:solidFill>
              </a:rPr>
              <a:t>P</a:t>
            </a:r>
            <a:r>
              <a:rPr lang="ru-RU" sz="7200" b="1" dirty="0" err="1" smtClean="0">
                <a:solidFill>
                  <a:srgbClr val="660066"/>
                </a:solidFill>
              </a:rPr>
              <a:t>otato</a:t>
            </a:r>
            <a:r>
              <a:rPr lang="ru-RU" sz="7200" b="1" dirty="0" smtClean="0">
                <a:solidFill>
                  <a:srgbClr val="660066"/>
                </a:solidFill>
              </a:rPr>
              <a:t> - </a:t>
            </a:r>
            <a:r>
              <a:rPr lang="ru-RU" sz="7200" b="1" dirty="0">
                <a:solidFill>
                  <a:srgbClr val="660066"/>
                </a:solidFill>
              </a:rPr>
              <a:t>[</a:t>
            </a:r>
            <a:r>
              <a:rPr lang="ru-RU" sz="7200" b="1" dirty="0" err="1">
                <a:solidFill>
                  <a:srgbClr val="660066"/>
                </a:solidFill>
              </a:rPr>
              <a:t>pəʹteıtəʋ</a:t>
            </a:r>
            <a:r>
              <a:rPr lang="ru-RU" sz="7200" b="1" dirty="0">
                <a:solidFill>
                  <a:srgbClr val="660066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keedu-kartul-768x3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44824"/>
            <a:ext cx="7315200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2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CC00"/>
                </a:solidFill>
              </a:rPr>
              <a:t>R</a:t>
            </a:r>
            <a:r>
              <a:rPr lang="ru-RU" sz="8000" b="1" dirty="0" err="1" smtClean="0">
                <a:solidFill>
                  <a:srgbClr val="99CC00"/>
                </a:solidFill>
              </a:rPr>
              <a:t>ice</a:t>
            </a:r>
            <a:r>
              <a:rPr lang="ru-RU" sz="8000" b="1" dirty="0" smtClean="0">
                <a:solidFill>
                  <a:srgbClr val="99CC00"/>
                </a:solidFill>
              </a:rPr>
              <a:t> - </a:t>
            </a:r>
            <a:r>
              <a:rPr lang="ru-RU" sz="8000" b="1" dirty="0">
                <a:solidFill>
                  <a:srgbClr val="99CC00"/>
                </a:solidFill>
              </a:rPr>
              <a:t>[</a:t>
            </a:r>
            <a:r>
              <a:rPr lang="ru-RU" sz="8000" b="1" dirty="0" err="1">
                <a:solidFill>
                  <a:srgbClr val="99CC00"/>
                </a:solidFill>
              </a:rPr>
              <a:t>raıs</a:t>
            </a:r>
            <a:r>
              <a:rPr lang="ru-RU" sz="8000" b="1" dirty="0">
                <a:solidFill>
                  <a:srgbClr val="99CC00"/>
                </a:solidFill>
              </a:rPr>
              <a:t>]</a:t>
            </a:r>
          </a:p>
        </p:txBody>
      </p:sp>
      <p:pic>
        <p:nvPicPr>
          <p:cNvPr id="4" name="Picture 2" descr="http://vkusovarka.com/wp-content/uploads/2014/08/%D1%80%D0%B8%D1%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91" y="1600200"/>
            <a:ext cx="70718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0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99FF"/>
                </a:solidFill>
              </a:rPr>
              <a:t>S</a:t>
            </a:r>
            <a:r>
              <a:rPr lang="ru-RU" sz="8000" b="1" dirty="0" err="1" smtClean="0">
                <a:solidFill>
                  <a:srgbClr val="9999FF"/>
                </a:solidFill>
              </a:rPr>
              <a:t>upper</a:t>
            </a:r>
            <a:r>
              <a:rPr lang="ru-RU" sz="8000" b="1" dirty="0" smtClean="0">
                <a:solidFill>
                  <a:srgbClr val="9999FF"/>
                </a:solidFill>
              </a:rPr>
              <a:t> - </a:t>
            </a:r>
            <a:r>
              <a:rPr lang="ru-RU" sz="8000" b="1" dirty="0">
                <a:solidFill>
                  <a:srgbClr val="9999FF"/>
                </a:solidFill>
              </a:rPr>
              <a:t>[ʹ</a:t>
            </a:r>
            <a:r>
              <a:rPr lang="ru-RU" sz="8000" b="1" dirty="0" err="1">
                <a:solidFill>
                  <a:srgbClr val="9999FF"/>
                </a:solidFill>
              </a:rPr>
              <a:t>sʌpə</a:t>
            </a:r>
            <a:r>
              <a:rPr lang="ru-RU" sz="8000" b="1" dirty="0">
                <a:solidFill>
                  <a:srgbClr val="9999FF"/>
                </a:solidFill>
              </a:rPr>
              <a:t>]</a:t>
            </a:r>
          </a:p>
        </p:txBody>
      </p:sp>
      <p:pic>
        <p:nvPicPr>
          <p:cNvPr id="4" name="Picture 2" descr="https://res.cloudinary.com/wanderable/image/upload/v1425157034/fz4pvzkt7qgvheyzwpx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101056"/>
            <a:ext cx="71437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32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FF99"/>
                </a:solidFill>
              </a:rPr>
              <a:t>V</a:t>
            </a:r>
            <a:r>
              <a:rPr lang="ru-RU" sz="5400" b="1" dirty="0" err="1" smtClean="0">
                <a:solidFill>
                  <a:srgbClr val="00FF99"/>
                </a:solidFill>
              </a:rPr>
              <a:t>egetable</a:t>
            </a:r>
            <a:r>
              <a:rPr lang="ru-RU" sz="5400" b="1" dirty="0" smtClean="0">
                <a:solidFill>
                  <a:srgbClr val="00FF99"/>
                </a:solidFill>
              </a:rPr>
              <a:t> - </a:t>
            </a:r>
            <a:r>
              <a:rPr lang="ru-RU" sz="5400" b="1" dirty="0">
                <a:solidFill>
                  <a:srgbClr val="00FF99"/>
                </a:solidFill>
              </a:rPr>
              <a:t>[ʹ</a:t>
            </a:r>
            <a:r>
              <a:rPr lang="ru-RU" sz="5400" b="1" dirty="0" err="1">
                <a:solidFill>
                  <a:srgbClr val="00FF99"/>
                </a:solidFill>
              </a:rPr>
              <a:t>vedʒ</a:t>
            </a:r>
            <a:r>
              <a:rPr lang="ru-RU" sz="5400" b="1" dirty="0">
                <a:solidFill>
                  <a:srgbClr val="00FF99"/>
                </a:solidFill>
              </a:rPr>
              <a:t>(ı)</a:t>
            </a:r>
            <a:r>
              <a:rPr lang="ru-RU" sz="5400" b="1" dirty="0" err="1">
                <a:solidFill>
                  <a:srgbClr val="00FF99"/>
                </a:solidFill>
              </a:rPr>
              <a:t>təb</a:t>
            </a:r>
            <a:r>
              <a:rPr lang="ru-RU" sz="5400" b="1" dirty="0">
                <a:solidFill>
                  <a:srgbClr val="00FF99"/>
                </a:solidFill>
              </a:rPr>
              <a:t>(ə)l]</a:t>
            </a:r>
          </a:p>
        </p:txBody>
      </p:sp>
      <p:pic>
        <p:nvPicPr>
          <p:cNvPr id="4" name="Picture 2" descr="https://ayamama.ru/wp-content/uploads/2017/04/ovoch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8621"/>
            <a:ext cx="8229600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223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Повторим звуки:</vt:lpstr>
      <vt:lpstr>Проверим правильно ли мы назвали звуки:</vt:lpstr>
      <vt:lpstr>Chicken - [ʹtʃıkın]</vt:lpstr>
      <vt:lpstr>Cucumber - [ʹkju:kʌmbə]</vt:lpstr>
      <vt:lpstr>Dinner - [ʹdınə]</vt:lpstr>
      <vt:lpstr>Potato - [pəʹteıtəʋ]</vt:lpstr>
      <vt:lpstr>Rice - [raıs]</vt:lpstr>
      <vt:lpstr>Supper - [ʹsʌpə]</vt:lpstr>
      <vt:lpstr>Vegetable - [ʹvedʒ(ı)təb(ə)l]</vt:lpstr>
      <vt:lpstr>With - [wıð]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Chicken - [ʹtʃıkın]</dc:title>
  <dc:creator>комп</dc:creator>
  <cp:lastModifiedBy>комп</cp:lastModifiedBy>
  <cp:revision>5</cp:revision>
  <dcterms:created xsi:type="dcterms:W3CDTF">2018-02-14T09:03:27Z</dcterms:created>
  <dcterms:modified xsi:type="dcterms:W3CDTF">2021-02-24T05:13:50Z</dcterms:modified>
</cp:coreProperties>
</file>