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6" r:id="rId4"/>
    <p:sldId id="257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FFFF"/>
    <a:srgbClr val="FF9900"/>
    <a:srgbClr val="33CC33"/>
    <a:srgbClr val="CC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Повторим звуки: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[</a:t>
            </a:r>
            <a:r>
              <a:rPr lang="ru-RU" sz="5400" b="1" dirty="0" err="1" smtClean="0">
                <a:solidFill>
                  <a:srgbClr val="FF0000"/>
                </a:solidFill>
              </a:rPr>
              <a:t>əʋ</a:t>
            </a:r>
            <a:r>
              <a:rPr lang="en-US" sz="5400" b="1" dirty="0" smtClean="0">
                <a:solidFill>
                  <a:srgbClr val="FF0000"/>
                </a:solidFill>
              </a:rPr>
              <a:t>]</a:t>
            </a:r>
          </a:p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[</a:t>
            </a:r>
            <a:r>
              <a:rPr lang="ru-RU" sz="5400" b="1" dirty="0">
                <a:solidFill>
                  <a:srgbClr val="FF0000"/>
                </a:solidFill>
              </a:rPr>
              <a:t>ɑ</a:t>
            </a:r>
            <a:r>
              <a:rPr lang="ru-RU" sz="5400" b="1" dirty="0" smtClean="0">
                <a:solidFill>
                  <a:srgbClr val="FF0000"/>
                </a:solidFill>
              </a:rPr>
              <a:t>:</a:t>
            </a:r>
            <a:r>
              <a:rPr lang="en-US" sz="5400" b="1" dirty="0" smtClean="0">
                <a:solidFill>
                  <a:srgbClr val="FF0000"/>
                </a:solidFill>
              </a:rPr>
              <a:t>]</a:t>
            </a:r>
          </a:p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[</a:t>
            </a:r>
            <a:r>
              <a:rPr lang="ru-RU" sz="5400" b="1" dirty="0" smtClean="0">
                <a:solidFill>
                  <a:srgbClr val="FF0000"/>
                </a:solidFill>
              </a:rPr>
              <a:t>ð</a:t>
            </a:r>
            <a:r>
              <a:rPr lang="en-US" sz="5400" b="1" dirty="0" smtClean="0">
                <a:solidFill>
                  <a:srgbClr val="FF0000"/>
                </a:solidFill>
              </a:rPr>
              <a:t>]</a:t>
            </a:r>
          </a:p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[</a:t>
            </a:r>
            <a:r>
              <a:rPr lang="ru-RU" sz="5400" b="1" dirty="0" smtClean="0">
                <a:solidFill>
                  <a:srgbClr val="FF0000"/>
                </a:solidFill>
              </a:rPr>
              <a:t>ɒ</a:t>
            </a:r>
            <a:r>
              <a:rPr lang="en-US" sz="5400" b="1" dirty="0" smtClean="0">
                <a:solidFill>
                  <a:srgbClr val="FF0000"/>
                </a:solidFill>
              </a:rPr>
              <a:t>]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[</a:t>
            </a:r>
            <a:r>
              <a:rPr lang="ru-RU" sz="5400" b="1" dirty="0">
                <a:solidFill>
                  <a:srgbClr val="FF0000"/>
                </a:solidFill>
              </a:rPr>
              <a:t>ɜ</a:t>
            </a:r>
            <a:r>
              <a:rPr lang="ru-RU" sz="5400" b="1" dirty="0" smtClean="0">
                <a:solidFill>
                  <a:srgbClr val="FF0000"/>
                </a:solidFill>
              </a:rPr>
              <a:t>:]</a:t>
            </a:r>
            <a:endParaRPr lang="en-US" sz="5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[</a:t>
            </a:r>
            <a:r>
              <a:rPr lang="ru-RU" sz="5400" b="1" dirty="0">
                <a:solidFill>
                  <a:srgbClr val="FF0000"/>
                </a:solidFill>
              </a:rPr>
              <a:t>ʹ</a:t>
            </a:r>
            <a:r>
              <a:rPr lang="ru-RU" sz="5400" b="1" dirty="0" smtClean="0">
                <a:solidFill>
                  <a:srgbClr val="FF0000"/>
                </a:solidFill>
              </a:rPr>
              <a:t>j</a:t>
            </a:r>
            <a:r>
              <a:rPr lang="en-US" sz="5400" b="1" dirty="0" smtClean="0">
                <a:solidFill>
                  <a:srgbClr val="FF0000"/>
                </a:solidFill>
              </a:rPr>
              <a:t>]</a:t>
            </a:r>
          </a:p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[</a:t>
            </a:r>
            <a:r>
              <a:rPr lang="ru-RU" sz="5400" b="1" dirty="0" smtClean="0">
                <a:solidFill>
                  <a:srgbClr val="FF0000"/>
                </a:solidFill>
              </a:rPr>
              <a:t>ə</a:t>
            </a:r>
            <a:r>
              <a:rPr lang="en-US" sz="5400" b="1" dirty="0" smtClean="0">
                <a:solidFill>
                  <a:srgbClr val="FF0000"/>
                </a:solidFill>
              </a:rPr>
              <a:t>]</a:t>
            </a:r>
          </a:p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[I]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01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Проверим, правильно ли мы назвали звуки: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5200" b="1" dirty="0">
                <a:solidFill>
                  <a:srgbClr val="FF0000"/>
                </a:solidFill>
              </a:rPr>
              <a:t>[</a:t>
            </a:r>
            <a:r>
              <a:rPr lang="ru-RU" sz="5200" b="1" dirty="0" err="1">
                <a:solidFill>
                  <a:srgbClr val="FF0000"/>
                </a:solidFill>
              </a:rPr>
              <a:t>əʋ</a:t>
            </a:r>
            <a:r>
              <a:rPr lang="en-US" sz="5200" b="1" dirty="0" smtClean="0">
                <a:solidFill>
                  <a:srgbClr val="FF0000"/>
                </a:solidFill>
              </a:rPr>
              <a:t>]</a:t>
            </a:r>
            <a:r>
              <a:rPr lang="ru-RU" sz="5200" b="1" dirty="0" smtClean="0">
                <a:solidFill>
                  <a:srgbClr val="FF0000"/>
                </a:solidFill>
              </a:rPr>
              <a:t> - </a:t>
            </a:r>
            <a:r>
              <a:rPr lang="ru-RU" sz="5200" b="1" dirty="0" err="1" smtClean="0">
                <a:solidFill>
                  <a:srgbClr val="FF0000"/>
                </a:solidFill>
              </a:rPr>
              <a:t>оу</a:t>
            </a:r>
            <a:endParaRPr lang="en-US" sz="5200" b="1" dirty="0">
              <a:solidFill>
                <a:srgbClr val="FF0000"/>
              </a:solidFill>
            </a:endParaRPr>
          </a:p>
          <a:p>
            <a:r>
              <a:rPr lang="en-US" sz="5200" b="1" dirty="0">
                <a:solidFill>
                  <a:srgbClr val="FF0000"/>
                </a:solidFill>
              </a:rPr>
              <a:t>[</a:t>
            </a:r>
            <a:r>
              <a:rPr lang="ru-RU" sz="5200" b="1" dirty="0">
                <a:solidFill>
                  <a:srgbClr val="FF0000"/>
                </a:solidFill>
              </a:rPr>
              <a:t>ɑ:</a:t>
            </a:r>
            <a:r>
              <a:rPr lang="en-US" sz="5200" b="1" dirty="0" smtClean="0">
                <a:solidFill>
                  <a:srgbClr val="FF0000"/>
                </a:solidFill>
              </a:rPr>
              <a:t>]</a:t>
            </a:r>
            <a:r>
              <a:rPr lang="ru-RU" sz="5200" b="1" dirty="0" smtClean="0">
                <a:solidFill>
                  <a:srgbClr val="FF0000"/>
                </a:solidFill>
              </a:rPr>
              <a:t> – а (долгий)</a:t>
            </a:r>
            <a:endParaRPr lang="en-US" sz="5200" b="1" dirty="0">
              <a:solidFill>
                <a:srgbClr val="FF0000"/>
              </a:solidFill>
            </a:endParaRPr>
          </a:p>
          <a:p>
            <a:r>
              <a:rPr lang="en-US" sz="5200" b="1" dirty="0">
                <a:solidFill>
                  <a:srgbClr val="FF0000"/>
                </a:solidFill>
              </a:rPr>
              <a:t>[</a:t>
            </a:r>
            <a:r>
              <a:rPr lang="ru-RU" sz="5200" b="1" dirty="0">
                <a:solidFill>
                  <a:srgbClr val="FF0000"/>
                </a:solidFill>
              </a:rPr>
              <a:t>ð</a:t>
            </a:r>
            <a:r>
              <a:rPr lang="en-US" sz="5200" b="1" dirty="0" smtClean="0">
                <a:solidFill>
                  <a:srgbClr val="FF0000"/>
                </a:solidFill>
              </a:rPr>
              <a:t>]</a:t>
            </a:r>
            <a:r>
              <a:rPr lang="ru-RU" sz="5200" b="1" dirty="0" smtClean="0">
                <a:solidFill>
                  <a:srgbClr val="FF0000"/>
                </a:solidFill>
              </a:rPr>
              <a:t> – з (межзубный)</a:t>
            </a:r>
            <a:endParaRPr lang="en-US" sz="5200" b="1" dirty="0">
              <a:solidFill>
                <a:srgbClr val="FF0000"/>
              </a:solidFill>
            </a:endParaRPr>
          </a:p>
          <a:p>
            <a:r>
              <a:rPr lang="en-US" sz="5200" b="1" dirty="0">
                <a:solidFill>
                  <a:srgbClr val="FF0000"/>
                </a:solidFill>
              </a:rPr>
              <a:t>[</a:t>
            </a:r>
            <a:r>
              <a:rPr lang="ru-RU" sz="5200" b="1" dirty="0">
                <a:solidFill>
                  <a:srgbClr val="FF0000"/>
                </a:solidFill>
              </a:rPr>
              <a:t>ɒ</a:t>
            </a:r>
            <a:r>
              <a:rPr lang="en-US" sz="5200" b="1" dirty="0" smtClean="0">
                <a:solidFill>
                  <a:srgbClr val="FF0000"/>
                </a:solidFill>
              </a:rPr>
              <a:t>]</a:t>
            </a:r>
            <a:r>
              <a:rPr lang="ru-RU" sz="5200" b="1" dirty="0" smtClean="0">
                <a:solidFill>
                  <a:srgbClr val="FF0000"/>
                </a:solidFill>
              </a:rPr>
              <a:t> - о</a:t>
            </a:r>
            <a:endParaRPr lang="ru-RU" sz="52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5200" b="1" dirty="0">
                <a:solidFill>
                  <a:srgbClr val="FF0000"/>
                </a:solidFill>
              </a:rPr>
              <a:t>[</a:t>
            </a:r>
            <a:r>
              <a:rPr lang="ru-RU" sz="5200" b="1" dirty="0">
                <a:solidFill>
                  <a:srgbClr val="FF0000"/>
                </a:solidFill>
              </a:rPr>
              <a:t>ɜ</a:t>
            </a:r>
            <a:r>
              <a:rPr lang="ru-RU" sz="5200" b="1" dirty="0" smtClean="0">
                <a:solidFill>
                  <a:srgbClr val="FF0000"/>
                </a:solidFill>
              </a:rPr>
              <a:t>:] - ё</a:t>
            </a:r>
            <a:endParaRPr lang="en-US" sz="5200" b="1" dirty="0">
              <a:solidFill>
                <a:srgbClr val="FF0000"/>
              </a:solidFill>
            </a:endParaRPr>
          </a:p>
          <a:p>
            <a:r>
              <a:rPr lang="en-US" sz="5200" b="1" dirty="0" smtClean="0">
                <a:solidFill>
                  <a:srgbClr val="FF0000"/>
                </a:solidFill>
              </a:rPr>
              <a:t>[</a:t>
            </a:r>
            <a:r>
              <a:rPr lang="ru-RU" sz="5200" b="1" dirty="0" smtClean="0">
                <a:solidFill>
                  <a:srgbClr val="FF0000"/>
                </a:solidFill>
              </a:rPr>
              <a:t>j</a:t>
            </a:r>
            <a:r>
              <a:rPr lang="en-US" sz="5200" b="1" dirty="0" smtClean="0">
                <a:solidFill>
                  <a:srgbClr val="FF0000"/>
                </a:solidFill>
              </a:rPr>
              <a:t>]</a:t>
            </a:r>
            <a:r>
              <a:rPr lang="ru-RU" sz="5200" b="1" dirty="0" smtClean="0">
                <a:solidFill>
                  <a:srgbClr val="FF0000"/>
                </a:solidFill>
              </a:rPr>
              <a:t> - й</a:t>
            </a:r>
            <a:endParaRPr lang="en-US" sz="5200" b="1" dirty="0">
              <a:solidFill>
                <a:srgbClr val="FF0000"/>
              </a:solidFill>
            </a:endParaRPr>
          </a:p>
          <a:p>
            <a:r>
              <a:rPr lang="en-US" sz="5200" b="1" dirty="0">
                <a:solidFill>
                  <a:srgbClr val="FF0000"/>
                </a:solidFill>
              </a:rPr>
              <a:t>[</a:t>
            </a:r>
            <a:r>
              <a:rPr lang="ru-RU" sz="5200" b="1" dirty="0">
                <a:solidFill>
                  <a:srgbClr val="FF0000"/>
                </a:solidFill>
              </a:rPr>
              <a:t>ə</a:t>
            </a:r>
            <a:r>
              <a:rPr lang="en-US" sz="5200" b="1" dirty="0" smtClean="0">
                <a:solidFill>
                  <a:srgbClr val="FF0000"/>
                </a:solidFill>
              </a:rPr>
              <a:t>]</a:t>
            </a:r>
            <a:r>
              <a:rPr lang="ru-RU" sz="5200" b="1" dirty="0" smtClean="0">
                <a:solidFill>
                  <a:srgbClr val="FF0000"/>
                </a:solidFill>
              </a:rPr>
              <a:t> – э (безударный)</a:t>
            </a:r>
            <a:endParaRPr lang="en-US" sz="5200" b="1" dirty="0">
              <a:solidFill>
                <a:srgbClr val="FF0000"/>
              </a:solidFill>
            </a:endParaRPr>
          </a:p>
          <a:p>
            <a:r>
              <a:rPr lang="en-US" sz="5200" b="1" dirty="0">
                <a:solidFill>
                  <a:srgbClr val="FF0000"/>
                </a:solidFill>
              </a:rPr>
              <a:t>[I</a:t>
            </a:r>
            <a:r>
              <a:rPr lang="en-US" sz="5200" b="1" dirty="0" smtClean="0">
                <a:solidFill>
                  <a:srgbClr val="FF0000"/>
                </a:solidFill>
              </a:rPr>
              <a:t>]</a:t>
            </a:r>
            <a:r>
              <a:rPr lang="ru-RU" sz="5200" b="1" dirty="0" smtClean="0">
                <a:solidFill>
                  <a:srgbClr val="FF0000"/>
                </a:solidFill>
              </a:rPr>
              <a:t> - и</a:t>
            </a:r>
            <a:endParaRPr lang="ru-RU" sz="5200" b="1" dirty="0">
              <a:solidFill>
                <a:srgbClr val="FF0000"/>
              </a:solidFill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830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33CC"/>
                </a:solidFill>
              </a:rPr>
              <a:t>A</a:t>
            </a:r>
            <a:r>
              <a:rPr lang="ru-RU" sz="8000" b="1" dirty="0" err="1" smtClean="0">
                <a:solidFill>
                  <a:srgbClr val="0033CC"/>
                </a:solidFill>
              </a:rPr>
              <a:t>go</a:t>
            </a:r>
            <a:r>
              <a:rPr lang="ru-RU" sz="8000" b="1" dirty="0" smtClean="0">
                <a:solidFill>
                  <a:srgbClr val="0033CC"/>
                </a:solidFill>
              </a:rPr>
              <a:t> - </a:t>
            </a:r>
            <a:r>
              <a:rPr lang="ru-RU" sz="8000" b="1" dirty="0">
                <a:solidFill>
                  <a:srgbClr val="0033CC"/>
                </a:solidFill>
              </a:rPr>
              <a:t>[</a:t>
            </a:r>
            <a:r>
              <a:rPr lang="ru-RU" sz="8000" b="1" dirty="0" err="1">
                <a:solidFill>
                  <a:srgbClr val="0033CC"/>
                </a:solidFill>
              </a:rPr>
              <a:t>əʹgəʋ</a:t>
            </a:r>
            <a:r>
              <a:rPr lang="ru-RU" sz="8000" b="1" dirty="0">
                <a:solidFill>
                  <a:srgbClr val="0033CC"/>
                </a:solidFill>
              </a:rPr>
              <a:t>]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/>
              <a:t>Т</a:t>
            </a:r>
            <a:r>
              <a:rPr lang="ru-RU" sz="7200" b="1" dirty="0" smtClean="0"/>
              <a:t>ому назад</a:t>
            </a:r>
          </a:p>
          <a:p>
            <a:pPr marL="0" indent="0" algn="ctr">
              <a:buNone/>
            </a:pPr>
            <a:endParaRPr lang="ru-RU" sz="7200" b="1" dirty="0"/>
          </a:p>
          <a:p>
            <a:pPr marL="0" indent="0" algn="ctr">
              <a:buNone/>
            </a:pP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50243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99"/>
                </a:solidFill>
              </a:rPr>
              <a:t>L</a:t>
            </a:r>
            <a:r>
              <a:rPr lang="ru-RU" sz="8000" b="1" dirty="0" err="1" smtClean="0">
                <a:solidFill>
                  <a:srgbClr val="CC0099"/>
                </a:solidFill>
              </a:rPr>
              <a:t>ast</a:t>
            </a:r>
            <a:r>
              <a:rPr lang="ru-RU" sz="8000" b="1" dirty="0" smtClean="0">
                <a:solidFill>
                  <a:srgbClr val="CC0099"/>
                </a:solidFill>
              </a:rPr>
              <a:t> - </a:t>
            </a:r>
            <a:r>
              <a:rPr lang="ru-RU" sz="8000" b="1" dirty="0">
                <a:solidFill>
                  <a:srgbClr val="CC0099"/>
                </a:solidFill>
              </a:rPr>
              <a:t>[</a:t>
            </a:r>
            <a:r>
              <a:rPr lang="ru-RU" sz="8000" b="1" dirty="0" err="1">
                <a:solidFill>
                  <a:srgbClr val="CC0099"/>
                </a:solidFill>
              </a:rPr>
              <a:t>lɑ:st</a:t>
            </a:r>
            <a:r>
              <a:rPr lang="ru-RU" sz="8000" b="1" dirty="0">
                <a:solidFill>
                  <a:srgbClr val="CC0099"/>
                </a:solidFill>
              </a:rPr>
              <a:t>]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smtClean="0"/>
              <a:t>Последний,</a:t>
            </a:r>
          </a:p>
          <a:p>
            <a:pPr marL="0" indent="0" algn="ctr">
              <a:buNone/>
            </a:pPr>
            <a:r>
              <a:rPr lang="ru-RU" sz="8000" b="1" dirty="0" smtClean="0"/>
              <a:t>прошлый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174984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CC33"/>
                </a:solidFill>
              </a:rPr>
              <a:t>T</a:t>
            </a:r>
            <a:r>
              <a:rPr lang="ru-RU" sz="8000" b="1" dirty="0" err="1" smtClean="0">
                <a:solidFill>
                  <a:srgbClr val="33CC33"/>
                </a:solidFill>
              </a:rPr>
              <a:t>hen</a:t>
            </a:r>
            <a:r>
              <a:rPr lang="ru-RU" sz="8000" b="1" dirty="0" smtClean="0">
                <a:solidFill>
                  <a:srgbClr val="33CC33"/>
                </a:solidFill>
              </a:rPr>
              <a:t> - </a:t>
            </a:r>
            <a:r>
              <a:rPr lang="ru-RU" sz="8000" b="1" dirty="0">
                <a:solidFill>
                  <a:srgbClr val="33CC33"/>
                </a:solidFill>
              </a:rPr>
              <a:t>[</a:t>
            </a:r>
            <a:r>
              <a:rPr lang="ru-RU" sz="8000" b="1" dirty="0" err="1">
                <a:solidFill>
                  <a:srgbClr val="33CC33"/>
                </a:solidFill>
              </a:rPr>
              <a:t>ðen</a:t>
            </a:r>
            <a:r>
              <a:rPr lang="ru-RU" sz="8000" b="1" dirty="0">
                <a:solidFill>
                  <a:srgbClr val="33CC33"/>
                </a:solidFill>
              </a:rPr>
              <a:t>]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smtClean="0"/>
              <a:t>Тогда</a:t>
            </a:r>
          </a:p>
          <a:p>
            <a:pPr marL="0" indent="0" algn="ctr">
              <a:buNone/>
            </a:pP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190275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9900"/>
                </a:solidFill>
              </a:rPr>
              <a:t>W</a:t>
            </a:r>
            <a:r>
              <a:rPr lang="ru-RU" sz="8000" b="1" dirty="0" err="1" smtClean="0">
                <a:solidFill>
                  <a:srgbClr val="FF9900"/>
                </a:solidFill>
              </a:rPr>
              <a:t>as</a:t>
            </a:r>
            <a:r>
              <a:rPr lang="ru-RU" sz="8000" b="1" dirty="0" smtClean="0">
                <a:solidFill>
                  <a:srgbClr val="FF9900"/>
                </a:solidFill>
              </a:rPr>
              <a:t> - </a:t>
            </a:r>
            <a:r>
              <a:rPr lang="ru-RU" sz="8000" b="1" dirty="0">
                <a:solidFill>
                  <a:srgbClr val="FF9900"/>
                </a:solidFill>
              </a:rPr>
              <a:t>[</a:t>
            </a:r>
            <a:r>
              <a:rPr lang="ru-RU" sz="8000" b="1" dirty="0" err="1">
                <a:solidFill>
                  <a:srgbClr val="FF9900"/>
                </a:solidFill>
              </a:rPr>
              <a:t>wɒz</a:t>
            </a:r>
            <a:r>
              <a:rPr lang="ru-RU" sz="8000" b="1" dirty="0">
                <a:solidFill>
                  <a:srgbClr val="FF9900"/>
                </a:solidFill>
              </a:rPr>
              <a:t>]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000" b="1" dirty="0" smtClean="0"/>
              <a:t>Был</a:t>
            </a:r>
          </a:p>
          <a:p>
            <a:pPr marL="0" indent="0" algn="ctr">
              <a:buNone/>
            </a:pPr>
            <a:r>
              <a:rPr lang="ru-RU" sz="8000" b="1" dirty="0" smtClean="0"/>
              <a:t>Была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13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FFFF"/>
                </a:solidFill>
              </a:rPr>
              <a:t>W</a:t>
            </a:r>
            <a:r>
              <a:rPr lang="ru-RU" sz="8000" b="1" dirty="0" err="1" smtClean="0">
                <a:solidFill>
                  <a:srgbClr val="00FFFF"/>
                </a:solidFill>
              </a:rPr>
              <a:t>ere</a:t>
            </a:r>
            <a:r>
              <a:rPr lang="ru-RU" sz="8000" b="1" dirty="0" smtClean="0">
                <a:solidFill>
                  <a:srgbClr val="00FFFF"/>
                </a:solidFill>
              </a:rPr>
              <a:t> - </a:t>
            </a:r>
            <a:r>
              <a:rPr lang="ru-RU" sz="8000" b="1" dirty="0">
                <a:solidFill>
                  <a:srgbClr val="00FFFF"/>
                </a:solidFill>
              </a:rPr>
              <a:t>[</a:t>
            </a:r>
            <a:r>
              <a:rPr lang="ru-RU" sz="8000" b="1" dirty="0" err="1">
                <a:solidFill>
                  <a:srgbClr val="00FFFF"/>
                </a:solidFill>
              </a:rPr>
              <a:t>wɜ</a:t>
            </a:r>
            <a:r>
              <a:rPr lang="ru-RU" sz="8000" b="1" dirty="0">
                <a:solidFill>
                  <a:srgbClr val="00FFFF"/>
                </a:solidFill>
              </a:rPr>
              <a:t>:]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000" b="1" dirty="0" smtClean="0"/>
              <a:t>Были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09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9900FF"/>
                </a:solidFill>
              </a:rPr>
              <a:t>Y</a:t>
            </a:r>
            <a:r>
              <a:rPr lang="ru-RU" sz="7200" b="1" dirty="0" err="1" smtClean="0">
                <a:solidFill>
                  <a:srgbClr val="9900FF"/>
                </a:solidFill>
              </a:rPr>
              <a:t>esterday</a:t>
            </a:r>
            <a:r>
              <a:rPr lang="ru-RU" sz="7200" b="1" dirty="0" smtClean="0">
                <a:solidFill>
                  <a:srgbClr val="9900FF"/>
                </a:solidFill>
              </a:rPr>
              <a:t> - </a:t>
            </a:r>
            <a:r>
              <a:rPr lang="ru-RU" sz="7200" b="1" dirty="0">
                <a:solidFill>
                  <a:srgbClr val="9900FF"/>
                </a:solidFill>
              </a:rPr>
              <a:t>[ʹ</a:t>
            </a:r>
            <a:r>
              <a:rPr lang="ru-RU" sz="7200" b="1" dirty="0" err="1">
                <a:solidFill>
                  <a:srgbClr val="9900FF"/>
                </a:solidFill>
              </a:rPr>
              <a:t>jestədı</a:t>
            </a:r>
            <a:r>
              <a:rPr lang="ru-RU" sz="7200" b="1" dirty="0">
                <a:solidFill>
                  <a:srgbClr val="9900FF"/>
                </a:solidFill>
              </a:rPr>
              <a:t>]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000" b="1" dirty="0" smtClean="0"/>
              <a:t>Вчера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60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в словарь: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b="1" dirty="0" smtClean="0">
                <a:solidFill>
                  <a:srgbClr val="0033CC"/>
                </a:solidFill>
              </a:rPr>
              <a:t>A</a:t>
            </a:r>
            <a:r>
              <a:rPr lang="ru-RU" sz="3600" b="1" dirty="0" err="1">
                <a:solidFill>
                  <a:srgbClr val="0033CC"/>
                </a:solidFill>
              </a:rPr>
              <a:t>go</a:t>
            </a:r>
            <a:r>
              <a:rPr lang="ru-RU" sz="3600" b="1" dirty="0">
                <a:solidFill>
                  <a:srgbClr val="0033CC"/>
                </a:solidFill>
              </a:rPr>
              <a:t> - [</a:t>
            </a:r>
            <a:r>
              <a:rPr lang="ru-RU" sz="3600" b="1" dirty="0" err="1">
                <a:solidFill>
                  <a:srgbClr val="0033CC"/>
                </a:solidFill>
              </a:rPr>
              <a:t>əʹgəʋ</a:t>
            </a:r>
            <a:r>
              <a:rPr lang="ru-RU" sz="3600" b="1" dirty="0" smtClean="0">
                <a:solidFill>
                  <a:srgbClr val="0033CC"/>
                </a:solidFill>
              </a:rPr>
              <a:t>] – тому назад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CC0099"/>
                </a:solidFill>
              </a:rPr>
              <a:t>L</a:t>
            </a:r>
            <a:r>
              <a:rPr lang="ru-RU" sz="3600" b="1" dirty="0" err="1">
                <a:solidFill>
                  <a:srgbClr val="CC0099"/>
                </a:solidFill>
              </a:rPr>
              <a:t>ast</a:t>
            </a:r>
            <a:r>
              <a:rPr lang="ru-RU" sz="3600" b="1" dirty="0">
                <a:solidFill>
                  <a:srgbClr val="CC0099"/>
                </a:solidFill>
              </a:rPr>
              <a:t> - [</a:t>
            </a:r>
            <a:r>
              <a:rPr lang="ru-RU" sz="3600" b="1" dirty="0" err="1">
                <a:solidFill>
                  <a:srgbClr val="CC0099"/>
                </a:solidFill>
              </a:rPr>
              <a:t>lɑ:st</a:t>
            </a:r>
            <a:r>
              <a:rPr lang="ru-RU" sz="3600" b="1" dirty="0" smtClean="0">
                <a:solidFill>
                  <a:srgbClr val="CC0099"/>
                </a:solidFill>
              </a:rPr>
              <a:t>] – прошлый, последний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33CC33"/>
                </a:solidFill>
              </a:rPr>
              <a:t>T</a:t>
            </a:r>
            <a:r>
              <a:rPr lang="ru-RU" sz="3600" b="1" dirty="0" err="1">
                <a:solidFill>
                  <a:srgbClr val="33CC33"/>
                </a:solidFill>
              </a:rPr>
              <a:t>hen</a:t>
            </a:r>
            <a:r>
              <a:rPr lang="ru-RU" sz="3600" b="1" dirty="0">
                <a:solidFill>
                  <a:srgbClr val="33CC33"/>
                </a:solidFill>
              </a:rPr>
              <a:t> - [</a:t>
            </a:r>
            <a:r>
              <a:rPr lang="ru-RU" sz="3600" b="1" dirty="0" err="1">
                <a:solidFill>
                  <a:srgbClr val="33CC33"/>
                </a:solidFill>
              </a:rPr>
              <a:t>ðen</a:t>
            </a:r>
            <a:r>
              <a:rPr lang="ru-RU" sz="3600" b="1" dirty="0" smtClean="0">
                <a:solidFill>
                  <a:srgbClr val="33CC33"/>
                </a:solidFill>
              </a:rPr>
              <a:t>] - тогда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FF9900"/>
                </a:solidFill>
              </a:rPr>
              <a:t>W</a:t>
            </a:r>
            <a:r>
              <a:rPr lang="ru-RU" sz="3600" b="1" dirty="0" err="1">
                <a:solidFill>
                  <a:srgbClr val="FF9900"/>
                </a:solidFill>
              </a:rPr>
              <a:t>as</a:t>
            </a:r>
            <a:r>
              <a:rPr lang="ru-RU" sz="3600" b="1" dirty="0">
                <a:solidFill>
                  <a:srgbClr val="FF9900"/>
                </a:solidFill>
              </a:rPr>
              <a:t> - [</a:t>
            </a:r>
            <a:r>
              <a:rPr lang="ru-RU" sz="3600" b="1" dirty="0" err="1">
                <a:solidFill>
                  <a:srgbClr val="FF9900"/>
                </a:solidFill>
              </a:rPr>
              <a:t>wɒz</a:t>
            </a:r>
            <a:r>
              <a:rPr lang="ru-RU" sz="3600" b="1" dirty="0" smtClean="0">
                <a:solidFill>
                  <a:srgbClr val="FF9900"/>
                </a:solidFill>
              </a:rPr>
              <a:t>] – был, была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FF0000"/>
                </a:solidFill>
              </a:rPr>
              <a:t>W</a:t>
            </a:r>
            <a:r>
              <a:rPr lang="ru-RU" sz="3600" b="1" dirty="0" err="1">
                <a:solidFill>
                  <a:srgbClr val="FF0000"/>
                </a:solidFill>
              </a:rPr>
              <a:t>ere</a:t>
            </a:r>
            <a:r>
              <a:rPr lang="ru-RU" sz="3600" b="1" dirty="0">
                <a:solidFill>
                  <a:srgbClr val="FF0000"/>
                </a:solidFill>
              </a:rPr>
              <a:t> - [</a:t>
            </a:r>
            <a:r>
              <a:rPr lang="ru-RU" sz="3600" b="1" dirty="0" err="1">
                <a:solidFill>
                  <a:srgbClr val="FF0000"/>
                </a:solidFill>
              </a:rPr>
              <a:t>wɜ</a:t>
            </a:r>
            <a:r>
              <a:rPr lang="ru-RU" sz="3600" b="1" dirty="0" smtClean="0">
                <a:solidFill>
                  <a:srgbClr val="FF0000"/>
                </a:solidFill>
              </a:rPr>
              <a:t>:] - были</a:t>
            </a:r>
          </a:p>
          <a:p>
            <a:pPr marL="514350" indent="-514350">
              <a:buAutoNum type="arabicPeriod"/>
            </a:pPr>
            <a:r>
              <a:rPr lang="en-US" sz="3600" b="1" dirty="0">
                <a:solidFill>
                  <a:srgbClr val="9900FF"/>
                </a:solidFill>
              </a:rPr>
              <a:t>Y</a:t>
            </a:r>
            <a:r>
              <a:rPr lang="ru-RU" sz="3600" b="1" dirty="0" err="1">
                <a:solidFill>
                  <a:srgbClr val="9900FF"/>
                </a:solidFill>
              </a:rPr>
              <a:t>esterday</a:t>
            </a:r>
            <a:r>
              <a:rPr lang="ru-RU" sz="3600" b="1" dirty="0">
                <a:solidFill>
                  <a:srgbClr val="9900FF"/>
                </a:solidFill>
              </a:rPr>
              <a:t> - [ʹ</a:t>
            </a:r>
            <a:r>
              <a:rPr lang="ru-RU" sz="3600" b="1" dirty="0" err="1">
                <a:solidFill>
                  <a:srgbClr val="9900FF"/>
                </a:solidFill>
              </a:rPr>
              <a:t>jestədı</a:t>
            </a:r>
            <a:r>
              <a:rPr lang="ru-RU" sz="3600" b="1" dirty="0" smtClean="0">
                <a:solidFill>
                  <a:srgbClr val="9900FF"/>
                </a:solidFill>
              </a:rPr>
              <a:t>] - вчера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6355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199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Повторим звуки:</vt:lpstr>
      <vt:lpstr>Проверим, правильно ли мы назвали звуки:</vt:lpstr>
      <vt:lpstr>Ago - [əʹgəʋ]</vt:lpstr>
      <vt:lpstr>Last - [lɑ:st]</vt:lpstr>
      <vt:lpstr>Then - [ðen]</vt:lpstr>
      <vt:lpstr>Was - [wɒz]</vt:lpstr>
      <vt:lpstr>Were - [wɜ:]</vt:lpstr>
      <vt:lpstr>Yesterday - [ʹjestədı]</vt:lpstr>
      <vt:lpstr>Повторим слова и запишем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Ago - [əʹgəʋ]</dc:title>
  <dc:creator>комп</dc:creator>
  <cp:lastModifiedBy>комп</cp:lastModifiedBy>
  <cp:revision>5</cp:revision>
  <dcterms:created xsi:type="dcterms:W3CDTF">2018-02-27T06:31:00Z</dcterms:created>
  <dcterms:modified xsi:type="dcterms:W3CDTF">2018-03-02T06:19:34Z</dcterms:modified>
</cp:coreProperties>
</file>