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65" r:id="rId3"/>
    <p:sldId id="266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74" r:id="rId12"/>
  </p:sldIdLst>
  <p:sldSz cx="9144000" cy="6858000" type="screen4x3"/>
  <p:notesSz cx="6858000" cy="9144000"/>
  <p:custDataLst>
    <p:tags r:id="rId1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FF"/>
    <a:srgbClr val="04374A"/>
    <a:srgbClr val="666699"/>
    <a:srgbClr val="E590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600" autoAdjust="0"/>
    <p:restoredTop sz="93979" autoAdjust="0"/>
  </p:normalViewPr>
  <p:slideViewPr>
    <p:cSldViewPr>
      <p:cViewPr varScale="1">
        <p:scale>
          <a:sx n="66" d="100"/>
          <a:sy n="66" d="100"/>
        </p:scale>
        <p:origin x="1096" y="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349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6663A1-BE93-4F19-BCAE-33E954C20B2B}" type="datetimeFigureOut">
              <a:rPr lang="ru-RU" smtClean="0"/>
              <a:t>28.09.2022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0DF26E-F902-4582-B614-0C9EE35F21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283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C0431-2448-4DC3-AF70-2785FBE2C445}" type="datetimeFigureOut">
              <a:rPr lang="ru-RU" smtClean="0"/>
              <a:t>28.09.2022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341FE-AE5C-47F1-8FD8-47C4A673A8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614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51920" y="5453743"/>
            <a:ext cx="5131296" cy="1412776"/>
          </a:xfrm>
        </p:spPr>
        <p:txBody>
          <a:bodyPr/>
          <a:lstStyle>
            <a:lvl1pPr>
              <a:defRPr b="1">
                <a:solidFill>
                  <a:schemeClr val="accent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</a:t>
            </a:r>
            <a:r>
              <a:rPr lang="en-US" dirty="0" smtClean="0"/>
              <a:t> </a:t>
            </a:r>
            <a:r>
              <a:rPr lang="ru-RU" dirty="0" smtClean="0"/>
              <a:t>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28.09.2022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642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28.09.2022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804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28.09.2022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69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520259"/>
            <a:ext cx="2133600" cy="365125"/>
          </a:xfrm>
        </p:spPr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28.09.2022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520259"/>
            <a:ext cx="2895600" cy="365125"/>
          </a:xfrm>
        </p:spPr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520259"/>
            <a:ext cx="2133600" cy="365125"/>
          </a:xfrm>
        </p:spPr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омер слайда 5"/>
          <p:cNvSpPr txBox="1">
            <a:spLocks/>
          </p:cNvSpPr>
          <p:nvPr userDrawn="1"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rgbClr val="3399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4" name="Текст 2"/>
          <p:cNvSpPr>
            <a:spLocks noGrp="1"/>
          </p:cNvSpPr>
          <p:nvPr>
            <p:ph idx="1"/>
          </p:nvPr>
        </p:nvSpPr>
        <p:spPr>
          <a:xfrm>
            <a:off x="179512" y="1988840"/>
            <a:ext cx="8784976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2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2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2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1475656" y="228168"/>
            <a:ext cx="7655145" cy="11508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301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2060848"/>
            <a:ext cx="4320480" cy="4093915"/>
          </a:xfrm>
        </p:spPr>
        <p:txBody>
          <a:bodyPr/>
          <a:lstStyle>
            <a:lvl1pPr>
              <a:defRPr sz="2800">
                <a:solidFill>
                  <a:schemeClr val="accent2">
                    <a:lumMod val="75000"/>
                  </a:schemeClr>
                </a:solidFill>
              </a:defRPr>
            </a:lvl1pPr>
            <a:lvl2pPr>
              <a:defRPr sz="2400">
                <a:solidFill>
                  <a:schemeClr val="accent2">
                    <a:lumMod val="75000"/>
                  </a:schemeClr>
                </a:solidFill>
              </a:defRPr>
            </a:lvl2pPr>
            <a:lvl3pPr>
              <a:defRPr sz="2000"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 sz="1800">
                <a:solidFill>
                  <a:schemeClr val="accent2">
                    <a:lumMod val="75000"/>
                  </a:schemeClr>
                </a:solidFill>
              </a:defRPr>
            </a:lvl4pPr>
            <a:lvl5pPr>
              <a:defRPr sz="1800">
                <a:solidFill>
                  <a:schemeClr val="accent2">
                    <a:lumMod val="7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2071389"/>
            <a:ext cx="4320480" cy="4093915"/>
          </a:xfrm>
        </p:spPr>
        <p:txBody>
          <a:bodyPr/>
          <a:lstStyle>
            <a:lvl1pPr>
              <a:defRPr sz="2800">
                <a:solidFill>
                  <a:schemeClr val="accent2">
                    <a:lumMod val="75000"/>
                  </a:schemeClr>
                </a:solidFill>
              </a:defRPr>
            </a:lvl1pPr>
            <a:lvl2pPr>
              <a:defRPr sz="2400">
                <a:solidFill>
                  <a:schemeClr val="accent2">
                    <a:lumMod val="75000"/>
                  </a:schemeClr>
                </a:solidFill>
              </a:defRPr>
            </a:lvl2pPr>
            <a:lvl3pPr>
              <a:defRPr sz="2000">
                <a:solidFill>
                  <a:schemeClr val="accent2">
                    <a:lumMod val="75000"/>
                  </a:schemeClr>
                </a:solidFill>
              </a:defRPr>
            </a:lvl3pPr>
            <a:lvl4pPr>
              <a:defRPr sz="1800">
                <a:solidFill>
                  <a:schemeClr val="accent2">
                    <a:lumMod val="75000"/>
                  </a:schemeClr>
                </a:solidFill>
              </a:defRPr>
            </a:lvl4pPr>
            <a:lvl5pPr>
              <a:defRPr sz="1800">
                <a:solidFill>
                  <a:schemeClr val="accent2">
                    <a:lumMod val="7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28.09.2022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339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799" y="4406900"/>
            <a:ext cx="5722913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71799" y="2906713"/>
            <a:ext cx="57229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28.09.2022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654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916832"/>
            <a:ext cx="4176464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1520" y="2556594"/>
            <a:ext cx="4176464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1934294"/>
            <a:ext cx="4248472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6016" y="2574056"/>
            <a:ext cx="4248472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1375310" y="6410896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28.09.2022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154184" y="6356350"/>
            <a:ext cx="1649592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471310" y="6356350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93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28.09.2022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457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28.09.2022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95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8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28.09.2022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89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28.09.2022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605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28168"/>
            <a:ext cx="7655145" cy="11508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1988840"/>
            <a:ext cx="8784976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520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28.09.2022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52025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520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1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2">
              <a:lumMod val="7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ecard.ru/upload/iblock/475/475882614c1a045b1ea7dffc40658b9e.pdf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860032" y="3717032"/>
            <a:ext cx="4499992" cy="2852936"/>
          </a:xfrm>
        </p:spPr>
        <p:txBody>
          <a:bodyPr>
            <a:noAutofit/>
          </a:bodyPr>
          <a:lstStyle/>
          <a:p>
            <a:r>
              <a:rPr lang="ru-RU" sz="3600" dirty="0" smtClean="0">
                <a:effectLst/>
                <a:latin typeface="Century" panose="02040604050505020304" pitchFamily="18" charset="0"/>
              </a:rPr>
              <a:t>Электронное </a:t>
            </a:r>
            <a:r>
              <a:rPr lang="ru-RU" sz="3600" dirty="0">
                <a:effectLst/>
                <a:latin typeface="Century" panose="02040604050505020304" pitchFamily="18" charset="0"/>
              </a:rPr>
              <a:t>правительство. Портал государственные </a:t>
            </a:r>
            <a:r>
              <a:rPr lang="ru-RU" sz="3600" dirty="0" smtClean="0">
                <a:effectLst/>
                <a:latin typeface="Century" panose="02040604050505020304" pitchFamily="18" charset="0"/>
              </a:rPr>
              <a:t>услуги.</a:t>
            </a:r>
            <a:endParaRPr lang="ru-RU" sz="4000" b="1" dirty="0">
              <a:latin typeface="Century" panose="020406040505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028384" y="116632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entury" panose="02040604050505020304" pitchFamily="18" charset="0"/>
              </a:rPr>
              <a:t>7-8 час</a:t>
            </a:r>
            <a:endParaRPr lang="ru-RU" dirty="0">
              <a:latin typeface="Century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7870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63688" y="116632"/>
            <a:ext cx="712879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fontAlgn="base"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Задание  2.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fontAlgn="base"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Загрузите портал государственных услуг РФ по адресу: http://www.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gosuslugi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ru-RU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ru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/ 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fontAlgn="base"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Откройте раздел Каталог услуг и заполните таблицу. Укажите  услуги, которые предоставляет портал (кратко поясните):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2132856"/>
            <a:ext cx="7879648" cy="3565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4824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844824"/>
            <a:ext cx="9036496" cy="4321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Задание 3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С помощью Портала государственных услуг Российской Федерации (http://www.gosuslugi.ru/) найдите информацию по электронной услуге «Извещение о состоянии индивидуального лицевого счета». Какие документы должен предоставить заявить для получения услуги? Каким образом заявитель получит результат выполнения запроса в случае успешной его обработки? А в случае отказа? 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6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Сделать скриншот извещения и добавить в текстовый документ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Задание 4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помощью любой информационно-поисковой системы (ИПС) из приведенного ниже перечня найдите в Интернете адрес портала государственных и муниципальных услуг вашего региона. Найдите каталог предоставляемых электронных услуг и ознакомьтесь с ним. Какие услуги в сфере социального обеспечения можно получить в вашем регионе в электронном виде? Какие услуги в сфере социального обеспечения можно получить в вашем регионе через МФЦ?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sz="1600" i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Описать  в текстовом документе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4065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700808"/>
            <a:ext cx="867645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39750">
              <a:spcAft>
                <a:spcPts val="0"/>
              </a:spcAft>
            </a:pPr>
            <a:r>
              <a:rPr lang="ru-RU" i="1" u="sng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Обучающие:</a:t>
            </a:r>
          </a:p>
          <a:p>
            <a:pPr indent="539750">
              <a:spcAft>
                <a:spcPts val="0"/>
              </a:spcAft>
            </a:pP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Совершенствование знаний, умений и  навыков при работе с Интернет. </a:t>
            </a:r>
          </a:p>
          <a:p>
            <a:pPr lvl="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Ввести понятия «электронное правительство», «государственные услуги в электронном виде», «многофункциональный центр», «универсальная электронная карта».</a:t>
            </a:r>
          </a:p>
          <a:p>
            <a:pPr lvl="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Изучить технологию получения 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госуслуг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 электронном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виде.</a:t>
            </a:r>
          </a:p>
          <a:p>
            <a:pPr lvl="0"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ru-RU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>
              <a:spcAft>
                <a:spcPts val="0"/>
              </a:spcAft>
            </a:pPr>
            <a:r>
              <a:rPr lang="ru-RU" i="1" u="sng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Развивающие:</a:t>
            </a:r>
          </a:p>
          <a:p>
            <a:pPr marL="457200">
              <a:spcAft>
                <a:spcPts val="0"/>
              </a:spcAft>
            </a:pPr>
            <a:endParaRPr lang="ru-RU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Формирование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навыков свободного ориентирования в информационной среде.</a:t>
            </a:r>
          </a:p>
          <a:p>
            <a:pPr lvl="0"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Развитие навыков самообразования с использованием информационных и коммуникационных технологий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lvl="0"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indent="82550">
              <a:spcAft>
                <a:spcPts val="0"/>
              </a:spcAft>
              <a:tabLst>
                <a:tab pos="-450215" algn="l"/>
              </a:tabLst>
            </a:pPr>
            <a:r>
              <a:rPr lang="ru-RU" i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Воспитательные</a:t>
            </a:r>
            <a:r>
              <a:rPr lang="ru-RU" i="1" u="sng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</a:p>
          <a:p>
            <a:pPr marL="457200" indent="82550">
              <a:spcAft>
                <a:spcPts val="0"/>
              </a:spcAft>
              <a:tabLst>
                <a:tab pos="-450215" algn="l"/>
              </a:tabLst>
            </a:pP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1"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-540385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Повысить  уровень правовой и информационной культуры.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139952" y="404664"/>
            <a:ext cx="1786066" cy="7337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dirty="0">
                <a:latin typeface="Century" panose="02040604050505020304" pitchFamily="18" charset="0"/>
                <a:ea typeface="Times New Roman" panose="02020603050405020304" pitchFamily="18" charset="0"/>
              </a:rPr>
              <a:t>Цели: </a:t>
            </a:r>
          </a:p>
        </p:txBody>
      </p:sp>
    </p:spTree>
    <p:extLst>
      <p:ext uri="{BB962C8B-B14F-4D97-AF65-F5344CB8AC3E}">
        <p14:creationId xmlns:p14="http://schemas.microsoft.com/office/powerpoint/2010/main" val="3356198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772816"/>
            <a:ext cx="8280920" cy="46320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	В </a:t>
            </a: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середине XX в. для то­го, чтобы переслать </a:t>
            </a:r>
            <a:r>
              <a:rPr lang="ru-RU" i="1" u="sng" dirty="0">
                <a:solidFill>
                  <a:srgbClr val="3399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30 страниц текста </a:t>
            </a: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 расстояние 5 тыс. км, потребовалось бы примерно </a:t>
            </a:r>
            <a:r>
              <a:rPr lang="ru-RU" i="1" u="sng" dirty="0">
                <a:solidFill>
                  <a:srgbClr val="3399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10 дней.</a:t>
            </a:r>
            <a:endParaRPr lang="ru-RU" sz="1600" u="sng" dirty="0">
              <a:solidFill>
                <a:srgbClr val="3399FF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	В </a:t>
            </a: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1980 г. ту же задачу можно было выполнить по факсу </a:t>
            </a:r>
            <a:r>
              <a:rPr lang="ru-RU" i="1" u="sng" dirty="0">
                <a:solidFill>
                  <a:srgbClr val="3399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 один час</a:t>
            </a: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b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	Вначале </a:t>
            </a: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XXI в., используя лучшие сети передачи данных, тот же объем информации можно перебросить </a:t>
            </a:r>
            <a:r>
              <a:rPr lang="ru-RU" i="1" u="sng" dirty="0">
                <a:solidFill>
                  <a:srgbClr val="3399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 3 секунды</a:t>
            </a: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	Стоимость </a:t>
            </a: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операции </a:t>
            </a:r>
            <a:r>
              <a:rPr lang="ru-RU" i="1" u="sng" dirty="0">
                <a:solidFill>
                  <a:srgbClr val="3399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упала в тысячу раз</a:t>
            </a: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а </a:t>
            </a:r>
            <a:r>
              <a:rPr lang="ru-RU" i="1" u="sng" dirty="0">
                <a:solidFill>
                  <a:srgbClr val="3399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скорость возросла в 300 тысяч раз. </a:t>
            </a:r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Сделайте выводы из этих фактов</a:t>
            </a:r>
            <a:r>
              <a:rPr lang="ru-RU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16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endParaRPr lang="ru-RU" sz="16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Цель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информационного общества состоит в том, чтобы способствовать повышению уровня осведомленности о возможностях, которые может принести обществам и странам использование интернета и информационно-коммуникационных технологий (ИКТ), а также о путях преодоления "цифрового разрыва".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43808" y="476672"/>
            <a:ext cx="555722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b="1" i="1" u="sng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Оцените следующие факты.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8694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349082"/>
            <a:ext cx="8640960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9875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69875" algn="ctr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Граждане Российской Федерации имеют право обращаться лично, а также направлять индивидуальные и коллективные обращения в государственные органы и органы местного самоуправления. (Статья 33 Конституции РФ)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69875" algn="ctr">
              <a:spcAft>
                <a:spcPts val="0"/>
              </a:spcAft>
            </a:pP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Структура органов государственной власти </a:t>
            </a:r>
            <a:r>
              <a:rPr lang="ru-RU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РФ</a:t>
            </a:r>
          </a:p>
          <a:p>
            <a:pPr indent="269875">
              <a:spcAft>
                <a:spcPts val="0"/>
              </a:spcAft>
            </a:pP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1187624" y="3140968"/>
            <a:ext cx="7416824" cy="2808312"/>
            <a:chOff x="714348" y="2357430"/>
            <a:chExt cx="7526794" cy="2880320"/>
          </a:xfrm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2905686" y="2357430"/>
              <a:ext cx="3106156" cy="767664"/>
            </a:xfrm>
            <a:prstGeom prst="roundRect">
              <a:avLst/>
            </a:prstGeom>
            <a:gradFill flip="none" rotWithShape="1">
              <a:gsLst>
                <a:gs pos="20000">
                  <a:srgbClr val="DEE6F4">
                    <a:lumMod val="70000"/>
                    <a:lumOff val="30000"/>
                  </a:srgbClr>
                </a:gs>
                <a:gs pos="100000">
                  <a:srgbClr val="C4D3EE">
                    <a:lumMod val="80000"/>
                    <a:lumOff val="20000"/>
                  </a:srgbClr>
                </a:gs>
                <a:gs pos="0">
                  <a:schemeClr val="accent1">
                    <a:tint val="44500"/>
                    <a:satMod val="160000"/>
                    <a:lumMod val="80000"/>
                    <a:lumOff val="20000"/>
                  </a:schemeClr>
                </a:gs>
                <a:gs pos="80000">
                  <a:schemeClr val="accent1">
                    <a:tint val="23500"/>
                    <a:satMod val="160000"/>
                    <a:lumMod val="70000"/>
                    <a:lumOff val="30000"/>
                  </a:schemeClr>
                </a:gs>
              </a:gsLst>
              <a:lin ang="54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0"/>
                </a:spcAft>
              </a:pPr>
              <a:r>
                <a:rPr lang="ru-RU" sz="1800" kern="1200" dirty="0">
                  <a:solidFill>
                    <a:srgbClr val="000000"/>
                  </a:solidFill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Структура органов государственной власти РФ</a:t>
              </a:r>
              <a:endParaRPr lang="ru-RU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5" name="Скругленный прямоугольник 4"/>
            <p:cNvSpPr/>
            <p:nvPr/>
          </p:nvSpPr>
          <p:spPr>
            <a:xfrm>
              <a:off x="714348" y="4470086"/>
              <a:ext cx="2088232" cy="767664"/>
            </a:xfrm>
            <a:prstGeom prst="roundRect">
              <a:avLst/>
            </a:prstGeom>
            <a:gradFill flip="none" rotWithShape="1">
              <a:gsLst>
                <a:gs pos="20000">
                  <a:srgbClr val="DEE6F4">
                    <a:lumMod val="70000"/>
                    <a:lumOff val="30000"/>
                  </a:srgbClr>
                </a:gs>
                <a:gs pos="100000">
                  <a:srgbClr val="C4D3EE">
                    <a:lumMod val="80000"/>
                    <a:lumOff val="20000"/>
                  </a:srgbClr>
                </a:gs>
                <a:gs pos="0">
                  <a:schemeClr val="accent1">
                    <a:tint val="44500"/>
                    <a:satMod val="160000"/>
                    <a:lumMod val="80000"/>
                    <a:lumOff val="20000"/>
                  </a:schemeClr>
                </a:gs>
                <a:gs pos="80000">
                  <a:schemeClr val="accent1">
                    <a:tint val="23500"/>
                    <a:satMod val="160000"/>
                    <a:lumMod val="70000"/>
                    <a:lumOff val="30000"/>
                  </a:schemeClr>
                </a:gs>
              </a:gsLst>
              <a:lin ang="54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0"/>
                </a:spcAft>
              </a:pPr>
              <a:r>
                <a:rPr lang="ru-RU" sz="1800" kern="1200">
                  <a:solidFill>
                    <a:srgbClr val="000000"/>
                  </a:solidFill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федеральные органы власти</a:t>
              </a:r>
              <a:endParaRPr lang="ru-RU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6" name="Скругленный прямоугольник 5"/>
            <p:cNvSpPr/>
            <p:nvPr/>
          </p:nvSpPr>
          <p:spPr>
            <a:xfrm>
              <a:off x="3432877" y="4470086"/>
              <a:ext cx="2088232" cy="767664"/>
            </a:xfrm>
            <a:prstGeom prst="roundRect">
              <a:avLst/>
            </a:prstGeom>
            <a:gradFill flip="none" rotWithShape="1">
              <a:gsLst>
                <a:gs pos="20000">
                  <a:srgbClr val="DEE6F4">
                    <a:lumMod val="70000"/>
                    <a:lumOff val="30000"/>
                  </a:srgbClr>
                </a:gs>
                <a:gs pos="100000">
                  <a:srgbClr val="C4D3EE">
                    <a:lumMod val="80000"/>
                    <a:lumOff val="20000"/>
                  </a:srgbClr>
                </a:gs>
                <a:gs pos="0">
                  <a:schemeClr val="accent1">
                    <a:tint val="44500"/>
                    <a:satMod val="160000"/>
                    <a:lumMod val="80000"/>
                    <a:lumOff val="20000"/>
                  </a:schemeClr>
                </a:gs>
                <a:gs pos="80000">
                  <a:schemeClr val="accent1">
                    <a:tint val="23500"/>
                    <a:satMod val="160000"/>
                    <a:lumMod val="70000"/>
                    <a:lumOff val="30000"/>
                  </a:schemeClr>
                </a:gs>
              </a:gsLst>
              <a:lin ang="54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0"/>
                </a:spcAft>
              </a:pPr>
              <a:r>
                <a:rPr lang="ru-RU" sz="1800" kern="1200">
                  <a:solidFill>
                    <a:srgbClr val="000000"/>
                  </a:solidFill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региональные органы власти</a:t>
              </a:r>
              <a:endParaRPr lang="ru-RU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7" name="Скругленный прямоугольник 6"/>
            <p:cNvSpPr/>
            <p:nvPr/>
          </p:nvSpPr>
          <p:spPr>
            <a:xfrm>
              <a:off x="6152910" y="4470086"/>
              <a:ext cx="2088232" cy="767664"/>
            </a:xfrm>
            <a:prstGeom prst="roundRect">
              <a:avLst/>
            </a:prstGeom>
            <a:gradFill flip="none" rotWithShape="1">
              <a:gsLst>
                <a:gs pos="20000">
                  <a:srgbClr val="DEE6F4">
                    <a:lumMod val="70000"/>
                    <a:lumOff val="30000"/>
                  </a:srgbClr>
                </a:gs>
                <a:gs pos="100000">
                  <a:srgbClr val="C4D3EE">
                    <a:lumMod val="80000"/>
                    <a:lumOff val="20000"/>
                  </a:srgbClr>
                </a:gs>
                <a:gs pos="0">
                  <a:schemeClr val="accent1">
                    <a:tint val="44500"/>
                    <a:satMod val="160000"/>
                    <a:lumMod val="80000"/>
                    <a:lumOff val="20000"/>
                  </a:schemeClr>
                </a:gs>
                <a:gs pos="80000">
                  <a:schemeClr val="accent1">
                    <a:tint val="23500"/>
                    <a:satMod val="160000"/>
                    <a:lumMod val="70000"/>
                    <a:lumOff val="30000"/>
                  </a:schemeClr>
                </a:gs>
              </a:gsLst>
              <a:lin ang="54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Aft>
                  <a:spcPts val="0"/>
                </a:spcAft>
              </a:pPr>
              <a:r>
                <a:rPr lang="ru-RU" sz="1800" kern="1200">
                  <a:solidFill>
                    <a:srgbClr val="000000"/>
                  </a:solidFill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муниципальные органы власти</a:t>
              </a:r>
              <a:endParaRPr lang="ru-RU" sz="120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8" name="Соединительная линия уступом 7"/>
            <p:cNvCxnSpPr>
              <a:stCxn id="4" idx="2"/>
              <a:endCxn id="5" idx="0"/>
            </p:cNvCxnSpPr>
            <p:nvPr/>
          </p:nvCxnSpPr>
          <p:spPr>
            <a:xfrm rot="5400000">
              <a:off x="2436118" y="2447440"/>
              <a:ext cx="1344992" cy="2700300"/>
            </a:xfrm>
            <a:prstGeom prst="bentConnector3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Соединительная линия уступом 8"/>
            <p:cNvCxnSpPr>
              <a:stCxn id="4" idx="2"/>
              <a:endCxn id="7" idx="0"/>
            </p:cNvCxnSpPr>
            <p:nvPr/>
          </p:nvCxnSpPr>
          <p:spPr>
            <a:xfrm rot="16200000" flipH="1">
              <a:off x="5155399" y="2428459"/>
              <a:ext cx="1344992" cy="2738262"/>
            </a:xfrm>
            <a:prstGeom prst="bentConnector3">
              <a:avLst>
                <a:gd name="adj1" fmla="val 50000"/>
              </a:avLst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92891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476672"/>
            <a:ext cx="69127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spcAft>
                <a:spcPts val="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ru-RU" sz="2000" b="1" i="1" u="sng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15 </a:t>
            </a:r>
            <a:r>
              <a:rPr lang="ru-RU" sz="2000" b="1" i="1" u="sng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июня 2009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года принято постановление Правительства Российской Федерации № 478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076056" y="1916832"/>
            <a:ext cx="3914941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«О единой системе информационно-справочной поддержки граждан и организаций по вопросам взаимодействия с органами исполнительной власти и органами местного самоуправления с использованием телекоммуникационной сети Интернет». Структура информации регионального реестра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госуслуг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соответствует требованиям Постановления к информации, подлежащей размещению в Едином реестре.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2348880"/>
            <a:ext cx="4522473" cy="2713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3683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204864"/>
            <a:ext cx="7992888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2438" algn="just" eaLnBrk="0" fontAlgn="base" hangingPunct="0">
              <a:lnSpc>
                <a:spcPct val="150000"/>
              </a:lnSpc>
              <a:buFont typeface="Times New Roman" panose="02020603050405020304" pitchFamily="18" charset="0"/>
              <a:buChar char="•"/>
              <a:tabLst>
                <a:tab pos="457200" algn="l"/>
              </a:tabLst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упрощение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процедуры предоставления услуг гражданину, т.е. уменьшение количества обращений, которые ему необходимо сделать, чтобы получить услугу;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452438" algn="just">
              <a:lnSpc>
                <a:spcPct val="150000"/>
              </a:lnSpc>
              <a:buFont typeface="Times New Roman" panose="02020603050405020304" pitchFamily="18" charset="0"/>
              <a:buChar char="•"/>
              <a:tabLst>
                <a:tab pos="457200" algn="l"/>
              </a:tabLs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обеспечение комфортных условий взаимодействия граждан с органами власти при получении государственных услуг, что достигается преимущественным использованием электронных носителей.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35696" y="260648"/>
            <a:ext cx="7128792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01625" algn="just" fontAlgn="base">
              <a:lnSpc>
                <a:spcPct val="150000"/>
              </a:lnSpc>
              <a:tabLst>
                <a:tab pos="457200" algn="l"/>
              </a:tabLs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2010 году начала работать  система порталов государственных услуг. Создание системы государственных услуг преследовало </a:t>
            </a:r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две цели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3783408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59832" y="620688"/>
            <a:ext cx="54602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«Универсальная электронная карта» </a:t>
            </a:r>
            <a:endParaRPr lang="ru-RU" sz="2400" b="1" i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708066"/>
            <a:ext cx="8196580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800"/>
              </a:lnSpc>
              <a:spcAft>
                <a:spcPts val="1125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ru-RU" sz="2000" u="sng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Общие </a:t>
            </a:r>
            <a:r>
              <a:rPr lang="ru-RU" sz="2000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положения об универсальной электронной карте определены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hlinkClick r:id="rId2" tooltip="Федеральный закон от 27.07.2010 № 210-ФЗ &amp;laquo;Об организации предоставления государственных и муниципальных услуг&amp;raquo;"/>
              </a:rPr>
              <a:t>Федеральным законом от 27 июля 2010 года № 210-ФЗ «Об организации предоставления государственных и муниципальных услуг»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2492896"/>
            <a:ext cx="819658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	Проект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«Универсальная электронная карта» имеет государственное значение, реализуется под контролем Министерства экономического развития Российской Федерации и других уполномоченных органов.</a:t>
            </a:r>
          </a:p>
          <a:p>
            <a:pPr algn="just">
              <a:lnSpc>
                <a:spcPct val="150000"/>
              </a:lnSpc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	Универсальная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электронная карта (далее – УЭК) – это ключ доступа к широкому спектру электронных услуг и сервисов – государственных, муниципальных и коммерческих.</a:t>
            </a:r>
          </a:p>
          <a:p>
            <a:pPr algn="just">
              <a:lnSpc>
                <a:spcPct val="150000"/>
              </a:lnSpc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	Выпуск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 выдача УЭК бесплатны для всех граждан Российской Федерации.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765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7698" y="1916832"/>
            <a:ext cx="8064896" cy="3782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69875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Единый портал государственных и муниципальных услуг обеспечивает: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69875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1) доступ к сведениям о государственных и муниципальных услугах;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69875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2) возможность копирования и заполнения в электронной форме запроса и иных документов, необходимых для получения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госуслуги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69875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3) возможность подачи запроса о предоставлении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госуслуги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69875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4) возможность получения заявителем сведений о ходе выполнения запроса о предоставлении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госуслуги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69875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5) возможность получения результатов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госуслуги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69875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6) возможность оплаты предоставления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госуслуг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051720" y="404664"/>
            <a:ext cx="64807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Единый портал государственных и муниципальных услуг </a:t>
            </a:r>
            <a:endParaRPr lang="ru-RU" sz="2800" b="1" i="1" dirty="0"/>
          </a:p>
        </p:txBody>
      </p:sp>
    </p:spTree>
    <p:extLst>
      <p:ext uri="{BB962C8B-B14F-4D97-AF65-F5344CB8AC3E}">
        <p14:creationId xmlns:p14="http://schemas.microsoft.com/office/powerpoint/2010/main" val="1043407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27784" y="548680"/>
            <a:ext cx="57704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Практическая работа «</a:t>
            </a:r>
            <a:r>
              <a:rPr lang="ru-RU" sz="2800" b="1" i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Госуслуги</a:t>
            </a:r>
            <a:r>
              <a:rPr lang="ru-RU" sz="2800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»</a:t>
            </a:r>
            <a:endParaRPr lang="ru-RU" sz="2800" i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61776" y="1613091"/>
            <a:ext cx="7354666" cy="13311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fontAlgn="base">
              <a:lnSpc>
                <a:spcPct val="115000"/>
              </a:lnSpc>
              <a:spcAft>
                <a:spcPts val="0"/>
              </a:spcAft>
            </a:pPr>
            <a:r>
              <a:rPr 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Задание 1.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000"/>
              <a:buFont typeface="+mj-lt"/>
              <a:buAutoNum type="arabicPeriod"/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Загрузите браузер</a:t>
            </a:r>
            <a:endParaRPr lang="ru-RU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000"/>
              <a:buFont typeface="+mj-lt"/>
              <a:buAutoNum type="arabicPeriod"/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Введите в поисковой системе «Государственные образовательные порталы</a:t>
            </a:r>
            <a:endParaRPr lang="ru-RU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Clr>
                <a:srgbClr val="000000"/>
              </a:buClr>
              <a:buSzPts val="1000"/>
              <a:buFont typeface="+mj-lt"/>
              <a:buAutoNum type="arabicPeriod"/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Выпишите электронные адреса шести государственных образовательных порталов и дайте им краткую характеристику. Результат оформите в виде таблицы:</a:t>
            </a:r>
            <a:endParaRPr lang="ru-RU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648" y="2908641"/>
            <a:ext cx="6467075" cy="3949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5173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7629806213f6ec084068645abf72fca3fe896"/>
</p:tagLst>
</file>

<file path=ppt/theme/theme1.xml><?xml version="1.0" encoding="utf-8"?>
<a:theme xmlns:a="http://schemas.openxmlformats.org/drawingml/2006/main" name="Тема Office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2893</TotalTime>
  <Words>378</Words>
  <Application>Microsoft Office PowerPoint</Application>
  <PresentationFormat>Экран (4:3)</PresentationFormat>
  <Paragraphs>64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Calibri</vt:lpstr>
      <vt:lpstr>Century</vt:lpstr>
      <vt:lpstr>Symbol</vt:lpstr>
      <vt:lpstr>Times New Roman</vt:lpstr>
      <vt:lpstr>Тема Office</vt:lpstr>
      <vt:lpstr>Электронное правительство. Портал государственные услуги.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Безопасность данных</dc:title>
  <dc:creator>obstinate</dc:creator>
  <dc:description>Шаблон презентации с сайта https://presentation-creation.ru/</dc:description>
  <cp:lastModifiedBy>ПреподавательПК</cp:lastModifiedBy>
  <cp:revision>1318</cp:revision>
  <dcterms:created xsi:type="dcterms:W3CDTF">2018-02-25T09:09:03Z</dcterms:created>
  <dcterms:modified xsi:type="dcterms:W3CDTF">2022-09-28T09:07:01Z</dcterms:modified>
</cp:coreProperties>
</file>