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8" r:id="rId3"/>
    <p:sldId id="259" r:id="rId4"/>
    <p:sldId id="260" r:id="rId5"/>
    <p:sldId id="268" r:id="rId6"/>
    <p:sldId id="263" r:id="rId7"/>
    <p:sldId id="264" r:id="rId8"/>
    <p:sldId id="261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-108" y="-6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7E11C-60D9-4586-8E7D-946E5249CA4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E380A813-F3BE-4FC4-8C7B-567DED285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3826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7E11C-60D9-4586-8E7D-946E5249CA4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A813-F3BE-4FC4-8C7B-567DED285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068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7E11C-60D9-4586-8E7D-946E5249CA4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A813-F3BE-4FC4-8C7B-567DED285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402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7E11C-60D9-4586-8E7D-946E5249CA4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A813-F3BE-4FC4-8C7B-567DED285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950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1507E11C-60D9-4586-8E7D-946E5249CA4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E380A813-F3BE-4FC4-8C7B-567DED285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405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7E11C-60D9-4586-8E7D-946E5249CA4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A813-F3BE-4FC4-8C7B-567DED285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134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7E11C-60D9-4586-8E7D-946E5249CA4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A813-F3BE-4FC4-8C7B-567DED285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993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7E11C-60D9-4586-8E7D-946E5249CA4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A813-F3BE-4FC4-8C7B-567DED285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9745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7E11C-60D9-4586-8E7D-946E5249CA4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A813-F3BE-4FC4-8C7B-567DED285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094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7E11C-60D9-4586-8E7D-946E5249CA4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A813-F3BE-4FC4-8C7B-567DED285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16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7E11C-60D9-4586-8E7D-946E5249CA45}" type="datetimeFigureOut">
              <a:rPr lang="ru-RU" smtClean="0"/>
              <a:t>14.06.2023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80A813-F3BE-4FC4-8C7B-567DED285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5377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1507E11C-60D9-4586-8E7D-946E5249CA45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E380A813-F3BE-4FC4-8C7B-567DED2855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8704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активизации учебной деятельности младших школьников на уроках музыки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41652" y="4468031"/>
            <a:ext cx="7891272" cy="1069848"/>
          </a:xfrm>
        </p:spPr>
        <p:txBody>
          <a:bodyPr>
            <a:normAutofit/>
          </a:bodyPr>
          <a:lstStyle/>
          <a:p>
            <a:pPr lvl="3" algn="r">
              <a:lnSpc>
                <a:spcPct val="10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Попов Дмитрий Владимирович, </a:t>
            </a:r>
          </a:p>
          <a:p>
            <a:pPr lvl="3" algn="r">
              <a:lnSpc>
                <a:spcPct val="100000"/>
              </a:lnSpc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музыки ГБОУ лицея №144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70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Bahnschrift Light SemiCondensed" panose="020B0502040204020203" pitchFamily="34" charset="0"/>
                <a:cs typeface="Times New Roman" panose="02020603050405020304" pitchFamily="18" charset="0"/>
              </a:rPr>
              <a:t>Актуальность</a:t>
            </a:r>
            <a:endParaRPr lang="ru-RU" b="1" i="1" dirty="0">
              <a:latin typeface="Bahnschrift Light SemiCondensed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b="1" dirty="0">
                <a:latin typeface="Bahnschrift Light SemiCondensed" panose="020B0502040204020203" pitchFamily="34" charset="0"/>
              </a:rPr>
              <a:t>В основу процесса обучения в современной школе положена концепция развивающего обучения, согласно которой работа над приобретением и совершенствованием определенных навыков и умений находится в неразрывной связи с всесторонним, универсальным развитием личности ученика, расширением его художественного и общекультурного кругозора, активизацией творческих и познавательных сил.</a:t>
            </a:r>
          </a:p>
          <a:p>
            <a:pPr algn="just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514" y="0"/>
            <a:ext cx="2136710" cy="21367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4547" y="4405603"/>
            <a:ext cx="2377752" cy="2377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1514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Bahnschrift Light SemiCondensed" panose="020B0502040204020203" pitchFamily="34" charset="0"/>
              </a:rPr>
              <a:t>заинтересованность</a:t>
            </a:r>
            <a:endParaRPr lang="ru-RU" b="1" i="1" dirty="0">
              <a:latin typeface="Bahnschrift Light SemiCondensed" panose="020B0502040204020203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b="1" dirty="0" smtClean="0">
                <a:latin typeface="Bahnschrift Light SemiCondensed" panose="020B0502040204020203" pitchFamily="34" charset="0"/>
              </a:rPr>
              <a:t>Моя работа как учителя, заключается в том, чтобы привлечь внимание учеников к своему предмету. Активизировать интерес к музыкальному искусству, истории и творчеству именитых композиторов. Дать ребенку возможность проявить свои музыкальные, творческие и индивидуальные(музыкальный слух, чувство ритма, музыкальная память) способности.</a:t>
            </a:r>
          </a:p>
          <a:p>
            <a:endParaRPr lang="ru-RU" dirty="0"/>
          </a:p>
        </p:txBody>
      </p:sp>
      <p:pic>
        <p:nvPicPr>
          <p:cNvPr id="2050" name="Picture 2" descr="https://sun9-30.userapi.com/impg/AQztw6se6N7EBeHcetty9wT5N4wvjgxdTEvf4A/t2ctG5dBo4Y.jpg?size=1200x900&amp;quality=96&amp;sign=febd9c25a471a1e3194205731d31288b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6294" y="4711960"/>
            <a:ext cx="3203417" cy="2146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0775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Bahnschrift Light SemiCondensed" panose="020B0502040204020203" pitchFamily="34" charset="0"/>
              </a:rPr>
              <a:t>Формы и методы работы</a:t>
            </a:r>
            <a:endParaRPr lang="ru-RU" b="1" i="1" dirty="0">
              <a:latin typeface="Bahnschrift Light SemiCondensed" panose="020B0502040204020203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b="1" dirty="0">
                <a:latin typeface="Bahnschrift Light SemiCondensed" panose="020B0502040204020203" pitchFamily="34" charset="0"/>
              </a:rPr>
              <a:t>За время </a:t>
            </a:r>
            <a:r>
              <a:rPr lang="ru-RU" b="1" dirty="0" smtClean="0">
                <a:latin typeface="Bahnschrift Light SemiCondensed" panose="020B0502040204020203" pitchFamily="34" charset="0"/>
              </a:rPr>
              <a:t>работы, </a:t>
            </a:r>
            <a:r>
              <a:rPr lang="ru-RU" b="1" dirty="0">
                <a:latin typeface="Bahnschrift Light SemiCondensed" panose="020B0502040204020203" pitchFamily="34" charset="0"/>
              </a:rPr>
              <a:t>я выделил для себя несколько методов:</a:t>
            </a:r>
          </a:p>
          <a:p>
            <a:r>
              <a:rPr lang="ru-RU" b="1" dirty="0" smtClean="0">
                <a:latin typeface="Bahnschrift Light SemiCondensed" panose="020B0502040204020203" pitchFamily="34" charset="0"/>
              </a:rPr>
              <a:t>Практический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ru-RU" b="1" dirty="0" smtClean="0">
                <a:latin typeface="Bahnschrift Light SemiCondensed" panose="020B0502040204020203" pitchFamily="34" charset="0"/>
              </a:rPr>
              <a:t>Тематические кроссворды, </a:t>
            </a:r>
            <a:r>
              <a:rPr lang="ru-RU" b="1" dirty="0" err="1">
                <a:latin typeface="Bahnschrift Light SemiCondensed" panose="020B0502040204020203" pitchFamily="34" charset="0"/>
              </a:rPr>
              <a:t>филворды</a:t>
            </a:r>
            <a:r>
              <a:rPr lang="ru-RU" b="1" dirty="0">
                <a:latin typeface="Bahnschrift Light SemiCondensed" panose="020B0502040204020203" pitchFamily="34" charset="0"/>
              </a:rPr>
              <a:t>, </a:t>
            </a:r>
            <a:r>
              <a:rPr lang="ru-RU" b="1" dirty="0" smtClean="0">
                <a:latin typeface="Bahnschrift Light SemiCondensed" panose="020B0502040204020203" pitchFamily="34" charset="0"/>
              </a:rPr>
              <a:t>чайнворды</a:t>
            </a:r>
            <a:endParaRPr lang="ru-RU" b="1" dirty="0">
              <a:latin typeface="Bahnschrift Light SemiCondensed" panose="020B0502040204020203" pitchFamily="34" charset="0"/>
            </a:endParaRPr>
          </a:p>
          <a:p>
            <a:pPr lvl="1">
              <a:buFont typeface="Wingdings" panose="05000000000000000000" pitchFamily="2" charset="2"/>
              <a:buChar char="ü"/>
            </a:pPr>
            <a:r>
              <a:rPr lang="ru-RU" b="1" dirty="0" smtClean="0">
                <a:latin typeface="Bahnschrift Light SemiCondensed" panose="020B0502040204020203" pitchFamily="34" charset="0"/>
              </a:rPr>
              <a:t>Ребусы </a:t>
            </a:r>
            <a:r>
              <a:rPr lang="ru-RU" b="1" dirty="0">
                <a:latin typeface="Bahnschrift Light SemiCondensed" panose="020B0502040204020203" pitchFamily="34" charset="0"/>
              </a:rPr>
              <a:t>и </a:t>
            </a:r>
            <a:r>
              <a:rPr lang="ru-RU" b="1" dirty="0" smtClean="0">
                <a:latin typeface="Bahnschrift Light SemiCondensed" panose="020B0502040204020203" pitchFamily="34" charset="0"/>
              </a:rPr>
              <a:t>загадки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ru-RU" b="1" dirty="0" smtClean="0">
                <a:latin typeface="Bahnschrift Light SemiCondensed" panose="020B0502040204020203" pitchFamily="34" charset="0"/>
              </a:rPr>
              <a:t>Викторины</a:t>
            </a:r>
            <a:endParaRPr lang="ru-RU" b="1" dirty="0">
              <a:latin typeface="Bahnschrift Light SemiCondensed" panose="020B0502040204020203" pitchFamily="34" charset="0"/>
            </a:endParaRPr>
          </a:p>
          <a:p>
            <a:r>
              <a:rPr lang="ru-RU" b="1" dirty="0" smtClean="0">
                <a:latin typeface="Bahnschrift Light SemiCondensed" panose="020B0502040204020203" pitchFamily="34" charset="0"/>
              </a:rPr>
              <a:t>Наглядный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ru-RU" b="1" dirty="0" smtClean="0">
                <a:latin typeface="Bahnschrift Light SemiCondensed" panose="020B0502040204020203" pitchFamily="34" charset="0"/>
              </a:rPr>
              <a:t>Использование </a:t>
            </a:r>
            <a:r>
              <a:rPr lang="ru-RU" b="1" dirty="0">
                <a:latin typeface="Bahnschrift Light SemiCondensed" panose="020B0502040204020203" pitchFamily="34" charset="0"/>
              </a:rPr>
              <a:t>аудио- и видео- материала по темам </a:t>
            </a:r>
            <a:r>
              <a:rPr lang="ru-RU" b="1" dirty="0" smtClean="0">
                <a:latin typeface="Bahnschrift Light SemiCondensed" panose="020B0502040204020203" pitchFamily="34" charset="0"/>
              </a:rPr>
              <a:t>занятий</a:t>
            </a:r>
          </a:p>
          <a:p>
            <a:r>
              <a:rPr lang="ru-RU" b="1" dirty="0" smtClean="0">
                <a:latin typeface="Bahnschrift Light SemiCondensed" panose="020B0502040204020203" pitchFamily="34" charset="0"/>
              </a:rPr>
              <a:t>Словесный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ru-RU" b="1" dirty="0" smtClean="0">
                <a:latin typeface="Bahnschrift Light SemiCondensed" panose="020B0502040204020203" pitchFamily="34" charset="0"/>
              </a:rPr>
              <a:t>Рассказ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ru-RU" b="1" dirty="0" smtClean="0">
                <a:latin typeface="Bahnschrift Light SemiCondensed" panose="020B0502040204020203" pitchFamily="34" charset="0"/>
              </a:rPr>
              <a:t>Объяснение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ru-RU" b="1" dirty="0" smtClean="0">
                <a:latin typeface="Bahnschrift Light SemiCondensed" panose="020B0502040204020203" pitchFamily="34" charset="0"/>
              </a:rPr>
              <a:t>Беседа</a:t>
            </a:r>
            <a:endParaRPr lang="ru-RU" b="1" dirty="0">
              <a:latin typeface="Bahnschrift Light SemiCondensed" panose="020B0502040204020203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19334">
            <a:off x="10433494" y="3437485"/>
            <a:ext cx="1047102" cy="10471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60589">
            <a:off x="42701" y="5433160"/>
            <a:ext cx="1101640" cy="11016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44420" flipH="1">
            <a:off x="394608" y="440256"/>
            <a:ext cx="1145204" cy="1145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204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Bahnschrift Light SemiCondensed" panose="020B0502040204020203" pitchFamily="34" charset="0"/>
              </a:rPr>
              <a:t>ПРАКТИЧЕСКИЙ</a:t>
            </a:r>
            <a:endParaRPr lang="ru-RU" b="1" i="1" dirty="0">
              <a:latin typeface="Bahnschrift Light SemiCondensed" panose="020B0502040204020203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906" y="484632"/>
            <a:ext cx="2128271" cy="2584573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1174" y="484632"/>
            <a:ext cx="2060315" cy="25944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6420" y="3746206"/>
            <a:ext cx="2032022" cy="251599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2919" y="3746206"/>
            <a:ext cx="1953612" cy="24420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5264" y="1981411"/>
            <a:ext cx="2027915" cy="268151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9772" y="2093976"/>
            <a:ext cx="1719819" cy="245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616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Bahnschrift Light SemiCondensed" panose="020B0502040204020203" pitchFamily="34" charset="0"/>
              </a:rPr>
              <a:t>наглядный</a:t>
            </a:r>
            <a:endParaRPr lang="ru-RU" b="1" i="1" dirty="0">
              <a:latin typeface="Bahnschrift Light SemiCondensed" panose="020B0502040204020203" pitchFamily="34" charset="0"/>
            </a:endParaRPr>
          </a:p>
        </p:txBody>
      </p:sp>
      <p:pic>
        <p:nvPicPr>
          <p:cNvPr id="1026" name="Picture 2" descr="https://sun9-10.userapi.com/impg/ce3DlNU69aCwinyc65ji6OZzeipenfPls8VN2w/FUb_nESywbc.jpg?size=1200x800&amp;quality=96&amp;sign=cab06d5dab4be618fd7400a07520d63a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5221" y="1982010"/>
            <a:ext cx="4892691" cy="3261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36.userapi.com/impg/lRquGLpuZm0rFR58bUBDRPVI9a9hKe-JpS-tOQ/p0vMxFL72xA.jpg?size=2560x1746&amp;quality=96&amp;sign=7c8b23836bb782d7a5969191d97f4d78&amp;type=album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854" y="3364050"/>
            <a:ext cx="4739801" cy="3232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81905">
            <a:off x="1547500" y="650934"/>
            <a:ext cx="1276739" cy="1276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516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Bahnschrift Light SemiCondensed" panose="020B0502040204020203" pitchFamily="34" charset="0"/>
              </a:rPr>
              <a:t>СЛОВЕСНЫЙ</a:t>
            </a:r>
            <a:endParaRPr lang="ru-RU" b="1" i="1" dirty="0">
              <a:latin typeface="Bahnschrift Light SemiCondensed" panose="020B0502040204020203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220" y="1709057"/>
            <a:ext cx="4876800" cy="4876800"/>
          </a:xfrm>
          <a:prstGeom prst="rect">
            <a:avLst/>
          </a:prstGeom>
        </p:spPr>
      </p:pic>
      <p:pic>
        <p:nvPicPr>
          <p:cNvPr id="4098" name="Picture 2" descr="https://sun9-77.userapi.com/impg/GYvE-spSEwusJ0_DiaZqItjRiuQASGhsDMEoZg/g0GGre_HoXo.jpg?size=1120x1680&amp;quality=96&amp;sign=476869179a2f7b23b28f183a88d52b1c&amp;type=album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8367" y="3691035"/>
            <a:ext cx="1929881" cy="2894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sun9-78.userapi.com/impg/YIqxeg28vLFX4nc-ZZwnrwZAHuzJEEG0136Ivg/XFYsRmpVCYc.jpg?size=1592x1194&amp;quality=96&amp;sign=c9b027569982a8a718cd3591fc9967ae&amp;type=album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046" y="0"/>
            <a:ext cx="3766457" cy="2824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9204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latin typeface="Bahnschrift Light SemiCondensed" panose="020B0502040204020203" pitchFamily="34" charset="0"/>
              </a:rPr>
              <a:t>ПЕНИЕ</a:t>
            </a:r>
            <a:endParaRPr lang="ru-RU" b="1" i="1" dirty="0">
              <a:latin typeface="Bahnschrift Light SemiCondensed" panose="020B0502040204020203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b="1" dirty="0" smtClean="0">
                <a:latin typeface="Bahnschrift Light SemiCondensed" panose="020B0502040204020203" pitchFamily="34" charset="0"/>
              </a:rPr>
              <a:t>Естественно на уроке мы не обходимся без пения. Пение является неотъемлемой частью урока, но в то же время способно вызывать интерес к предмету и его составляющим.</a:t>
            </a:r>
            <a:endParaRPr lang="ru-RU" b="1" dirty="0">
              <a:latin typeface="Bahnschrift Light SemiCondensed" panose="020B0502040204020203" pitchFamily="34" charset="0"/>
            </a:endParaRPr>
          </a:p>
        </p:txBody>
      </p:sp>
      <p:pic>
        <p:nvPicPr>
          <p:cNvPr id="3074" name="Picture 2" descr="https://sun9-40.userapi.com/impg/vUqIQD_Rj0hfUG06tSXfLPOeCXSCWG3nPsV6_g/7lci08JRATA.jpg?size=1280x720&amp;quality=96&amp;sign=fba32646a86eed94cecbd4c3be54956c&amp;type=album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3696" y="3034128"/>
            <a:ext cx="5817667" cy="3272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9151" y="0"/>
            <a:ext cx="2213159" cy="2213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327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29888" y="895179"/>
            <a:ext cx="10058400" cy="1609344"/>
          </a:xfrm>
        </p:spPr>
        <p:txBody>
          <a:bodyPr/>
          <a:lstStyle/>
          <a:p>
            <a:pPr algn="ctr"/>
            <a:r>
              <a:rPr lang="ru-RU" b="1" i="1" dirty="0" smtClean="0">
                <a:latin typeface="Bahnschrift Light SemiCondensed" panose="020B0502040204020203" pitchFamily="34" charset="0"/>
              </a:rPr>
              <a:t>Спасибо за внимание!</a:t>
            </a:r>
            <a:endParaRPr lang="ru-RU" b="1" i="1" dirty="0">
              <a:latin typeface="Bahnschrift Light SemiCondensed" panose="020B0502040204020203" pitchFamily="34" charset="0"/>
            </a:endParaRPr>
          </a:p>
        </p:txBody>
      </p:sp>
      <p:pic>
        <p:nvPicPr>
          <p:cNvPr id="5122" name="Picture 2" descr="https://sun9-34.userapi.com/impg/7h8B8zT6rLarD63Ji9EqPeT6q85WCkuSQdjs6g/DY5a2EnQuts.jpg?size=900x602&amp;quality=96&amp;sign=b9087ca2be4e0053a42dff4a5982bf14&amp;type=alb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7808" y="2711169"/>
            <a:ext cx="6199580" cy="4146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7927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139</TotalTime>
  <Words>195</Words>
  <Application>Microsoft Office PowerPoint</Application>
  <PresentationFormat>Произвольный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Дерево</vt:lpstr>
      <vt:lpstr>Способы активизации учебной деятельности младших школьников на уроках музыки </vt:lpstr>
      <vt:lpstr>Актуальность</vt:lpstr>
      <vt:lpstr>заинтересованность</vt:lpstr>
      <vt:lpstr>Формы и методы работы</vt:lpstr>
      <vt:lpstr>ПРАКТИЧЕСКИЙ</vt:lpstr>
      <vt:lpstr>наглядный</vt:lpstr>
      <vt:lpstr>СЛОВЕСНЫЙ</vt:lpstr>
      <vt:lpstr>ПЕНИЕ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Способы активизации познавательной деятельности младших школьников на уроках музыки</dc:title>
  <dc:creator>Kalinina Katerina</dc:creator>
  <cp:lastModifiedBy>Татьяна Геннадьевна</cp:lastModifiedBy>
  <cp:revision>15</cp:revision>
  <dcterms:created xsi:type="dcterms:W3CDTF">2023-03-29T18:20:51Z</dcterms:created>
  <dcterms:modified xsi:type="dcterms:W3CDTF">2023-06-14T08:11:39Z</dcterms:modified>
</cp:coreProperties>
</file>