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1" r:id="rId10"/>
    <p:sldId id="265" r:id="rId11"/>
    <p:sldId id="266" r:id="rId12"/>
    <p:sldId id="267" r:id="rId13"/>
    <p:sldId id="268" r:id="rId14"/>
  </p:sldIdLst>
  <p:sldSz cx="9144000" cy="6858000" type="screen4x3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C" initials="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23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handoutMaster" Target="handoutMasters/handoutMaster1.xml"/><Relationship Id="rId15" Type="http://schemas.openxmlformats.org/officeDocument/2006/relationships/notesMaster" Target="notesMasters/notesMaster1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892" y="1279525"/>
            <a:ext cx="4605867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322962"/>
            <a:ext cx="6858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28650" y="551543"/>
            <a:ext cx="78867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775" y="1825625"/>
            <a:ext cx="78867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3750945"/>
            <a:ext cx="7382351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610028"/>
            <a:ext cx="5491163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775" y="258445"/>
            <a:ext cx="78867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57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6275" y="1825625"/>
            <a:ext cx="38862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744961"/>
            <a:ext cx="3868340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615609"/>
            <a:ext cx="3868340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66219"/>
            <a:ext cx="78867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060" y="127000"/>
            <a:ext cx="31239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8000" y="766354"/>
            <a:ext cx="4363031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8870" y="2057400"/>
            <a:ext cx="31239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Текстовое поле 3"/>
          <p:cNvSpPr txBox="1"/>
          <p:nvPr/>
        </p:nvSpPr>
        <p:spPr>
          <a:xfrm>
            <a:off x="1614805" y="2367280"/>
            <a:ext cx="5914390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4400" b="1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Портфолио учителя. Современные требования к нему</a:t>
            </a:r>
            <a:endParaRPr lang="ru-RU" altLang="en-US" sz="4400" b="1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6238875" y="4986020"/>
            <a:ext cx="258191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ru-RU" altLang="en-US" sz="1600">
                <a:solidFill>
                  <a:schemeClr val="accent5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Выполнила: Шамиданова Екатерина</a:t>
            </a:r>
            <a:endParaRPr lang="ru-RU" altLang="en-US" sz="1600">
              <a:solidFill>
                <a:schemeClr val="accent5">
                  <a:lumMod val="75000"/>
                </a:schemeClr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ru-RU" altLang="en-US" sz="1600">
                <a:solidFill>
                  <a:schemeClr val="accent5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Методист: Дубровина И. А.</a:t>
            </a:r>
            <a:endParaRPr lang="ru-RU" altLang="en-US" sz="1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1719580" y="90170"/>
            <a:ext cx="570547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3200" b="1" i="1">
                <a:solidFill>
                  <a:schemeClr val="accent5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Шестой раздел</a:t>
            </a:r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«Работа в качестве классного руководителя»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352425" y="2099945"/>
            <a:ext cx="843915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Анализ успеваемости и качества знаний учащихся класса;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Информация об участии учащихся класса в школьных мероприятиях, социальных проектах, творческих объединениях, акциях района, города и т.д.;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Сведения о сохранении контингента обучающихся в классе;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Информация о правонарушениях;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Сведения о работе с родителями;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Другие документы.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1600200" y="80645"/>
            <a:ext cx="594296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3200" b="1" i="1">
                <a:solidFill>
                  <a:schemeClr val="accent5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Седьмой раздел</a:t>
            </a:r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«Учебная материальная база»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319405" y="1642745"/>
            <a:ext cx="850519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Список наглядных пособий (макеты, таблицы, схемы, иллюстрации, портреты и т.д.);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Информация о регулярно используемых технических средствах обучения;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Использование в образовательном процессе компьютера и информационных средств обучения;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Использование дидактических материалов, сборников задач, упражнений, примерных рефератов и т.п. 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indent="0" algn="just">
              <a:buFont typeface="Arial" panose="020B0604020202020204" pitchFamily="34" charset="0"/>
              <a:buNone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В конце портфолио могут быть представлены отзывы руководителей, родителей, выпускников о работе педагога.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1666875" y="337820"/>
            <a:ext cx="581025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Требования к оформлению портфолио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372110" y="1652270"/>
            <a:ext cx="8399780" cy="452310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Систематичность и регулярность самомониторинга;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Достоверность;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Объективность;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Нацеленность автора на повышение уровня профессионализма и достижение более высоких результатов;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Структуризация материалов, логичность и лаконичность всех письменных пояснений;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Аккуратность и эстетичность оформления;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Целостность, тематическая завершённость представленных материалов;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Наглядность результатов работы;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Технологичность.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581660" y="1413510"/>
            <a:ext cx="7980680" cy="40309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ru-RU" altLang="en-US" sz="32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Согласно современным словарям, </a:t>
            </a:r>
            <a:r>
              <a:rPr lang="ru-RU" altLang="en-US" sz="3200" b="1" i="1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портфолио</a:t>
            </a:r>
            <a:r>
              <a:rPr lang="ru-RU" altLang="en-US" sz="32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 - это полное собрание собственных достижений, своеобразное досье. Портфолио позволяет учитывать результаты, достигнутые учителем в разнообразных видах деятельности: учебной, воспитательной, творческой, методической, исследовательской.</a:t>
            </a:r>
            <a:endParaRPr lang="ru-RU" altLang="en-US" sz="32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1278255" y="324485"/>
            <a:ext cx="65881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Задачи ведения портфолио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205105" y="969010"/>
            <a:ext cx="8733790" cy="56311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выявление уровня профессионализма учителя (педагогического работника) школы;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объективная оценка деятельности учителя (педагогического работника) школы всеми категориями участников образовательного процесса: администрацией школы, педагогическим коллективом, учащимися и их родителями (законными представителями);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обобщение и систематизация передового педагогического опыта;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рефлексия учителем (педагогическим работником) собственной педагогической деятельности;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определение направлений и путей профессионального роста и развития учителя (педагогического работника) школы;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общественное признание достижений учителя (педагогического работника) школы.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2238375" y="394970"/>
            <a:ext cx="4667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Структура портфолио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456940" y="2677160"/>
            <a:ext cx="2228850" cy="86550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3564255" y="2848610"/>
            <a:ext cx="20161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2800" b="1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Портфолио</a:t>
            </a:r>
            <a:endParaRPr lang="ru-RU" altLang="en-US" sz="2800" b="1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69950" y="1983105"/>
            <a:ext cx="2314575" cy="1008380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7" name="Овал 16"/>
          <p:cNvSpPr/>
          <p:nvPr/>
        </p:nvSpPr>
        <p:spPr>
          <a:xfrm>
            <a:off x="3465830" y="1168400"/>
            <a:ext cx="2314575" cy="1008380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2" name="Текстовое поле 11"/>
          <p:cNvSpPr txBox="1"/>
          <p:nvPr/>
        </p:nvSpPr>
        <p:spPr>
          <a:xfrm>
            <a:off x="3517265" y="1318895"/>
            <a:ext cx="221107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20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Основные сведения</a:t>
            </a:r>
            <a:endParaRPr lang="ru-RU" altLang="en-US" sz="20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960110" y="1983105"/>
            <a:ext cx="2314575" cy="1008380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3" name="Текстовое поле 12"/>
          <p:cNvSpPr txBox="1"/>
          <p:nvPr/>
        </p:nvSpPr>
        <p:spPr>
          <a:xfrm>
            <a:off x="6124575" y="2133600"/>
            <a:ext cx="19862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20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Учебная деятельность</a:t>
            </a:r>
            <a:endParaRPr lang="ru-RU" altLang="en-US" sz="20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236335" y="3208020"/>
            <a:ext cx="2314575" cy="1008380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20" name="Овал 19"/>
          <p:cNvSpPr/>
          <p:nvPr/>
        </p:nvSpPr>
        <p:spPr>
          <a:xfrm>
            <a:off x="593725" y="3208020"/>
            <a:ext cx="2314575" cy="1008380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21" name="Овал 20"/>
          <p:cNvSpPr/>
          <p:nvPr/>
        </p:nvSpPr>
        <p:spPr>
          <a:xfrm>
            <a:off x="2238375" y="4342130"/>
            <a:ext cx="2314575" cy="1008380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22" name="Овал 21"/>
          <p:cNvSpPr/>
          <p:nvPr/>
        </p:nvSpPr>
        <p:spPr>
          <a:xfrm>
            <a:off x="4710430" y="4342130"/>
            <a:ext cx="2314575" cy="1008380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4" name="Текстовое поле 13"/>
          <p:cNvSpPr txBox="1"/>
          <p:nvPr/>
        </p:nvSpPr>
        <p:spPr>
          <a:xfrm>
            <a:off x="5134610" y="4512945"/>
            <a:ext cx="14662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20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Обобщение опыта</a:t>
            </a:r>
            <a:endParaRPr lang="ru-RU" altLang="en-US" sz="20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23" name="Текстовое поле 22"/>
          <p:cNvSpPr txBox="1"/>
          <p:nvPr/>
        </p:nvSpPr>
        <p:spPr>
          <a:xfrm>
            <a:off x="6341110" y="3169285"/>
            <a:ext cx="210502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20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Научно-методическая деятельность</a:t>
            </a:r>
            <a:endParaRPr lang="ru-RU" altLang="en-US" sz="20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5" name="Текстовое поле 14"/>
          <p:cNvSpPr txBox="1"/>
          <p:nvPr/>
        </p:nvSpPr>
        <p:spPr>
          <a:xfrm>
            <a:off x="2510155" y="4361815"/>
            <a:ext cx="1771015" cy="968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19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Внеурочная деятельность по предмету</a:t>
            </a:r>
            <a:endParaRPr lang="ru-RU" altLang="en-US" sz="19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594360" y="3227705"/>
            <a:ext cx="2313940" cy="968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19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Работа в качестве классного руководителя</a:t>
            </a:r>
            <a:endParaRPr lang="ru-RU" altLang="en-US" sz="19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7" name="Текстовое поле 6"/>
          <p:cNvSpPr txBox="1"/>
          <p:nvPr/>
        </p:nvSpPr>
        <p:spPr>
          <a:xfrm>
            <a:off x="1131570" y="1983105"/>
            <a:ext cx="179197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20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Учебная материальная база</a:t>
            </a:r>
            <a:endParaRPr lang="ru-RU" altLang="en-US" sz="20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cxnSp>
        <p:nvCxnSpPr>
          <p:cNvPr id="9" name="Прямое соединение 8"/>
          <p:cNvCxnSpPr>
            <a:stCxn id="17" idx="4"/>
            <a:endCxn id="3" idx="0"/>
          </p:cNvCxnSpPr>
          <p:nvPr/>
        </p:nvCxnSpPr>
        <p:spPr>
          <a:xfrm flipH="1">
            <a:off x="4571365" y="2176780"/>
            <a:ext cx="52070" cy="50038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ое соединение 10"/>
          <p:cNvCxnSpPr>
            <a:stCxn id="18" idx="2"/>
            <a:endCxn id="3" idx="7"/>
          </p:cNvCxnSpPr>
          <p:nvPr/>
        </p:nvCxnSpPr>
        <p:spPr>
          <a:xfrm flipH="1">
            <a:off x="5359400" y="2487295"/>
            <a:ext cx="600710" cy="31686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ое соединение 24"/>
          <p:cNvCxnSpPr>
            <a:endCxn id="19" idx="2"/>
          </p:cNvCxnSpPr>
          <p:nvPr/>
        </p:nvCxnSpPr>
        <p:spPr>
          <a:xfrm>
            <a:off x="5565775" y="3303270"/>
            <a:ext cx="670560" cy="40894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ое соединение 25"/>
          <p:cNvCxnSpPr/>
          <p:nvPr/>
        </p:nvCxnSpPr>
        <p:spPr>
          <a:xfrm>
            <a:off x="5003800" y="3502025"/>
            <a:ext cx="441325" cy="86487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ое соединение 26"/>
          <p:cNvCxnSpPr/>
          <p:nvPr/>
        </p:nvCxnSpPr>
        <p:spPr>
          <a:xfrm flipH="1">
            <a:off x="3888105" y="3502025"/>
            <a:ext cx="190500" cy="88201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ое соединение 27"/>
          <p:cNvCxnSpPr>
            <a:endCxn id="6" idx="3"/>
          </p:cNvCxnSpPr>
          <p:nvPr/>
        </p:nvCxnSpPr>
        <p:spPr>
          <a:xfrm flipH="1">
            <a:off x="2908300" y="3303270"/>
            <a:ext cx="676910" cy="40894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ое соединение 29"/>
          <p:cNvCxnSpPr>
            <a:stCxn id="5" idx="6"/>
            <a:endCxn id="3" idx="1"/>
          </p:cNvCxnSpPr>
          <p:nvPr/>
        </p:nvCxnSpPr>
        <p:spPr>
          <a:xfrm>
            <a:off x="3184525" y="2487295"/>
            <a:ext cx="598805" cy="31686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949325" y="194310"/>
            <a:ext cx="724598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3200" b="1" i="1">
                <a:solidFill>
                  <a:schemeClr val="accent5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Первый раздел</a:t>
            </a:r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«Основные сведения об учителе»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266065" y="1270635"/>
            <a:ext cx="8612505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ФИО, год рождения;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Образование (что и когда окончил, полученная специальность и квалификация по диплому);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Общий трудовой и педагогический стаж. Педагогический стаж работы в данном образовательном учреждении;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Повышение квалификации (название структур, в которых прослушаны курсы);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Копии документов, подтверждающих прохождение курсов; копии документов, подтверждающихналичие учёных и почётных званий и степеней;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Информация о государственных и муниципальных наградах, грамотах, благодарственных писем;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Информация о наиболее значимых школьных поощрениях;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Другие документы по усмотрению учителя.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Текстовое поле 2"/>
          <p:cNvSpPr txBox="1"/>
          <p:nvPr/>
        </p:nvSpPr>
        <p:spPr>
          <a:xfrm>
            <a:off x="1480185" y="94615"/>
            <a:ext cx="618363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3200" b="1" i="1">
                <a:solidFill>
                  <a:schemeClr val="accent5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Второй раздел</a:t>
            </a:r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«Результаты педагогической деятельности»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" name="Текстовое поле 4"/>
          <p:cNvSpPr txBox="1"/>
          <p:nvPr/>
        </p:nvSpPr>
        <p:spPr>
          <a:xfrm>
            <a:off x="239395" y="1595755"/>
            <a:ext cx="8785860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Материалы, характеризующие результаты освоения обучающимися образовательных программ и сформированность у них ключевых компетенций по преподаваемым учителем предметам;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Сравнительный анализ деятельности педагога на основании контрольных срезов знаний, участие школьников в школьных, районных, городских олимпиадах, конкурсах;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Результаты промежуточной и итоговой аттестации учащихся;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Наличие среди учеников медалистов;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Данные о поступлении учеников в ВУЗы по предметной направленности.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indent="0" algn="just">
              <a:buFont typeface="Arial" panose="020B0604020202020204" pitchFamily="34" charset="0"/>
              <a:buNone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Материалы данного раздела должны давать представление о динамике результатов педагогической деятельности учителя за определённый период.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2020570" y="85725"/>
            <a:ext cx="510286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3200" b="1" i="1">
                <a:solidFill>
                  <a:schemeClr val="accent5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Третий раздел</a:t>
            </a:r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«Научно-методическая деятельность»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344170" y="1500505"/>
            <a:ext cx="8456295" cy="52622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0" algn="just">
              <a:buFont typeface="Arial" panose="020B0604020202020204" pitchFamily="34" charset="0"/>
              <a:buNone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В этот раздел помещаются методические материалы, свидетельствующие о профессионализме педагога, в частности: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образовательные программы и описания комплектов учебно-методической литературы с обоснованием их выбора;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описания используемых образовательных технологий с обоснованием их выбора;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средства педагогической диагностики для оценки образовательных результатов;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описания способов использования информационно-коммуникативных технологий в образовательном процессе, технологий обучения детей с проблемами развития;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отчёт о работе в методическом объединении (школьном, районном, городском).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Текстовое поле 2"/>
          <p:cNvSpPr txBox="1"/>
          <p:nvPr/>
        </p:nvSpPr>
        <p:spPr>
          <a:xfrm>
            <a:off x="972185" y="80645"/>
            <a:ext cx="720026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3200" b="1" i="1">
                <a:solidFill>
                  <a:schemeClr val="accent5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Четвёртый раздел</a:t>
            </a:r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«Обобщение и распространение собственного педагогического опыта»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6" name="Текстовое поле 5"/>
          <p:cNvSpPr txBox="1"/>
          <p:nvPr/>
        </p:nvSpPr>
        <p:spPr>
          <a:xfrm>
            <a:off x="325755" y="1985645"/>
            <a:ext cx="8493125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Участие в методических и предметных неделях;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Организация и проведение семинаров, круглых столов, мастер-классов и т.п.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Проведение научно-исследовательских работ;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Разработка авторских программ, научно-методических материалов;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Публикации учителя;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Творческие отчёты, рефераты, статьи, доклады;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Материалы диссертации (при наличии);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Информация об участии в профессиональных и творческих педагогических конкурсах.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Текстовое поле 1"/>
          <p:cNvSpPr txBox="1"/>
          <p:nvPr/>
        </p:nvSpPr>
        <p:spPr>
          <a:xfrm>
            <a:off x="1367155" y="90170"/>
            <a:ext cx="641032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ru-RU" altLang="en-US" sz="3200" b="1" i="1">
                <a:solidFill>
                  <a:schemeClr val="accent5">
                    <a:lumMod val="75000"/>
                  </a:schemeClr>
                </a:solidFill>
                <a:latin typeface="Times New Roman" panose="02020603050405020304" charset="0"/>
                <a:cs typeface="Times New Roman" panose="02020603050405020304" charset="0"/>
              </a:rPr>
              <a:t>Пятый раздел</a:t>
            </a:r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ru-RU" altLang="en-US" sz="3200" b="1">
                <a:solidFill>
                  <a:srgbClr val="0070C0"/>
                </a:solidFill>
                <a:latin typeface="Times New Roman" panose="02020603050405020304" charset="0"/>
                <a:cs typeface="Times New Roman" panose="02020603050405020304" charset="0"/>
              </a:rPr>
              <a:t>«Внеурочная деятельность по предмету»</a:t>
            </a:r>
            <a:endParaRPr lang="ru-RU" altLang="en-US" sz="3200" b="1">
              <a:solidFill>
                <a:srgbClr val="0070C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3" name="Текстовое поле 2"/>
          <p:cNvSpPr txBox="1"/>
          <p:nvPr/>
        </p:nvSpPr>
        <p:spPr>
          <a:xfrm>
            <a:off x="328930" y="2042795"/>
            <a:ext cx="848614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just"/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Раздел должен содержать следующие документы: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список творческих работ, рефератов, учебно-исследовательских работ, проектов, выполненных учащимися по предмету;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данные о победителях олимпиад, конкурсов, соревнований, интеллектуальных марафонов и др.;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сценарии внеклассных мероприятий, фото и видеоматериалы по проведённым мероприятиям;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altLang="en-US" sz="2400">
                <a:solidFill>
                  <a:schemeClr val="accent5"/>
                </a:solidFill>
                <a:latin typeface="Times New Roman" panose="02020603050405020304" charset="0"/>
                <a:cs typeface="Times New Roman" panose="02020603050405020304" charset="0"/>
              </a:rPr>
              <a:t>другие документы, характеризующие внеурочную деятельность по предмету.</a:t>
            </a:r>
            <a:endParaRPr lang="ru-RU" altLang="en-US" sz="2400">
              <a:solidFill>
                <a:schemeClr val="accent5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5406</Words>
  <Application>WPS Presentation</Application>
  <PresentationFormat>宽屏</PresentationFormat>
  <Paragraphs>118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SimSun</vt:lpstr>
      <vt:lpstr>Wingdings</vt:lpstr>
      <vt:lpstr>Calibri Light</vt:lpstr>
      <vt:lpstr>Times New Roman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PC</cp:lastModifiedBy>
  <cp:revision>28</cp:revision>
  <dcterms:created xsi:type="dcterms:W3CDTF">2023-05-21T16:16:00Z</dcterms:created>
  <dcterms:modified xsi:type="dcterms:W3CDTF">2023-06-05T15:57:01Z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1049-11.2.0.11537</vt:lpwstr>
  </property>
  <property fmtid="{D5CDD505-2E9C-101B-9397-08002B2CF9AE}" pid="3" name="ICV">
    <vt:lpwstr>D7F2748E877C4D4685C0C8398E0C72FE</vt:lpwstr>
  </property>
</Properties>
</file>