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8" r:id="rId3"/>
    <p:sldId id="259" r:id="rId4"/>
    <p:sldId id="262" r:id="rId5"/>
    <p:sldId id="267" r:id="rId6"/>
    <p:sldId id="273" r:id="rId7"/>
    <p:sldId id="269" r:id="rId8"/>
    <p:sldId id="265" r:id="rId9"/>
    <p:sldId id="278" r:id="rId10"/>
    <p:sldId id="279" r:id="rId11"/>
    <p:sldId id="280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D4FC0-09A8-41C9-A5BF-E60432B6530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6A58B-C814-433A-8A97-4FC2EE12D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282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6A58B-C814-433A-8A97-4FC2EE12D47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42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4C733C-BE90-454E-B4B0-7A7C586D38D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ED9FB49-9731-4CFD-AD8A-A429334B31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ck.apkpro.ru/survey/2662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340768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+mj-lt"/>
              </a:rPr>
              <a:t>Формы работы с родителями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0211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1703" y="764704"/>
            <a:ext cx="74888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Упражнение </a:t>
            </a:r>
            <a:r>
              <a:rPr lang="ru-RU" sz="2400" b="1" dirty="0" smtClean="0"/>
              <a:t>«Я люблю, когда ты…»</a:t>
            </a:r>
            <a:endParaRPr lang="ru-RU" sz="2400" b="1" dirty="0"/>
          </a:p>
          <a:p>
            <a:r>
              <a:rPr lang="ru-RU" sz="2000" dirty="0"/>
              <a:t>С помощью фразы «Я люблю, когда ты...» дети и родители высказывают свое мнение. Важно дать позитивный аспект, опереться на положительные характеристики, затронуть все сферы жизни (отношения, пристрастия в еде, увлечениях, черты характера и т. д.).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61703" y="3212976"/>
            <a:ext cx="745471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Упражнение «Волшебный </a:t>
            </a:r>
            <a:r>
              <a:rPr lang="ru-RU" sz="2400" b="1" dirty="0" smtClean="0"/>
              <a:t>цветок»</a:t>
            </a:r>
            <a:endParaRPr lang="ru-RU" sz="2400" b="1" dirty="0"/>
          </a:p>
          <a:p>
            <a:r>
              <a:rPr lang="ru-RU" sz="2000" dirty="0"/>
              <a:t>Это волшебный </a:t>
            </a:r>
            <a:r>
              <a:rPr lang="ru-RU" sz="2000" dirty="0" smtClean="0"/>
              <a:t>цветок, </a:t>
            </a:r>
            <a:r>
              <a:rPr lang="ru-RU" sz="2000" dirty="0"/>
              <a:t>с помощью которого можно узнать очень много хорошего о себе… Родитель передает волшебный </a:t>
            </a:r>
            <a:r>
              <a:rPr lang="ru-RU" sz="2000" dirty="0" smtClean="0"/>
              <a:t>цветок </a:t>
            </a:r>
            <a:r>
              <a:rPr lang="ru-RU" sz="2000" dirty="0"/>
              <a:t>ребенку со словами «Я даю тебе волшебный </a:t>
            </a:r>
            <a:r>
              <a:rPr lang="ru-RU" sz="2000" dirty="0" smtClean="0"/>
              <a:t>цветок, </a:t>
            </a:r>
            <a:r>
              <a:rPr lang="ru-RU" sz="2000" dirty="0"/>
              <a:t>потому, что ты самый (самая)…». Затем ребенок передает волшебный </a:t>
            </a:r>
            <a:r>
              <a:rPr lang="ru-RU" sz="2000" dirty="0" smtClean="0"/>
              <a:t>цветок </a:t>
            </a:r>
            <a:r>
              <a:rPr lang="ru-RU" sz="2000" dirty="0"/>
              <a:t>родителю с теми же словами.</a:t>
            </a:r>
          </a:p>
        </p:txBody>
      </p:sp>
    </p:spTree>
    <p:extLst>
      <p:ext uri="{BB962C8B-B14F-4D97-AF65-F5344CB8AC3E}">
        <p14:creationId xmlns:p14="http://schemas.microsoft.com/office/powerpoint/2010/main" val="36270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5" y="908720"/>
            <a:ext cx="763284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Упражнение </a:t>
            </a:r>
            <a:r>
              <a:rPr lang="ru-RU" sz="2400" b="1" dirty="0" smtClean="0"/>
              <a:t>«Корзина радости или мусорное ведро»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Письмо-обращение к самым близким и дорогим людям, моим родителям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Упражнение «Принятие-непринятие»</a:t>
            </a:r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8910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4851" y="3244334"/>
            <a:ext cx="3754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https://quick.apkpro.ru/survey/26625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836712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Создание памяток, буклетов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Проведение тестов, анкет, опросников.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949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80728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Принципы организации</a:t>
            </a:r>
            <a:endParaRPr lang="ru-RU" sz="2400" dirty="0"/>
          </a:p>
          <a:p>
            <a:r>
              <a:rPr lang="ru-RU" sz="2000" dirty="0"/>
              <a:t>Задача школы — наладить тесное и плодотворное взаимодействие с родителями учеников на основе таких принципов: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взаимоуважения;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терпимости;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толерантности;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доверия друг другу;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взаимной поддержки;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терпения;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помощи;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готовности воспринять позиции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val="303607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028343"/>
            <a:ext cx="75608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Психолого-педагогическое просвещение родителей должно быть направлено на: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передачу родителям знаний о закономерностях и особенностях воспитательного процесса;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развитие их педагогического мышления;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формирование у них навыков и практических умений в воспитательной области.</a:t>
            </a:r>
          </a:p>
          <a:p>
            <a:r>
              <a:rPr lang="ru-RU" sz="2000" dirty="0"/>
              <a:t>Подбирая темы и материал для занятий с родителями нужно помнить о таких особенностях предлагаемой информации: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актуальность и полезность;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превентивность;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практическая целесообразность;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основывалась на конкретных фактах и жизненном опыте.</a:t>
            </a:r>
          </a:p>
        </p:txBody>
      </p:sp>
    </p:spTree>
    <p:extLst>
      <p:ext uri="{BB962C8B-B14F-4D97-AF65-F5344CB8AC3E}">
        <p14:creationId xmlns:p14="http://schemas.microsoft.com/office/powerpoint/2010/main" val="2343026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4868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педагогического просвещения родителей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40768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Лекции</a:t>
            </a:r>
            <a:endParaRPr lang="ru-RU" sz="2000" dirty="0"/>
          </a:p>
          <a:p>
            <a:r>
              <a:rPr lang="ru-RU" sz="2000" dirty="0"/>
              <a:t>Эта форма предполагает передачу лектором (учитель, психолог, педагогический работник, научный сотрудник) родительской аудитории научной информации.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827617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Родительские собрания</a:t>
            </a:r>
            <a:endParaRPr lang="ru-RU" sz="2000" dirty="0"/>
          </a:p>
          <a:p>
            <a:r>
              <a:rPr lang="ru-RU" sz="2000" dirty="0"/>
              <a:t>Одна из наиболее популярных форм взаимодействия школы и семьи, направленная на повышение педагогической образованности родителей.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437112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Конференции</a:t>
            </a:r>
            <a:endParaRPr lang="ru-RU" sz="2000" dirty="0"/>
          </a:p>
          <a:p>
            <a:r>
              <a:rPr lang="ru-RU" sz="2000" dirty="0"/>
              <a:t>Данная форма педагогического просвещения предусматривает расширение и углубление имеющихся знаний о воспитании и развитии детей, обсуждение накопленного опыта в этой сфере. </a:t>
            </a:r>
          </a:p>
        </p:txBody>
      </p:sp>
    </p:spTree>
    <p:extLst>
      <p:ext uri="{BB962C8B-B14F-4D97-AF65-F5344CB8AC3E}">
        <p14:creationId xmlns:p14="http://schemas.microsoft.com/office/powerpoint/2010/main" val="138069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2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2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2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2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03D3E1-0DA2-41A1-8744-D1553FBE1F00}" type="slidenum">
              <a:rPr lang="ru-RU" altLang="ru-RU" sz="1200">
                <a:solidFill>
                  <a:srgbClr val="898989"/>
                </a:solidFill>
                <a:latin typeface="Times New Roman" pitchFamily="16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>
              <a:solidFill>
                <a:srgbClr val="898989"/>
              </a:solidFill>
              <a:latin typeface="Times New Roman" pitchFamily="1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7" y="1196752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Индивидуальные консультации</a:t>
            </a:r>
            <a:endParaRPr lang="ru-RU" sz="2000" dirty="0"/>
          </a:p>
          <a:p>
            <a:r>
              <a:rPr lang="ru-RU" sz="2000" dirty="0"/>
              <a:t>Форма психологической помощи, необходимая для решения конкретных проблем. Такие консультации проводятся путем прямого личного общения педагога и родителей. Необходимость данных встреч возникает при наличии конфликтной </a:t>
            </a:r>
            <a:r>
              <a:rPr lang="ru-RU" sz="2000" dirty="0" smtClean="0"/>
              <a:t>ситуации, </a:t>
            </a:r>
            <a:r>
              <a:rPr lang="ru-RU" sz="2000" dirty="0"/>
              <a:t>попадании в затруднительное положение или развитии неблагополучного психологического состояния.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7" y="3717032"/>
            <a:ext cx="75608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Практикумы</a:t>
            </a:r>
            <a:endParaRPr lang="ru-RU" sz="2000" dirty="0"/>
          </a:p>
          <a:p>
            <a:r>
              <a:rPr lang="ru-RU" sz="2000" dirty="0"/>
              <a:t>Направлены на выработку у родителей навыков и педагогических умений, необходимых для организации правильного воспитательного взаимодействия с детьми. В ходе практикума родителей знакомят с конкретной педагогической ситуацией и предлагают найти эффективный выход из нее.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4868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педагогического просвещения родителей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769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9889" y="3212976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Родительские чтения</a:t>
            </a:r>
            <a:endParaRPr lang="ru-RU" sz="2000" dirty="0"/>
          </a:p>
          <a:p>
            <a:r>
              <a:rPr lang="ru-RU" sz="2000" dirty="0"/>
              <a:t>Предполагают изучение литературы, которая касается конкретных проблем в воспитании ребенка. После этого проводится обсуждение услышанного и определение возможных вариантов применения полученной информации на практике.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268760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Тренинги</a:t>
            </a:r>
            <a:endParaRPr lang="ru-RU" sz="2000" dirty="0"/>
          </a:p>
          <a:p>
            <a:r>
              <a:rPr lang="ru-RU" sz="2000" dirty="0"/>
              <a:t>Одна из форм тренировки педагогического мышления родителей. Особенность тренингов в том, что в ходе их проведения родителей информируют о правильных способах поведения с детьми и отрабатывают их, доводя до автоматизма</a:t>
            </a:r>
            <a:r>
              <a:rPr lang="ru-RU" dirty="0"/>
              <a:t>. 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4868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педагогического просвещения родителей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7661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2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2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2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2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322F652-B467-4E12-BEA1-D2A6F4C2346A}" type="slidenum">
              <a:rPr lang="ru-RU" altLang="ru-RU" sz="1200">
                <a:solidFill>
                  <a:srgbClr val="898989"/>
                </a:solidFill>
                <a:latin typeface="Times New Roman" pitchFamily="16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>
              <a:solidFill>
                <a:srgbClr val="898989"/>
              </a:solidFill>
              <a:latin typeface="Times New Roman" pitchFamily="1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052736"/>
            <a:ext cx="75734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Ролевые игры</a:t>
            </a:r>
            <a:endParaRPr lang="ru-RU" sz="2000" dirty="0"/>
          </a:p>
          <a:p>
            <a:r>
              <a:rPr lang="ru-RU" sz="2000" dirty="0"/>
              <a:t>Эффективная форма взаимодействия с родителями. Педагогическая ценность ролевых игр состоит в том, что родителям предлагается не только предложить некоторое решение воспитательной проблемы, но и, испытав на практике, определить уровень его эффективности.</a:t>
            </a:r>
          </a:p>
          <a:p>
            <a:r>
              <a:rPr lang="ru-RU" sz="2000" dirty="0"/>
              <a:t>Родителям предлагается побывать в роли ребенка и ощутить, что он чувствует в момент воспитательного воздействия взрослых.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789040"/>
            <a:ext cx="75734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Интерактивное общение</a:t>
            </a:r>
            <a:endParaRPr lang="ru-RU" sz="2000" dirty="0"/>
          </a:p>
          <a:p>
            <a:r>
              <a:rPr lang="ru-RU" sz="2000" dirty="0"/>
              <a:t>Сейчас очень популярно создание родительских групп в таких программах для общения и обмена сообщениями, как </a:t>
            </a:r>
            <a:r>
              <a:rPr lang="ru-RU" sz="2000" dirty="0" err="1"/>
              <a:t>WhatsApp</a:t>
            </a:r>
            <a:r>
              <a:rPr lang="ru-RU" sz="2000" dirty="0"/>
              <a:t> или </a:t>
            </a:r>
            <a:r>
              <a:rPr lang="ru-RU" sz="2000" dirty="0" err="1"/>
              <a:t>Viber</a:t>
            </a:r>
            <a:r>
              <a:rPr lang="ru-RU" sz="2000" dirty="0"/>
              <a:t>. Они облегчают и ускоряют обмен информацией между учителем и родителями.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4868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педагогического просвещения родителей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161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0528" y="1196752"/>
            <a:ext cx="75608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Открытые уроки</a:t>
            </a:r>
            <a:endParaRPr lang="ru-RU" sz="2000" dirty="0"/>
          </a:p>
          <a:p>
            <a:r>
              <a:rPr lang="ru-RU" sz="2000" dirty="0"/>
              <a:t>Проводятся для ознакомления родителей с программой, особенностями преподавания определенного школьного предмета. Попутно родители имеют возможность понаблюдать за поведением своего ребенка на уроке, оценить уровень его знаний, понять критерии и требования, которые предъявляет учитель к нему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b="1" dirty="0"/>
              <a:t>Посещение семьи</a:t>
            </a:r>
            <a:endParaRPr lang="ru-RU" sz="2000" dirty="0"/>
          </a:p>
          <a:p>
            <a:r>
              <a:rPr lang="ru-RU" sz="2000" dirty="0"/>
              <a:t>Для ознакомления с домашними условиями, в которых находится и развивается ребенок, классный руководитель должен посетить семью. Необходимо заранее предупредить родителей о запланированном визите и сообщить его цель. Общение должно быть доброжелательным. Необходимо убедить, что это не инспекционная проверка, а доверительная встреча двух </a:t>
            </a:r>
            <a:r>
              <a:rPr lang="ru-RU" sz="2000" dirty="0" err="1"/>
              <a:t>взаимозаинтересованных</a:t>
            </a:r>
            <a:r>
              <a:rPr lang="ru-RU" sz="2000" dirty="0"/>
              <a:t> сторон.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868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Формы педагогического просвещения родителей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3546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89844"/>
            <a:ext cx="770485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Упражнение «Семейный герб»</a:t>
            </a:r>
          </a:p>
          <a:p>
            <a:r>
              <a:rPr lang="ru-RU" sz="2000" dirty="0" smtClean="0"/>
              <a:t>Участникам </a:t>
            </a:r>
            <a:r>
              <a:rPr lang="ru-RU" sz="2000" dirty="0"/>
              <a:t>в парах «родитель – ребёнок» предлагается нарисовать свой герб, это не обязательно должно быть что-то конкретное, может быть сочетание цветов, геометрических фигур, цветовых пятен и др. Затем все рисунки выкладываются в </a:t>
            </a:r>
            <a:r>
              <a:rPr lang="ru-RU" sz="2000" dirty="0" smtClean="0"/>
              <a:t>цент</a:t>
            </a:r>
            <a:r>
              <a:rPr lang="en-US" sz="2000" dirty="0" smtClean="0"/>
              <a:t>h</a:t>
            </a:r>
            <a:r>
              <a:rPr lang="ru-RU" sz="2000" dirty="0" smtClean="0"/>
              <a:t> </a:t>
            </a:r>
            <a:r>
              <a:rPr lang="ru-RU" sz="2000" dirty="0"/>
              <a:t>круга на полу и </a:t>
            </a:r>
            <a:r>
              <a:rPr lang="ru-RU" sz="2000" dirty="0" smtClean="0"/>
              <a:t>учитель </a:t>
            </a:r>
            <a:r>
              <a:rPr lang="ru-RU" sz="2000" dirty="0"/>
              <a:t>предлагает каждому рассказать про свой герб, что он символизирует.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76048" y="3068960"/>
            <a:ext cx="75403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Упражнение «Мне нравится, что ты…</a:t>
            </a:r>
          </a:p>
          <a:p>
            <a:r>
              <a:rPr lang="ru-RU" sz="2000" dirty="0" smtClean="0"/>
              <a:t>Родитель </a:t>
            </a:r>
            <a:r>
              <a:rPr lang="ru-RU" sz="2000" dirty="0"/>
              <a:t>и ребенок </a:t>
            </a:r>
            <a:r>
              <a:rPr lang="ru-RU" sz="2000" dirty="0" smtClean="0"/>
              <a:t>садятся напротив друг друга </a:t>
            </a:r>
            <a:r>
              <a:rPr lang="ru-RU" sz="2000" dirty="0"/>
              <a:t>и разговаривают, постоянно проговаривая начало предложенной фразы «Мне нравится, что ты...» и добавляя к ней свое утверждение. Тем самым возникает позитивный диалог, родитель дает ребенку, а ребенок – родителю «обратную связь».</a:t>
            </a:r>
          </a:p>
        </p:txBody>
      </p:sp>
    </p:spTree>
    <p:extLst>
      <p:ext uri="{BB962C8B-B14F-4D97-AF65-F5344CB8AC3E}">
        <p14:creationId xmlns:p14="http://schemas.microsoft.com/office/powerpoint/2010/main" val="2992762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235</TotalTime>
  <Words>727</Words>
  <Application>Microsoft Office PowerPoint</Application>
  <PresentationFormat>Экран (4:3)</PresentationFormat>
  <Paragraphs>74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</cp:revision>
  <dcterms:created xsi:type="dcterms:W3CDTF">2022-03-28T03:26:08Z</dcterms:created>
  <dcterms:modified xsi:type="dcterms:W3CDTF">2023-06-08T20:49:46Z</dcterms:modified>
</cp:coreProperties>
</file>