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6" r:id="rId5"/>
    <p:sldId id="267" r:id="rId6"/>
    <p:sldId id="261" r:id="rId7"/>
    <p:sldId id="268" r:id="rId8"/>
    <p:sldId id="271" r:id="rId9"/>
    <p:sldId id="262" r:id="rId10"/>
    <p:sldId id="263" r:id="rId11"/>
    <p:sldId id="264" r:id="rId12"/>
    <p:sldId id="265" r:id="rId13"/>
    <p:sldId id="270" r:id="rId14"/>
    <p:sldId id="258" r:id="rId15"/>
    <p:sldId id="27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836562-4C33-4F77-8105-94A435666A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0B3B06-DDBB-4BC9-9EDF-4502E58FB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FFED6A-7E12-4C8E-A0BD-24C24C23E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01AB-E631-4E41-A756-3077782AA9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9404A2-44EE-45EC-8D13-A9A8E8801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B4B863-4AC3-4051-B838-CA9796B84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ABC3-1D24-49D6-89EA-231EB9844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37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D4ACDC-7A86-4B7A-8064-E5EB26BBA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19C989E-F2F1-4CCE-A700-CDAF61FBD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85F5BC-35CA-4F09-9A0D-609A0B7F5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01AB-E631-4E41-A756-3077782AA9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FE914C-6FD5-494E-9FA3-301BE4710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BDFE7E-D4F1-4CF1-A3AF-7062CF854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ABC3-1D24-49D6-89EA-231EB9844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734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5937F4A-8CEB-4B58-8AFE-CB0D0AF516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C362D6-4465-4D48-A80E-5864D7197B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7FDA7A-206F-4457-BB2B-FB850AD6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01AB-E631-4E41-A756-3077782AA9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BE6A9D-7D1E-43A6-9B29-1C14FFD00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9510DC-9AB6-45FD-9DAA-C93D790C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ABC3-1D24-49D6-89EA-231EB9844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83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5278D0-1DDF-40E0-BE7D-D81C1CF70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7C6FB9-B17F-4F9C-AB4B-568E6ECBAB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F93EBF-054D-421E-975B-0AFFB568D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01AB-E631-4E41-A756-3077782AA9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A02474-311F-4184-BA20-A025D1FD1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2243C4-AB90-4F3F-8D60-109F1CC59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ABC3-1D24-49D6-89EA-231EB9844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850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EC44AD-28AA-46D0-BAFA-6B4B9C9ED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0C565B-6828-45A0-97AF-C9416621CA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B62604-9F47-4560-808D-E4E4B9E39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01AB-E631-4E41-A756-3077782AA9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17AA92-DCEB-4489-8679-497F2184F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BBE743-8041-4CB4-B470-250EF926C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ABC3-1D24-49D6-89EA-231EB9844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413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0A82C3-ED65-4BEB-9654-C0B999A44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C6E608-BFA2-4130-AE23-433011E134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4F72D64-AE77-4724-8626-0AB54F5C00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7AEB555-D713-4DFD-BD67-BBFD91866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01AB-E631-4E41-A756-3077782AA9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A0B94D2-EF3A-4EC4-86B9-8783C3AA7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5996C3-2C09-4F53-9C00-52C2B1AA4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ABC3-1D24-49D6-89EA-231EB9844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555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1FD698-3EED-49D9-96A0-229A56FB8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C4A364-6543-4A55-A5C2-421E5DC310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BD54FED-0968-4BD5-B96D-30D8D886BB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9E903AA-1383-4303-9DF6-B1682FE38D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F5E2FD9-A3B9-4D32-8BA3-3C6D7AFC30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2C83204-B753-46EB-B607-36311DC93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01AB-E631-4E41-A756-3077782AA9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7226D30-0773-40F4-B843-8489D3950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2BC579C-2D5C-4D2D-9FFA-C230C3C22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ABC3-1D24-49D6-89EA-231EB9844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367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E93D7A-8EAE-4105-942F-D2D4DE0A2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C61AD4C-8B80-4777-8166-ED1C6643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01AB-E631-4E41-A756-3077782AA9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6DF7A01-C29D-41FB-8644-B4450407D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4D110E3-9856-4BE7-ACC9-F1F666560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ABC3-1D24-49D6-89EA-231EB9844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339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489FA45-2388-477E-9886-A740A457F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01AB-E631-4E41-A756-3077782AA9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0DE8DC5-C569-435D-AE04-E7505E0D4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BDAD5AF-B892-460A-8962-3208B4F72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ABC3-1D24-49D6-89EA-231EB9844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77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734A29-C8AB-4112-B182-894B3F2BA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DFFCDD-CFF6-4AB3-855F-0226BBBCE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D812E78-04C9-4C5C-8EAA-C6A091E90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F9E9C0C-FDD6-47C1-B595-6BA2BED0F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01AB-E631-4E41-A756-3077782AA9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4F473EF-92CF-41FA-9536-853055FFB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C72979-0F70-437E-A6A3-DE297376F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ABC3-1D24-49D6-89EA-231EB9844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535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DAAF8B-1F18-4F69-8E54-0A456337E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6AF0DFC-8633-4883-B39A-757D938B48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92D1EC2-FD94-4B33-AA1E-DABE4E721C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D9A9A26-BCCB-4D9D-9A5A-032753F91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01AB-E631-4E41-A756-3077782AA9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A6B2BE2-81FE-45D8-B23B-028C1B1AE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BB7A241-0C98-4516-8B95-E77D6BB44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ABC3-1D24-49D6-89EA-231EB9844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57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DFC561-A2D8-4832-A910-0EB46E58A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DCA87A6-FE56-4AB2-93E6-ABB67032EC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BB6445-9C5A-4FC3-BDBE-7AD0BF0D23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401AB-E631-4E41-A756-3077782AA9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4C51C8-3D96-4432-9A0E-67229A1F7B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A20280-47A2-46D4-B036-8F5027615E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CABC3-1D24-49D6-89EA-231EB9844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037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2.wdp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microsoft.com/office/2007/relationships/hdphoto" Target="../media/hdphoto4.wdp"/><Relationship Id="rId5" Type="http://schemas.microsoft.com/office/2007/relationships/hdphoto" Target="../media/hdphoto3.wdp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AF35C9-D470-4C14-986C-1C517DD2E0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590D2D-D339-4C27-9A12-7645542E97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5341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B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8F0CE26-6F18-4D13-A9FE-55CC91441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85725"/>
            <a:ext cx="12039600" cy="668655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2A6787-12A0-42CB-8497-55A175355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D7DC8F-5C71-4A78-97FA-D7B6CA0822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4AC7002-E922-4768-8D1D-3778552CD7C5}"/>
              </a:ext>
            </a:extLst>
          </p:cNvPr>
          <p:cNvSpPr/>
          <p:nvPr/>
        </p:nvSpPr>
        <p:spPr>
          <a:xfrm>
            <a:off x="8274003" y="1825625"/>
            <a:ext cx="14542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dirty="0">
                <a:solidFill>
                  <a:srgbClr val="C00000"/>
                </a:solidFill>
              </a:rPr>
              <a:t>7 см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B98FC9B-0566-416B-92DB-17DC197BEC2C}"/>
              </a:ext>
            </a:extLst>
          </p:cNvPr>
          <p:cNvSpPr/>
          <p:nvPr/>
        </p:nvSpPr>
        <p:spPr>
          <a:xfrm>
            <a:off x="7473903" y="3077964"/>
            <a:ext cx="14542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dirty="0">
                <a:solidFill>
                  <a:srgbClr val="C00000"/>
                </a:solidFill>
              </a:rPr>
              <a:t>9 см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ED89BA3-1A35-4566-88BC-8F793C07A743}"/>
              </a:ext>
            </a:extLst>
          </p:cNvPr>
          <p:cNvSpPr/>
          <p:nvPr/>
        </p:nvSpPr>
        <p:spPr>
          <a:xfrm>
            <a:off x="9929498" y="4001294"/>
            <a:ext cx="18053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dirty="0">
                <a:solidFill>
                  <a:srgbClr val="C00000"/>
                </a:solidFill>
              </a:rPr>
              <a:t>10 см</a:t>
            </a:r>
          </a:p>
        </p:txBody>
      </p:sp>
    </p:spTree>
    <p:extLst>
      <p:ext uri="{BB962C8B-B14F-4D97-AF65-F5344CB8AC3E}">
        <p14:creationId xmlns:p14="http://schemas.microsoft.com/office/powerpoint/2010/main" val="3080704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B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E9769C-62BD-4D99-9ECE-EB520642B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2DFCA5-7E29-4435-8779-0337DC210C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537238-C7D3-40E0-ACEE-7176696D05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" y="0"/>
            <a:ext cx="11763375" cy="679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353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B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E9769C-62BD-4D99-9ECE-EB520642B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2DFCA5-7E29-4435-8779-0337DC210C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537238-C7D3-40E0-ACEE-7176696D05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" y="0"/>
            <a:ext cx="11763375" cy="6791325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0A6F21-B18B-4679-A9F2-1CC79EB88C7B}"/>
              </a:ext>
            </a:extLst>
          </p:cNvPr>
          <p:cNvSpPr/>
          <p:nvPr/>
        </p:nvSpPr>
        <p:spPr>
          <a:xfrm>
            <a:off x="8915259" y="1872705"/>
            <a:ext cx="14542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dirty="0">
                <a:solidFill>
                  <a:srgbClr val="C00000"/>
                </a:solidFill>
              </a:rPr>
              <a:t>8 см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B5C99ED-AAB2-48FA-8723-1605C9EFEBF1}"/>
              </a:ext>
            </a:extLst>
          </p:cNvPr>
          <p:cNvSpPr/>
          <p:nvPr/>
        </p:nvSpPr>
        <p:spPr>
          <a:xfrm>
            <a:off x="8880821" y="3539629"/>
            <a:ext cx="18053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dirty="0">
                <a:solidFill>
                  <a:srgbClr val="C00000"/>
                </a:solidFill>
              </a:rPr>
              <a:t>10 см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7ECEF8C-3094-431D-8304-7EC004C69DD4}"/>
              </a:ext>
            </a:extLst>
          </p:cNvPr>
          <p:cNvSpPr/>
          <p:nvPr/>
        </p:nvSpPr>
        <p:spPr>
          <a:xfrm>
            <a:off x="10369503" y="4815185"/>
            <a:ext cx="14542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dirty="0">
                <a:solidFill>
                  <a:srgbClr val="C00000"/>
                </a:solidFill>
              </a:rPr>
              <a:t>9 см</a:t>
            </a:r>
          </a:p>
        </p:txBody>
      </p:sp>
    </p:spTree>
    <p:extLst>
      <p:ext uri="{BB962C8B-B14F-4D97-AF65-F5344CB8AC3E}">
        <p14:creationId xmlns:p14="http://schemas.microsoft.com/office/powerpoint/2010/main" val="430464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8887AE-7384-4264-A140-EC33C13F7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Правила работы с циркулем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E147408-C182-4227-B8F7-F3C348719301}"/>
              </a:ext>
            </a:extLst>
          </p:cNvPr>
          <p:cNvSpPr/>
          <p:nvPr/>
        </p:nvSpPr>
        <p:spPr>
          <a:xfrm>
            <a:off x="409575" y="1690688"/>
            <a:ext cx="11115674" cy="4161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600" kern="150" dirty="0">
                <a:ea typeface="Andale Sans UI"/>
                <a:cs typeface="Tahoma" panose="020B0604030504040204" pitchFamily="34" charset="0"/>
              </a:rPr>
              <a:t>Храни циркуль в футляре.</a:t>
            </a:r>
            <a:endParaRPr lang="ru-RU" sz="3200" kern="150" dirty="0">
              <a:effectLst/>
              <a:ea typeface="Andale Sans UI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600" kern="150" dirty="0">
                <a:ea typeface="Andale Sans UI"/>
                <a:cs typeface="Tahoma" panose="020B0604030504040204" pitchFamily="34" charset="0"/>
              </a:rPr>
              <a:t>Держи циркуль ножками вниз.</a:t>
            </a:r>
            <a:endParaRPr lang="ru-RU" sz="3200" kern="150" dirty="0">
              <a:effectLst/>
              <a:ea typeface="Andale Sans UI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600" kern="150" dirty="0">
                <a:ea typeface="Andale Sans UI"/>
                <a:cs typeface="Tahoma" panose="020B0604030504040204" pitchFamily="34" charset="0"/>
              </a:rPr>
              <a:t>При работе аккуратно втыкай иголку в нужное место.</a:t>
            </a:r>
            <a:endParaRPr lang="ru-RU" sz="3200" kern="150" dirty="0">
              <a:effectLst/>
              <a:ea typeface="Andale Sans UI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600" kern="150" dirty="0">
                <a:ea typeface="Andale Sans UI"/>
                <a:cs typeface="Tahoma" panose="020B0604030504040204" pitchFamily="34" charset="0"/>
              </a:rPr>
              <a:t>Передавай циркуль вперёд головкой в закрытом виде.</a:t>
            </a:r>
            <a:endParaRPr lang="ru-RU" sz="3200" kern="150" dirty="0">
              <a:effectLst/>
              <a:ea typeface="Andale Sans UI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600" kern="150" dirty="0">
                <a:ea typeface="Andale Sans UI"/>
                <a:cs typeface="Tahoma" panose="020B0604030504040204" pitchFamily="34" charset="0"/>
              </a:rPr>
              <a:t>После работы убирай циркуль в футляр.</a:t>
            </a:r>
            <a:endParaRPr lang="ru-RU" sz="3200" kern="150" dirty="0">
              <a:effectLst/>
              <a:ea typeface="Andale Sans UI"/>
              <a:cs typeface="Tahoma" panose="020B0604030504040204" pitchFamily="34" charset="0"/>
            </a:endParaRPr>
          </a:p>
        </p:txBody>
      </p:sp>
      <p:pic>
        <p:nvPicPr>
          <p:cNvPr id="7170" name="Picture 2" descr="Набор чертежный 5 предметов (циркуль 11,5см, грифели, рейсфедер, центр,  ручка) в пластиковом футляре (629-002) оптом купить в г. по цене 179.38 ₽ |  Гала-Центр">
            <a:extLst>
              <a:ext uri="{FF2B5EF4-FFF2-40B4-BE49-F238E27FC236}">
                <a16:creationId xmlns:a16="http://schemas.microsoft.com/office/drawing/2014/main" id="{2DA3E9A5-E79C-4C45-94C1-741D5A5FBF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3100" l="7400" r="92400">
                        <a14:foregroundMark x1="7400" y1="11300" x2="9700" y2="13300"/>
                        <a14:foregroundMark x1="92400" y1="79900" x2="92400" y2="79900"/>
                        <a14:foregroundMark x1="77400" y1="91000" x2="77400" y2="91000"/>
                        <a14:foregroundMark x1="78300" y1="92400" x2="78300" y2="92400"/>
                        <a14:foregroundMark x1="78900" y1="93100" x2="78900" y2="931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7471">
            <a:off x="9544050" y="547092"/>
            <a:ext cx="3000375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599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0" name="Picture 22" descr="Рисунок дерева, дерево, лист, наклейка, дерево Клипарт png | PNGWing">
            <a:extLst>
              <a:ext uri="{FF2B5EF4-FFF2-40B4-BE49-F238E27FC236}">
                <a16:creationId xmlns:a16="http://schemas.microsoft.com/office/drawing/2014/main" id="{989A5E90-4AC3-4A92-86CC-EAF26F302F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213" b="92153" l="10000" r="90000">
                        <a14:foregroundMark x1="46848" y1="10664" x2="50978" y2="8249"/>
                        <a14:foregroundMark x1="49348" y1="4024" x2="49130" y2="2414"/>
                        <a14:foregroundMark x1="49783" y1="92153" x2="49783" y2="92153"/>
                        <a14:backgroundMark x1="44891" y1="53722" x2="44891" y2="53722"/>
                        <a14:backgroundMark x1="42717" y1="52515" x2="42717" y2="52515"/>
                        <a14:backgroundMark x1="59348" y1="59155" x2="59348" y2="59155"/>
                        <a14:backgroundMark x1="48043" y1="69416" x2="48043" y2="694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35" t="-1710" r="33179" b="-2"/>
          <a:stretch/>
        </p:blipFill>
        <p:spPr bwMode="auto">
          <a:xfrm>
            <a:off x="9395136" y="58591"/>
            <a:ext cx="2126185" cy="3407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254BE4-C3D9-4179-BD4C-601733740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08628"/>
            <a:ext cx="10515600" cy="1325563"/>
          </a:xfrm>
        </p:spPr>
        <p:txBody>
          <a:bodyPr/>
          <a:lstStyle/>
          <a:p>
            <a:r>
              <a:rPr lang="ru-RU" b="1" dirty="0"/>
              <a:t>Дом Пети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A2EED4A-837B-42ED-9B0D-2AD583EFB636}"/>
              </a:ext>
            </a:extLst>
          </p:cNvPr>
          <p:cNvCxnSpPr>
            <a:cxnSpLocks/>
          </p:cNvCxnSpPr>
          <p:nvPr/>
        </p:nvCxnSpPr>
        <p:spPr>
          <a:xfrm flipV="1">
            <a:off x="3748392" y="4524375"/>
            <a:ext cx="1800000" cy="64880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66DC01C-110F-4DEA-BF53-BD0CAC6C49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242" b="96154" l="1067" r="95467">
                        <a14:foregroundMark x1="2933" y1="23626" x2="15733" y2="8791"/>
                        <a14:foregroundMark x1="15733" y1="8791" x2="44000" y2="15385"/>
                        <a14:foregroundMark x1="44000" y1="15385" x2="50133" y2="30220"/>
                        <a14:foregroundMark x1="6133" y1="22527" x2="5067" y2="24176"/>
                        <a14:foregroundMark x1="36696" y1="93511" x2="47467" y2="95604"/>
                        <a14:foregroundMark x1="27205" y1="91666" x2="33243" y2="92839"/>
                        <a14:foregroundMark x1="5067" y1="87363" x2="26697" y2="91567"/>
                        <a14:foregroundMark x1="26400" y1="75275" x2="32533" y2="79121"/>
                        <a14:foregroundMark x1="2133" y1="94505" x2="7200" y2="93407"/>
                        <a14:foregroundMark x1="1333" y1="28022" x2="1333" y2="28022"/>
                        <a14:foregroundMark x1="49600" y1="95604" x2="51200" y2="93956"/>
                        <a14:foregroundMark x1="26419" y1="94210" x2="27200" y2="93956"/>
                        <a14:foregroundMark x1="22133" y1="95604" x2="23751" y2="95078"/>
                        <a14:foregroundMark x1="66133" y1="24725" x2="65867" y2="71429"/>
                        <a14:foregroundMark x1="60800" y1="90110" x2="89867" y2="95604"/>
                        <a14:foregroundMark x1="89867" y1="95604" x2="94400" y2="67033"/>
                        <a14:foregroundMark x1="94400" y1="67033" x2="91733" y2="57143"/>
                        <a14:foregroundMark x1="82667" y1="74176" x2="84800" y2="90110"/>
                        <a14:foregroundMark x1="92800" y1="94505" x2="95467" y2="93407"/>
                        <a14:foregroundMark x1="32348" y1="95737" x2="26448" y2="94116"/>
                        <a14:foregroundMark x1="60267" y1="92857" x2="62133" y2="92857"/>
                        <a14:foregroundMark x1="61333" y1="92308" x2="60800" y2="87912"/>
                        <a14:foregroundMark x1="60267" y1="91758" x2="60533" y2="95604"/>
                        <a14:foregroundMark x1="65600" y1="92857" x2="83200" y2="93956"/>
                        <a14:foregroundMark x1="62667" y1="18681" x2="70400" y2="18132"/>
                        <a14:backgroundMark x1="22400" y1="99451" x2="24800" y2="99451"/>
                        <a14:backgroundMark x1="31200" y1="99451" x2="32267" y2="99451"/>
                        <a14:backgroundMark x1="32000" y1="98352" x2="35200" y2="98352"/>
                      </a14:backgroundRemoval>
                    </a14:imgEffect>
                  </a14:imgLayer>
                </a14:imgProps>
              </a:ext>
            </a:extLst>
          </a:blip>
          <a:srcRect t="-2346" r="43197"/>
          <a:stretch/>
        </p:blipFill>
        <p:spPr>
          <a:xfrm>
            <a:off x="629923" y="3911100"/>
            <a:ext cx="2908990" cy="2543767"/>
          </a:xfrm>
          <a:prstGeom prst="rect">
            <a:avLst/>
          </a:prstGeom>
        </p:spPr>
      </p:pic>
      <p:pic>
        <p:nvPicPr>
          <p:cNvPr id="2060" name="Picture 12" descr="Термонаклейка Ёлка, термоперенос на ткань - купить аппликацию, принт,  термотрансфер, термоперенос на футболку и на одежду">
            <a:extLst>
              <a:ext uri="{FF2B5EF4-FFF2-40B4-BE49-F238E27FC236}">
                <a16:creationId xmlns:a16="http://schemas.microsoft.com/office/drawing/2014/main" id="{1C23875E-1032-40B2-A84B-35F3F2952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695" y="510957"/>
            <a:ext cx="2427223" cy="242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Елка рисунок для детей - 75 фото">
            <a:extLst>
              <a:ext uri="{FF2B5EF4-FFF2-40B4-BE49-F238E27FC236}">
                <a16:creationId xmlns:a16="http://schemas.microsoft.com/office/drawing/2014/main" id="{73FC3B15-243F-4399-B904-1F502B8D72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478" y="647513"/>
            <a:ext cx="1990823" cy="208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Куст – Бесплатные иконки: природа">
            <a:extLst>
              <a:ext uri="{FF2B5EF4-FFF2-40B4-BE49-F238E27FC236}">
                <a16:creationId xmlns:a16="http://schemas.microsoft.com/office/drawing/2014/main" id="{0E1D4926-98AC-4F0B-82EF-551B3F842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905" y="1623530"/>
            <a:ext cx="2321586" cy="232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Кусты – Бесплатные иконки: природа">
            <a:extLst>
              <a:ext uri="{FF2B5EF4-FFF2-40B4-BE49-F238E27FC236}">
                <a16:creationId xmlns:a16="http://schemas.microsoft.com/office/drawing/2014/main" id="{C7985423-6ECB-48F1-8B48-C01B7C5AA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020" y="1883692"/>
            <a:ext cx="1933965" cy="193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id="{7354EC49-1A31-4BC8-8C9E-4D6F089A7B02}"/>
              </a:ext>
            </a:extLst>
          </p:cNvPr>
          <p:cNvCxnSpPr>
            <a:cxnSpLocks/>
          </p:cNvCxnSpPr>
          <p:nvPr/>
        </p:nvCxnSpPr>
        <p:spPr>
          <a:xfrm>
            <a:off x="5524588" y="4535300"/>
            <a:ext cx="1800000" cy="32329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A9BF17AE-3512-4619-8EF4-5E9F181BED6A}"/>
              </a:ext>
            </a:extLst>
          </p:cNvPr>
          <p:cNvCxnSpPr>
            <a:cxnSpLocks/>
          </p:cNvCxnSpPr>
          <p:nvPr/>
        </p:nvCxnSpPr>
        <p:spPr>
          <a:xfrm flipV="1">
            <a:off x="7282818" y="3482807"/>
            <a:ext cx="1080000" cy="138277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7A145720-CF73-46C9-B867-198C9A6349AE}"/>
              </a:ext>
            </a:extLst>
          </p:cNvPr>
          <p:cNvSpPr/>
          <p:nvPr/>
        </p:nvSpPr>
        <p:spPr>
          <a:xfrm>
            <a:off x="10839877" y="0"/>
            <a:ext cx="10278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Лес</a:t>
            </a:r>
            <a:endParaRPr lang="ru-RU" dirty="0"/>
          </a:p>
        </p:txBody>
      </p:sp>
      <p:pic>
        <p:nvPicPr>
          <p:cNvPr id="2074" name="Picture 26" descr="иллюстрация с розовыми цветами, стикер студии EMOJI CRAFT PicsArt Emoji  War, эмодзи, травянистое растение, смайлик png | PNGEgg">
            <a:extLst>
              <a:ext uri="{FF2B5EF4-FFF2-40B4-BE49-F238E27FC236}">
                <a16:creationId xmlns:a16="http://schemas.microsoft.com/office/drawing/2014/main" id="{8605638A-2E9E-45FC-B8C8-E157122F8B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1556">
                        <a14:foregroundMark x1="27222" y1="47778" x2="27222" y2="47778"/>
                        <a14:foregroundMark x1="15333" y1="62111" x2="15333" y2="62111"/>
                        <a14:foregroundMark x1="15444" y1="57778" x2="15444" y2="57778"/>
                        <a14:foregroundMark x1="11667" y1="60111" x2="11667" y2="60111"/>
                        <a14:foregroundMark x1="20556" y1="60889" x2="20556" y2="60889"/>
                        <a14:foregroundMark x1="21778" y1="59889" x2="21778" y2="59889"/>
                        <a14:foregroundMark x1="17667" y1="56556" x2="17667" y2="56556"/>
                        <a14:foregroundMark x1="24556" y1="51111" x2="24556" y2="51111"/>
                        <a14:foregroundMark x1="22667" y1="45333" x2="22667" y2="45333"/>
                        <a14:foregroundMark x1="26667" y1="42667" x2="26667" y2="42667"/>
                        <a14:foregroundMark x1="32222" y1="46111" x2="32222" y2="46111"/>
                        <a14:foregroundMark x1="52333" y1="27889" x2="52333" y2="27889"/>
                        <a14:foregroundMark x1="54333" y1="27667" x2="54333" y2="27667"/>
                        <a14:foregroundMark x1="54556" y1="27111" x2="54556" y2="27111"/>
                        <a14:foregroundMark x1="58111" y1="30889" x2="58111" y2="30889"/>
                        <a14:foregroundMark x1="49556" y1="32222" x2="49556" y2="32222"/>
                        <a14:foregroundMark x1="29444" y1="60111" x2="29444" y2="60111"/>
                        <a14:foregroundMark x1="29222" y1="62889" x2="29222" y2="62889"/>
                        <a14:foregroundMark x1="32000" y1="59889" x2="32000" y2="59889"/>
                        <a14:foregroundMark x1="33667" y1="62000" x2="33667" y2="62000"/>
                        <a14:foregroundMark x1="32000" y1="65111" x2="32000" y2="65111"/>
                        <a14:foregroundMark x1="40000" y1="57889" x2="40000" y2="57889"/>
                        <a14:foregroundMark x1="40556" y1="59444" x2="40556" y2="59444"/>
                        <a14:foregroundMark x1="38333" y1="60000" x2="38333" y2="60000"/>
                        <a14:foregroundMark x1="37889" y1="58778" x2="37889" y2="58778"/>
                        <a14:foregroundMark x1="39444" y1="57667" x2="39444" y2="57667"/>
                        <a14:foregroundMark x1="70556" y1="62222" x2="72111" y2="69222"/>
                        <a14:foregroundMark x1="72111" y1="69222" x2="75556" y2="68889"/>
                        <a14:foregroundMark x1="72222" y1="63333" x2="76222" y2="67556"/>
                        <a14:foregroundMark x1="56111" y1="54778" x2="59778" y2="58889"/>
                        <a14:foregroundMark x1="59000" y1="53111" x2="55889" y2="58333"/>
                        <a14:foregroundMark x1="60556" y1="55889" x2="59444" y2="56444"/>
                        <a14:foregroundMark x1="66000" y1="45556" x2="66000" y2="50889"/>
                        <a14:foregroundMark x1="63333" y1="47778" x2="68111" y2="47889"/>
                        <a14:foregroundMark x1="63889" y1="51222" x2="67111" y2="51222"/>
                        <a14:foregroundMark x1="76444" y1="48222" x2="79444" y2="52556"/>
                        <a14:foregroundMark x1="79444" y1="47111" x2="75556" y2="51556"/>
                        <a14:foregroundMark x1="80000" y1="50667" x2="81000" y2="50889"/>
                        <a14:foregroundMark x1="85667" y1="45556" x2="87556" y2="48444"/>
                        <a14:foregroundMark x1="88111" y1="45000" x2="85889" y2="47889"/>
                        <a14:foregroundMark x1="89778" y1="47111" x2="89778" y2="47111"/>
                        <a14:foregroundMark x1="84778" y1="58444" x2="87667" y2="60556"/>
                        <a14:foregroundMark x1="88778" y1="57667" x2="88222" y2="60333"/>
                        <a14:foregroundMark x1="83778" y1="62778" x2="86111" y2="61667"/>
                        <a14:foregroundMark x1="89000" y1="64444" x2="88222" y2="62556"/>
                        <a14:foregroundMark x1="91556" y1="61444" x2="90111" y2="59778"/>
                        <a14:foregroundMark x1="40000" y1="50000" x2="46444" y2="46444"/>
                        <a14:foregroundMark x1="46444" y1="46444" x2="47889" y2="41111"/>
                        <a14:foregroundMark x1="40111" y1="61222" x2="39556" y2="59333"/>
                        <a14:foregroundMark x1="42000" y1="59333" x2="40889" y2="5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752" r="-216" b="23735"/>
          <a:stretch/>
        </p:blipFill>
        <p:spPr bwMode="auto">
          <a:xfrm>
            <a:off x="6959321" y="4085369"/>
            <a:ext cx="4515873" cy="250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6" descr="иллюстрация с розовыми цветами, стикер студии EMOJI CRAFT PicsArt Emoji  War, эмодзи, травянистое растение, смайлик png | PNGEgg">
            <a:extLst>
              <a:ext uri="{FF2B5EF4-FFF2-40B4-BE49-F238E27FC236}">
                <a16:creationId xmlns:a16="http://schemas.microsoft.com/office/drawing/2014/main" id="{8EEFBE41-4C33-431C-9C7F-68E6A960AF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1556">
                        <a14:foregroundMark x1="27222" y1="47778" x2="27222" y2="47778"/>
                        <a14:foregroundMark x1="15333" y1="62111" x2="15333" y2="62111"/>
                        <a14:foregroundMark x1="15444" y1="57778" x2="15444" y2="57778"/>
                        <a14:foregroundMark x1="11667" y1="60111" x2="11667" y2="60111"/>
                        <a14:foregroundMark x1="20556" y1="60889" x2="20556" y2="60889"/>
                        <a14:foregroundMark x1="21778" y1="59889" x2="21778" y2="59889"/>
                        <a14:foregroundMark x1="17667" y1="56556" x2="17667" y2="56556"/>
                        <a14:foregroundMark x1="24556" y1="51111" x2="24556" y2="51111"/>
                        <a14:foregroundMark x1="22667" y1="45333" x2="22667" y2="45333"/>
                        <a14:foregroundMark x1="26667" y1="42667" x2="26667" y2="42667"/>
                        <a14:foregroundMark x1="32222" y1="46111" x2="32222" y2="46111"/>
                        <a14:foregroundMark x1="52333" y1="27889" x2="52333" y2="27889"/>
                        <a14:foregroundMark x1="54333" y1="27667" x2="54333" y2="27667"/>
                        <a14:foregroundMark x1="54556" y1="27111" x2="54556" y2="27111"/>
                        <a14:foregroundMark x1="58111" y1="30889" x2="58111" y2="30889"/>
                        <a14:foregroundMark x1="49556" y1="32222" x2="49556" y2="32222"/>
                        <a14:foregroundMark x1="29444" y1="60111" x2="29444" y2="60111"/>
                        <a14:foregroundMark x1="29222" y1="62889" x2="29222" y2="62889"/>
                        <a14:foregroundMark x1="32000" y1="59889" x2="32000" y2="59889"/>
                        <a14:foregroundMark x1="33667" y1="62000" x2="33667" y2="62000"/>
                        <a14:foregroundMark x1="32000" y1="65111" x2="32000" y2="65111"/>
                        <a14:foregroundMark x1="40000" y1="57889" x2="40000" y2="57889"/>
                        <a14:foregroundMark x1="40556" y1="59444" x2="40556" y2="59444"/>
                        <a14:foregroundMark x1="38333" y1="60000" x2="38333" y2="60000"/>
                        <a14:foregroundMark x1="37889" y1="58778" x2="37889" y2="58778"/>
                        <a14:foregroundMark x1="39444" y1="57667" x2="39444" y2="57667"/>
                        <a14:foregroundMark x1="70556" y1="62222" x2="72111" y2="69222"/>
                        <a14:foregroundMark x1="72111" y1="69222" x2="75556" y2="68889"/>
                        <a14:foregroundMark x1="72222" y1="63333" x2="76222" y2="67556"/>
                        <a14:foregroundMark x1="56111" y1="54778" x2="59778" y2="58889"/>
                        <a14:foregroundMark x1="59000" y1="53111" x2="55889" y2="58333"/>
                        <a14:foregroundMark x1="60556" y1="55889" x2="59444" y2="56444"/>
                        <a14:foregroundMark x1="66000" y1="45556" x2="66000" y2="50889"/>
                        <a14:foregroundMark x1="63333" y1="47778" x2="68111" y2="47889"/>
                        <a14:foregroundMark x1="63889" y1="51222" x2="67111" y2="51222"/>
                        <a14:foregroundMark x1="76444" y1="48222" x2="79444" y2="52556"/>
                        <a14:foregroundMark x1="79444" y1="47111" x2="75556" y2="51556"/>
                        <a14:foregroundMark x1="80000" y1="50667" x2="81000" y2="50889"/>
                        <a14:foregroundMark x1="85667" y1="45556" x2="87556" y2="48444"/>
                        <a14:foregroundMark x1="88111" y1="45000" x2="85889" y2="47889"/>
                        <a14:foregroundMark x1="89778" y1="47111" x2="89778" y2="47111"/>
                        <a14:foregroundMark x1="84778" y1="58444" x2="87667" y2="60556"/>
                        <a14:foregroundMark x1="88778" y1="57667" x2="88222" y2="60333"/>
                        <a14:foregroundMark x1="83778" y1="62778" x2="86111" y2="61667"/>
                        <a14:foregroundMark x1="89000" y1="64444" x2="88222" y2="62556"/>
                        <a14:foregroundMark x1="91556" y1="61444" x2="90111" y2="59778"/>
                        <a14:foregroundMark x1="40000" y1="50000" x2="46444" y2="46444"/>
                        <a14:foregroundMark x1="46444" y1="46444" x2="47889" y2="41111"/>
                        <a14:foregroundMark x1="40111" y1="61222" x2="39556" y2="59333"/>
                        <a14:foregroundMark x1="42000" y1="59333" x2="40889" y2="5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752" r="-216" b="23735"/>
          <a:stretch/>
        </p:blipFill>
        <p:spPr bwMode="auto">
          <a:xfrm rot="20167994">
            <a:off x="255007" y="90483"/>
            <a:ext cx="4515873" cy="250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Овал 52">
            <a:extLst>
              <a:ext uri="{FF2B5EF4-FFF2-40B4-BE49-F238E27FC236}">
                <a16:creationId xmlns:a16="http://schemas.microsoft.com/office/drawing/2014/main" id="{8D139512-2046-4925-9E0E-005FBCA07B90}"/>
              </a:ext>
            </a:extLst>
          </p:cNvPr>
          <p:cNvSpPr/>
          <p:nvPr/>
        </p:nvSpPr>
        <p:spPr>
          <a:xfrm>
            <a:off x="3660307" y="5093991"/>
            <a:ext cx="176170" cy="14680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Овал 53">
            <a:extLst>
              <a:ext uri="{FF2B5EF4-FFF2-40B4-BE49-F238E27FC236}">
                <a16:creationId xmlns:a16="http://schemas.microsoft.com/office/drawing/2014/main" id="{E3F60118-43FA-40E9-99A8-C126D5B9514D}"/>
              </a:ext>
            </a:extLst>
          </p:cNvPr>
          <p:cNvSpPr/>
          <p:nvPr/>
        </p:nvSpPr>
        <p:spPr>
          <a:xfrm>
            <a:off x="5459855" y="4447541"/>
            <a:ext cx="176170" cy="14680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Овал 54">
            <a:extLst>
              <a:ext uri="{FF2B5EF4-FFF2-40B4-BE49-F238E27FC236}">
                <a16:creationId xmlns:a16="http://schemas.microsoft.com/office/drawing/2014/main" id="{01BB2245-AD68-4B3C-9B9E-32F2A4B724EA}"/>
              </a:ext>
            </a:extLst>
          </p:cNvPr>
          <p:cNvSpPr/>
          <p:nvPr/>
        </p:nvSpPr>
        <p:spPr>
          <a:xfrm>
            <a:off x="7213151" y="4763349"/>
            <a:ext cx="176170" cy="14680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Овал 55">
            <a:extLst>
              <a:ext uri="{FF2B5EF4-FFF2-40B4-BE49-F238E27FC236}">
                <a16:creationId xmlns:a16="http://schemas.microsoft.com/office/drawing/2014/main" id="{63126159-04AF-4BB8-BDFC-BD98F6466EA5}"/>
              </a:ext>
            </a:extLst>
          </p:cNvPr>
          <p:cNvSpPr/>
          <p:nvPr/>
        </p:nvSpPr>
        <p:spPr>
          <a:xfrm>
            <a:off x="8246370" y="3453983"/>
            <a:ext cx="176170" cy="14680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3781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8618FF-91FA-43BD-B152-DD92379C9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60475"/>
            <a:ext cx="10515600" cy="1325563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+mn-lt"/>
              </a:rPr>
              <a:t>Тема урока. «Длина ломаной».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74AD0D2-73D6-4920-9308-246578B687A1}"/>
              </a:ext>
            </a:extLst>
          </p:cNvPr>
          <p:cNvSpPr/>
          <p:nvPr/>
        </p:nvSpPr>
        <p:spPr>
          <a:xfrm>
            <a:off x="838199" y="3013501"/>
            <a:ext cx="110204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prstClr val="black"/>
                </a:solidFill>
                <a:ea typeface="+mj-ea"/>
                <a:cs typeface="+mj-cs"/>
              </a:rPr>
              <a:t>Цель урока. Научиться </a:t>
            </a:r>
            <a:r>
              <a:rPr lang="ru-RU" sz="4800" dirty="0">
                <a:ea typeface="+mj-ea"/>
                <a:cs typeface="+mj-cs"/>
              </a:rPr>
              <a:t>находить длину ломаной разными способами.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858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трезок • Математика, Начальные геометрические сведения • Фоксфорд Учебник">
            <a:extLst>
              <a:ext uri="{FF2B5EF4-FFF2-40B4-BE49-F238E27FC236}">
                <a16:creationId xmlns:a16="http://schemas.microsoft.com/office/drawing/2014/main" id="{17B5DB3A-F4AF-4B13-BFC9-93265CFAC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31" y="586326"/>
            <a:ext cx="4323339" cy="214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DF35000-E6A1-4F6E-A590-00B8FCEB4B25}"/>
              </a:ext>
            </a:extLst>
          </p:cNvPr>
          <p:cNvSpPr/>
          <p:nvPr/>
        </p:nvSpPr>
        <p:spPr>
          <a:xfrm>
            <a:off x="239468" y="195940"/>
            <a:ext cx="12458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/>
              <a:t>№1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5760595B-7BE0-4E09-B292-E6FB3E71572B}"/>
              </a:ext>
            </a:extLst>
          </p:cNvPr>
          <p:cNvCxnSpPr>
            <a:cxnSpLocks/>
          </p:cNvCxnSpPr>
          <p:nvPr/>
        </p:nvCxnSpPr>
        <p:spPr>
          <a:xfrm>
            <a:off x="7910817" y="1219938"/>
            <a:ext cx="2894202" cy="128837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07E87B5-8766-41A1-BC10-89DD93590657}"/>
              </a:ext>
            </a:extLst>
          </p:cNvPr>
          <p:cNvSpPr/>
          <p:nvPr/>
        </p:nvSpPr>
        <p:spPr>
          <a:xfrm>
            <a:off x="6353918" y="195940"/>
            <a:ext cx="12458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dirty="0">
                <a:solidFill>
                  <a:prstClr val="black"/>
                </a:solidFill>
              </a:rPr>
              <a:t>№2</a:t>
            </a:r>
          </a:p>
        </p:txBody>
      </p:sp>
      <p:pic>
        <p:nvPicPr>
          <p:cNvPr id="1028" name="Picture 4" descr="кривая — Викисловарь">
            <a:extLst>
              <a:ext uri="{FF2B5EF4-FFF2-40B4-BE49-F238E27FC236}">
                <a16:creationId xmlns:a16="http://schemas.microsoft.com/office/drawing/2014/main" id="{FE552434-3B89-470F-A64C-1E84CE6A18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2" t="30212" r="9426" b="15198"/>
          <a:stretch/>
        </p:blipFill>
        <p:spPr bwMode="auto">
          <a:xfrm rot="18430764">
            <a:off x="846694" y="3123408"/>
            <a:ext cx="4367106" cy="310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2A7FC74-BAFA-4578-805C-534F0C627871}"/>
              </a:ext>
            </a:extLst>
          </p:cNvPr>
          <p:cNvSpPr/>
          <p:nvPr/>
        </p:nvSpPr>
        <p:spPr>
          <a:xfrm>
            <a:off x="226142" y="3208249"/>
            <a:ext cx="12458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dirty="0">
                <a:solidFill>
                  <a:prstClr val="black"/>
                </a:solidFill>
              </a:rPr>
              <a:t>№3</a:t>
            </a:r>
          </a:p>
        </p:txBody>
      </p:sp>
      <p:pic>
        <p:nvPicPr>
          <p:cNvPr id="1030" name="Picture 6" descr="Ломаная линия. Многоугольники — урок. Математика, 1 класс.">
            <a:extLst>
              <a:ext uri="{FF2B5EF4-FFF2-40B4-BE49-F238E27FC236}">
                <a16:creationId xmlns:a16="http://schemas.microsoft.com/office/drawing/2014/main" id="{C4F483D1-B670-47D3-BC91-84D519B06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794" y="3786266"/>
            <a:ext cx="4733925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763AD0C-1D86-4628-BDAB-F7703363FF82}"/>
              </a:ext>
            </a:extLst>
          </p:cNvPr>
          <p:cNvSpPr/>
          <p:nvPr/>
        </p:nvSpPr>
        <p:spPr>
          <a:xfrm>
            <a:off x="6353918" y="3059614"/>
            <a:ext cx="12458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dirty="0">
                <a:solidFill>
                  <a:prstClr val="black"/>
                </a:solidFill>
              </a:rPr>
              <a:t>№4</a:t>
            </a:r>
          </a:p>
        </p:txBody>
      </p:sp>
    </p:spTree>
    <p:extLst>
      <p:ext uri="{BB962C8B-B14F-4D97-AF65-F5344CB8AC3E}">
        <p14:creationId xmlns:p14="http://schemas.microsoft.com/office/powerpoint/2010/main" val="3180268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8618FF-91FA-43BD-B152-DD92379C9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60475"/>
            <a:ext cx="10515600" cy="1325563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+mn-lt"/>
              </a:rPr>
              <a:t>Тема урока. «Длина ломаной».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74AD0D2-73D6-4920-9308-246578B687A1}"/>
              </a:ext>
            </a:extLst>
          </p:cNvPr>
          <p:cNvSpPr/>
          <p:nvPr/>
        </p:nvSpPr>
        <p:spPr>
          <a:xfrm>
            <a:off x="838200" y="301350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prstClr val="black"/>
                </a:solidFill>
                <a:ea typeface="+mj-ea"/>
                <a:cs typeface="+mj-cs"/>
              </a:rPr>
              <a:t>Цель урока. Научиться…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4501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8618FF-91FA-43BD-B152-DD92379C9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60475"/>
            <a:ext cx="10515600" cy="1325563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+mn-lt"/>
              </a:rPr>
              <a:t>Тема урока. «Длина ломаной».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74AD0D2-73D6-4920-9308-246578B687A1}"/>
              </a:ext>
            </a:extLst>
          </p:cNvPr>
          <p:cNvSpPr/>
          <p:nvPr/>
        </p:nvSpPr>
        <p:spPr>
          <a:xfrm>
            <a:off x="838199" y="3013501"/>
            <a:ext cx="110204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prstClr val="black"/>
                </a:solidFill>
                <a:ea typeface="+mj-ea"/>
                <a:cs typeface="+mj-cs"/>
              </a:rPr>
              <a:t>Цель урока. Научиться </a:t>
            </a:r>
            <a:r>
              <a:rPr lang="ru-RU" sz="4800" dirty="0">
                <a:solidFill>
                  <a:srgbClr val="C00000"/>
                </a:solidFill>
                <a:ea typeface="+mj-ea"/>
                <a:cs typeface="+mj-cs"/>
              </a:rPr>
              <a:t>находить длину ломаной разными способами.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827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1A78FD-5184-479A-9BC7-CD38660C8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/>
              <a:t>План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587DC4-C515-4B22-B9E6-7EC81566EB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DA9EAAA-0E16-4820-9B70-5564DFB81CCD}"/>
              </a:ext>
            </a:extLst>
          </p:cNvPr>
          <p:cNvSpPr/>
          <p:nvPr/>
        </p:nvSpPr>
        <p:spPr>
          <a:xfrm>
            <a:off x="666751" y="1630363"/>
            <a:ext cx="11963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+mj-lt"/>
              <a:buAutoNum type="arabicPeriod"/>
            </a:pPr>
            <a:r>
              <a:rPr lang="ru-RU" sz="4400" dirty="0">
                <a:solidFill>
                  <a:srgbClr val="000000"/>
                </a:solidFill>
                <a:ea typeface="Times New Roman" panose="02020603050405020304" pitchFamily="18" charset="0"/>
              </a:rPr>
              <a:t> Научиться чертить треугольники.</a:t>
            </a:r>
            <a:endParaRPr lang="ru-RU" sz="5400" dirty="0"/>
          </a:p>
          <a:p>
            <a:pPr lvl="0">
              <a:buFont typeface="+mj-lt"/>
              <a:buAutoNum type="arabicPeriod"/>
            </a:pPr>
            <a:r>
              <a:rPr lang="ru-RU" sz="4400" dirty="0">
                <a:solidFill>
                  <a:srgbClr val="000000"/>
                </a:solidFill>
                <a:ea typeface="Times New Roman" panose="02020603050405020304" pitchFamily="18" charset="0"/>
              </a:rPr>
              <a:t> Научиться применять разные способы по нахождению длины ломаной.</a:t>
            </a:r>
            <a:endParaRPr lang="ru-RU" sz="5400" dirty="0"/>
          </a:p>
          <a:p>
            <a:pPr lvl="0">
              <a:buFont typeface="+mj-lt"/>
              <a:buAutoNum type="arabicPeriod"/>
            </a:pPr>
            <a:r>
              <a:rPr lang="ru-RU" sz="4400" dirty="0">
                <a:solidFill>
                  <a:srgbClr val="000000"/>
                </a:solidFill>
                <a:ea typeface="Times New Roman" panose="02020603050405020304" pitchFamily="18" charset="0"/>
              </a:rPr>
              <a:t> Вспомнить, как работать с линейкой и циркулем.</a:t>
            </a:r>
            <a:endParaRPr lang="ru-RU" sz="5400" dirty="0"/>
          </a:p>
          <a:p>
            <a:pPr lvl="0">
              <a:buFont typeface="+mj-lt"/>
              <a:buAutoNum type="arabicPeriod"/>
            </a:pPr>
            <a:r>
              <a:rPr lang="ru-RU" sz="4400" dirty="0">
                <a:solidFill>
                  <a:srgbClr val="000000"/>
                </a:solidFill>
                <a:ea typeface="Times New Roman" panose="02020603050405020304" pitchFamily="18" charset="0"/>
              </a:rPr>
              <a:t> Вспомнить единицы измерения длины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29968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98B902-AB06-4A02-871B-CD8E724CE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ADCD3D-C3E6-4100-947B-58E533C804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B5DFEB-91F5-4384-B854-024E1B6C384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312738"/>
            <a:ext cx="4848225" cy="2755899"/>
          </a:xfrm>
          <a:prstGeom prst="rect">
            <a:avLst/>
          </a:prstGeom>
          <a:noFill/>
        </p:spPr>
      </p:pic>
      <p:pic>
        <p:nvPicPr>
          <p:cNvPr id="4098" name="Picture 2" descr="https://resh.edu.ru/uploads/lesson_extract/4269/20200306125554/OEBPS/objects/c_math_2_13_1/c1224504-b601-4dcf-824a-6fc6a8740102.jpeg">
            <a:extLst>
              <a:ext uri="{FF2B5EF4-FFF2-40B4-BE49-F238E27FC236}">
                <a16:creationId xmlns:a16="http://schemas.microsoft.com/office/drawing/2014/main" id="{D64F706B-D0F6-4B0F-B06F-39AAC9E7F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681" y="365125"/>
            <a:ext cx="4882344" cy="260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resh.edu.ru/uploads/lesson_extract/4269/20200306125554/OEBPS/objects/c_math_2_13_1/bd60e5e1-94f0-4432-a203-9a4577c07c6c.jpeg">
            <a:extLst>
              <a:ext uri="{FF2B5EF4-FFF2-40B4-BE49-F238E27FC236}">
                <a16:creationId xmlns:a16="http://schemas.microsoft.com/office/drawing/2014/main" id="{557A7679-BE0E-4ADC-A6CE-BDB6F8C13A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3421064"/>
            <a:ext cx="5205587" cy="275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EC45FF8-F9D3-4AAA-BF3B-870B74B6F532}"/>
              </a:ext>
            </a:extLst>
          </p:cNvPr>
          <p:cNvSpPr/>
          <p:nvPr/>
        </p:nvSpPr>
        <p:spPr>
          <a:xfrm>
            <a:off x="6978102" y="4263509"/>
            <a:ext cx="45512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rgbClr val="1D1D1B"/>
                </a:solidFill>
              </a:rPr>
              <a:t>4 + 6 + 5 =15 (см)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230963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91E423-509C-4634-8994-3D19F7408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DAC935-FD8C-4D16-8F9E-D372235C3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3E78650-1B5E-4F76-A459-AFD0F498876E}"/>
              </a:ext>
            </a:extLst>
          </p:cNvPr>
          <p:cNvPicPr/>
          <p:nvPr/>
        </p:nvPicPr>
        <p:blipFill rotWithShape="1">
          <a:blip r:embed="rId2"/>
          <a:srcRect r="1388" b="29821"/>
          <a:stretch/>
        </p:blipFill>
        <p:spPr>
          <a:xfrm>
            <a:off x="1358265" y="1004887"/>
            <a:ext cx="9475470" cy="5005388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960795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3DC78-F5BA-4522-ABDE-3BCCC342F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AFEC86-014C-44F3-A7F5-D77CC2DE39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Парная и групповая работа в мл.шк.">
            <a:extLst>
              <a:ext uri="{FF2B5EF4-FFF2-40B4-BE49-F238E27FC236}">
                <a16:creationId xmlns:a16="http://schemas.microsoft.com/office/drawing/2014/main" id="{B505B837-9C8D-40A3-A96D-5EC6B8B66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128588"/>
            <a:ext cx="9658350" cy="660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776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B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2A6787-12A0-42CB-8497-55A175355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D7DC8F-5C71-4A78-97FA-D7B6CA0822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8F0CE26-6F18-4D13-A9FE-55CC91441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85725"/>
            <a:ext cx="12039600" cy="668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6046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149</Words>
  <Application>Microsoft Office PowerPoint</Application>
  <PresentationFormat>Широкоэкранный</PresentationFormat>
  <Paragraphs>30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Andale Sans UI</vt:lpstr>
      <vt:lpstr>Arial</vt:lpstr>
      <vt:lpstr>Calibri</vt:lpstr>
      <vt:lpstr>Calibri Light</vt:lpstr>
      <vt:lpstr>Tahoma</vt:lpstr>
      <vt:lpstr>Times New Roman</vt:lpstr>
      <vt:lpstr>Тема Office</vt:lpstr>
      <vt:lpstr>Презентация PowerPoint</vt:lpstr>
      <vt:lpstr>Презентация PowerPoint</vt:lpstr>
      <vt:lpstr>Тема урока. «Длина ломаной».</vt:lpstr>
      <vt:lpstr>Тема урока. «Длина ломаной».</vt:lpstr>
      <vt:lpstr>План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работы с циркулем</vt:lpstr>
      <vt:lpstr>Дом Пети</vt:lpstr>
      <vt:lpstr>Тема урока. «Длина ломаной».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 Горшкова</dc:creator>
  <cp:lastModifiedBy>Виктория Горшкова</cp:lastModifiedBy>
  <cp:revision>15</cp:revision>
  <dcterms:created xsi:type="dcterms:W3CDTF">2023-06-14T13:48:47Z</dcterms:created>
  <dcterms:modified xsi:type="dcterms:W3CDTF">2023-06-14T17:49:46Z</dcterms:modified>
</cp:coreProperties>
</file>