
<file path=[Content_Types].xml><?xml version="1.0" encoding="utf-8"?>
<Types xmlns="http://schemas.openxmlformats.org/package/2006/content-types">
  <Default ContentType="image/png" Extension="png"/>
  <Default ContentType="image/jpeg" Extension="jpeg"/>
  <Default ContentType="application/vnd.openxmlformats-package.relationships+xml" Extension="rels"/>
  <Default ContentType="application/xml" Extension="xml"/>
  <Override ContentType="application/vnd.openxmlformats-officedocument.presentationml.presentation.main+xml" PartName="/ppt/presentation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4.xml"/>
  <Override ContentType="application/vnd.openxmlformats-officedocument.presentationml.slide+xml" PartName="/ppt/slides/slide5.xml"/>
  <Override ContentType="application/vnd.openxmlformats-officedocument.presentationml.slide+xml" PartName="/ppt/slides/slide6.xml"/>
  <Override ContentType="application/vnd.openxmlformats-officedocument.presentationml.slide+xml" PartName="/ppt/slides/slide7.xml"/>
  <Override ContentType="application/vnd.openxmlformats-officedocument.presentationml.slide+xml" PartName="/ppt/slides/slide8.xml"/>
  <Override ContentType="application/vnd.openxmlformats-officedocument.presentationml.slide+xml" PartName="/ppt/slides/slide9.xml"/>
  <Override ContentType="application/vnd.openxmlformats-officedocument.presentationml.slide+xml" PartName="/ppt/slides/slide10.xml"/>
  <Override ContentType="application/vnd.openxmlformats-officedocument.presentationml.slide+xml" PartName="/ppt/slides/slide11.xml"/>
  <Override ContentType="application/vnd.openxmlformats-officedocument.presentationml.slide+xml" PartName="/ppt/slides/slide12.xml"/>
  <Override ContentType="application/vnd.openxmlformats-officedocument.presentationml.slide+xml" PartName="/ppt/slides/slide13.xml"/>
  <Override ContentType="application/vnd.openxmlformats-officedocument.presentationml.slide+xml" PartName="/ppt/slides/slide14.xml"/>
  <Override ContentType="application/vnd.openxmlformats-officedocument.presentationml.slide+xml" PartName="/ppt/slides/slide15.xml"/>
  <Override ContentType="application/vnd.openxmlformats-officedocument.presentationml.slide+xml" PartName="/ppt/slides/slide16.xml"/>
  <Override ContentType="application/vnd.openxmlformats-officedocument.presentationml.slide+xml" PartName="/ppt/slides/slide17.xml"/>
  <Override ContentType="application/vnd.openxmlformats-officedocument.presentationml.slide+xml" PartName="/ppt/slides/slide18.xml"/>
  <Override ContentType="application/vnd.openxmlformats-officedocument.presentationml.slide+xml" PartName="/ppt/slides/slide19.xml"/>
  <Override ContentType="application/vnd.openxmlformats-officedocument.presentationml.slide+xml" PartName="/ppt/slides/slide20.xml"/>
  <Override ContentType="application/vnd.openxmlformats-officedocument.presentationml.slide+xml" PartName="/ppt/slides/slide21.xml"/>
  <Override ContentType="application/vnd.openxmlformats-officedocument.presentationml.slide+xml" PartName="/ppt/slides/slide22.xml"/>
  <Override ContentType="application/vnd.openxmlformats-officedocument.presentationml.slide+xml" PartName="/ppt/slides/slide23.xml"/>
  <Override ContentType="application/vnd.openxmlformats-officedocument.presentationml.slide+xml" PartName="/ppt/slides/slide24.xml"/>
  <Override ContentType="application/vnd.openxmlformats-officedocument.presentationml.slide+xml" PartName="/ppt/slides/slide25.xml"/>
  <Override ContentType="application/vnd.openxmlformats-officedocument.presentationml.slide+xml" PartName="/ppt/slides/slide26.xml"/>
  <Override ContentType="application/vnd.openxmlformats-officedocument.presentationml.slide+xml" PartName="/ppt/slides/slide27.xml"/>
  <Override ContentType="application/vnd.openxmlformats-officedocument.presentationml.slide+xml" PartName="/ppt/slides/slide28.xml"/>
  <Override ContentType="application/vnd.openxmlformats-officedocument.presentationml.slide+xml" PartName="/ppt/slides/slide29.xml"/>
  <Override ContentType="application/vnd.openxmlformats-officedocument.presentationml.slide+xml" PartName="/ppt/slides/slide30.xml"/>
  <Override ContentType="application/vnd.openxmlformats-officedocument.presentationml.slide+xml" PartName="/ppt/slides/slide31.xml"/>
  <Override ContentType="application/vnd.openxmlformats-officedocument.presentationml.slide+xml" PartName="/ppt/slides/slide32.xml"/>
  <Override ContentType="application/vnd.openxmlformats-officedocument.presentationml.slide+xml" PartName="/ppt/slides/slide33.xml"/>
  <Override ContentType="application/vnd.openxmlformats-officedocument.presentationml.slide+xml" PartName="/ppt/slides/slide34.xml"/>
  <Override ContentType="application/vnd.openxmlformats-officedocument.presentationml.slide+xml" PartName="/ppt/slides/slide35.xml"/>
  <Override ContentType="application/vnd.openxmlformats-officedocument.presentationml.slide+xml" PartName="/ppt/slides/slide36.xml"/>
  <Override ContentType="application/vnd.openxmlformats-officedocument.presentationml.slide+xml" PartName="/ppt/slides/slide37.xml"/>
  <Override ContentType="application/vnd.openxmlformats-officedocument.presentationml.slide+xml" PartName="/ppt/slides/slide38.xml"/>
  <Override ContentType="application/vnd.openxmlformats-officedocument.presentationml.presProps+xml" PartName="/ppt/presProps.xml"/>
  <Override ContentType="application/vnd.openxmlformats-officedocument.presentationml.viewProps+xml" PartName="/ppt/viewProps.xml"/>
  <Override ContentType="application/vnd.openxmlformats-officedocument.theme+xml" PartName="/ppt/theme/theme1.xml"/>
  <Override ContentType="application/vnd.openxmlformats-officedocument.presentationml.tableStyles+xml" PartName="/ppt/tableStyles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2.xml"/>
  <Override ContentType="application/vnd.openxmlformats-officedocument.presentationml.slideLayout+xml" PartName="/ppt/slideLayouts/slideLayout13.xml"/>
  <Override ContentType="application/vnd.openxmlformats-officedocument.presentationml.slideLayout+xml" PartName="/ppt/slideLayouts/slideLayout14.xml"/>
  <Override ContentType="application/vnd.openxmlformats-officedocument.presentationml.slideLayout+xml" PartName="/ppt/slideLayouts/slideLayout15.xml"/>
  <Override ContentType="application/vnd.openxmlformats-officedocument.presentationml.slideLayout+xml" PartName="/ppt/slideLayouts/slideLayout16.xml"/>
  <Override ContentType="application/vnd.openxmlformats-officedocument.presentationml.slideLayout+xml" PartName="/ppt/slideLayouts/slideLayout17.xml"/>
  <Override ContentType="application/vnd.openxmlformats-package.core-properties+xml" PartName="/docProps/core.xml"/>
  <Override ContentType="application/vnd.openxmlformats-officedocument.extended-properties+xml" PartName="/docProps/app.xml"/>
  <Override ContentType="application/vnd.openxmlformats-officedocument.custom-properties+xml" PartName="/docProps/custom.xml"/>
</Types>
</file>

<file path=_rels/.rels><?xml version="1.0" encoding="UTF-8" standalone="yes" ?><Relationships xmlns="http://schemas.openxmlformats.org/package/2006/relationships"><Relationship Id="rId3" Target="docProps/core.xml" Type="http://schemas.openxmlformats.org/package/2006/relationships/metadata/core-properties"/><Relationship Id="rId2" Target="docProps/thumbnail.jpeg" Type="http://schemas.openxmlformats.org/package/2006/relationships/metadata/thumbnail"/><Relationship Id="rId1" Target="ppt/presentation.xml" Type="http://schemas.openxmlformats.org/officeDocument/2006/relationships/officeDocument"/><Relationship Id="rId4" Target="docProps/app.xml" Type="http://schemas.openxmlformats.org/officeDocument/2006/relationships/extended-properties"/><Relationship Id="rId5" Target="docProps/custom.xml" Type="http://schemas.openxmlformats.org/officeDocument/2006/relationships/custom-properties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65" r:id="rId3"/>
    <p:sldId id="266" r:id="rId4"/>
    <p:sldId id="269" r:id="rId5"/>
    <p:sldId id="270" r:id="rId6"/>
    <p:sldId id="257" r:id="rId7"/>
    <p:sldId id="271" r:id="rId8"/>
    <p:sldId id="272" r:id="rId9"/>
    <p:sldId id="273" r:id="rId10"/>
    <p:sldId id="277" r:id="rId11"/>
    <p:sldId id="288" r:id="rId12"/>
    <p:sldId id="260" r:id="rId13"/>
    <p:sldId id="275" r:id="rId14"/>
    <p:sldId id="274" r:id="rId15"/>
    <p:sldId id="276" r:id="rId16"/>
    <p:sldId id="261" r:id="rId17"/>
    <p:sldId id="298" r:id="rId18"/>
    <p:sldId id="301" r:id="rId19"/>
    <p:sldId id="262" r:id="rId20"/>
    <p:sldId id="281" r:id="rId21"/>
    <p:sldId id="282" r:id="rId22"/>
    <p:sldId id="283" r:id="rId23"/>
    <p:sldId id="284" r:id="rId24"/>
    <p:sldId id="285" r:id="rId25"/>
    <p:sldId id="289" r:id="rId26"/>
    <p:sldId id="263" r:id="rId27"/>
    <p:sldId id="300" r:id="rId28"/>
    <p:sldId id="278" r:id="rId29"/>
    <p:sldId id="297" r:id="rId30"/>
    <p:sldId id="264" r:id="rId31"/>
    <p:sldId id="295" r:id="rId32"/>
    <p:sldId id="302" r:id="rId33"/>
    <p:sldId id="303" r:id="rId34"/>
    <p:sldId id="291" r:id="rId35"/>
    <p:sldId id="292" r:id="rId36"/>
    <p:sldId id="296" r:id="rId37"/>
    <p:sldId id="293" r:id="rId38"/>
    <p:sldId id="294" r:id="rId39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74" autoAdjust="0"/>
    <p:restoredTop sz="94660"/>
  </p:normalViewPr>
  <p:slideViewPr>
    <p:cSldViewPr snapToGrid="0">
      <p:cViewPr varScale="1">
        <p:scale>
          <a:sx n="116" d="100"/>
          <a:sy n="116" d="100"/>
        </p:scale>
        <p:origin x="35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slide" Target="slides/slide38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42" Type="http://schemas.openxmlformats.org/officeDocument/2006/relationships/theme" Target="theme/theme1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41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tableStyles" Target="tableStyles.xml"/><Relationship Id="rId8" Type="http://schemas.openxmlformats.org/officeDocument/2006/relationships/slide" Target="slides/slide7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2971801"/>
          </a:xfrm>
        </p:spPr>
        <p:txBody>
          <a:bodyPr anchor="b">
            <a:normAutofit/>
          </a:bodyPr>
          <a:lstStyle>
            <a:lvl1pPr algn="l">
              <a:defRPr sz="4800">
                <a:effectLst/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684212" y="3843867"/>
            <a:ext cx="6400800" cy="1947333"/>
          </a:xfrm>
        </p:spPr>
        <p:txBody>
          <a:bodyPr anchor="t">
            <a:normAutofit/>
          </a:bodyPr>
          <a:lstStyle>
            <a:lvl1pPr marL="0" indent="0" algn="l">
              <a:buNone/>
              <a:defRPr sz="21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  <p:cxnSp>
        <p:nvCxnSpPr>
          <p:cNvPr id="16" name="Straight Connector 15"/>
          <p:cNvCxnSpPr/>
          <p:nvPr/>
        </p:nvCxnSpPr>
        <p:spPr>
          <a:xfrm flipH="1">
            <a:off x="8228012" y="8467"/>
            <a:ext cx="3810000" cy="3810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7" name="Straight Connector 16"/>
          <p:cNvCxnSpPr/>
          <p:nvPr/>
        </p:nvCxnSpPr>
        <p:spPr>
          <a:xfrm flipH="1">
            <a:off x="6108170" y="91545"/>
            <a:ext cx="6080655" cy="6080655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19" name="Straight Connector 18"/>
          <p:cNvCxnSpPr/>
          <p:nvPr/>
        </p:nvCxnSpPr>
        <p:spPr>
          <a:xfrm flipH="1">
            <a:off x="7235825" y="228600"/>
            <a:ext cx="4953000" cy="495300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/>
          <p:cNvCxnSpPr/>
          <p:nvPr/>
        </p:nvCxnSpPr>
        <p:spPr>
          <a:xfrm flipH="1">
            <a:off x="7335837" y="32278"/>
            <a:ext cx="4852989" cy="485298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cxnSp>
        <p:nvCxnSpPr>
          <p:cNvPr id="23" name="Straight Connector 22"/>
          <p:cNvCxnSpPr/>
          <p:nvPr/>
        </p:nvCxnSpPr>
        <p:spPr>
          <a:xfrm flipH="1">
            <a:off x="7845426" y="609601"/>
            <a:ext cx="4343399" cy="4343399"/>
          </a:xfrm>
          <a:prstGeom prst="line">
            <a:avLst/>
          </a:prstGeom>
          <a:ln w="31750">
            <a:solidFill>
              <a:schemeClr val="tx1"/>
            </a:solidFill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02330151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Панорамная фотография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7" name="Picture Placeholder 2"/>
          <p:cNvSpPr>
            <a:spLocks noGrp="1" noChangeAspect="1"/>
          </p:cNvSpPr>
          <p:nvPr>
            <p:ph type="pic" idx="13"/>
          </p:nvPr>
        </p:nvSpPr>
        <p:spPr>
          <a:xfrm>
            <a:off x="685800" y="533400"/>
            <a:ext cx="10818812" cy="31242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16" name="Text Placeholder 9"/>
          <p:cNvSpPr>
            <a:spLocks noGrp="1"/>
          </p:cNvSpPr>
          <p:nvPr>
            <p:ph type="body" sz="quarter" idx="14"/>
          </p:nvPr>
        </p:nvSpPr>
        <p:spPr>
          <a:xfrm>
            <a:off x="914402" y="3843867"/>
            <a:ext cx="8304210" cy="457200"/>
          </a:xfrm>
        </p:spPr>
        <p:txBody>
          <a:bodyPr anchor="t">
            <a:normAutofit/>
          </a:bodyPr>
          <a:lstStyle>
            <a:lvl1pPr marL="0" indent="0">
              <a:buFontTx/>
              <a:buNone/>
              <a:defRPr sz="1600"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4851678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Заголовок и подпис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anchor="ctr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4114800"/>
            <a:ext cx="8535988" cy="18796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69598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1" y="685800"/>
            <a:ext cx="9144001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446212" y="3429000"/>
            <a:ext cx="8534400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301067"/>
            <a:ext cx="8534400" cy="1684865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TextBox 13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5" name="TextBox 14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229536580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Карточка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2" y="3429000"/>
            <a:ext cx="8534400" cy="1697400"/>
          </a:xfrm>
        </p:spPr>
        <p:txBody>
          <a:bodyPr anchor="b">
            <a:normAutofit/>
          </a:bodyPr>
          <a:lstStyle>
            <a:lvl1pPr algn="l">
              <a:defRPr sz="32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5132981"/>
            <a:ext cx="85359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34641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Цитата карточки имен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141413" y="685800"/>
            <a:ext cx="9144000" cy="2743200"/>
          </a:xfrm>
        </p:spPr>
        <p:txBody>
          <a:bodyPr anchor="ctr">
            <a:normAutofit/>
          </a:bodyPr>
          <a:lstStyle>
            <a:lvl1pPr algn="l">
              <a:defRPr sz="3200" b="0" cap="all">
                <a:solidFill>
                  <a:schemeClr val="tx1"/>
                </a:solidFill>
              </a:defRPr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1" cy="1049866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978400"/>
            <a:ext cx="8534401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extBox 10"/>
          <p:cNvSpPr txBox="1"/>
          <p:nvPr/>
        </p:nvSpPr>
        <p:spPr>
          <a:xfrm>
            <a:off x="531812" y="812222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2" name="TextBox 11"/>
          <p:cNvSpPr txBox="1"/>
          <p:nvPr/>
        </p:nvSpPr>
        <p:spPr>
          <a:xfrm>
            <a:off x="10285412" y="2768601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</p:spTree>
    <p:extLst>
      <p:ext uri="{BB962C8B-B14F-4D97-AF65-F5344CB8AC3E}">
        <p14:creationId xmlns:p14="http://schemas.microsoft.com/office/powerpoint/2010/main" val="112608083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Истина или лож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3" y="685800"/>
            <a:ext cx="10058400" cy="2743200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4212" y="3928534"/>
            <a:ext cx="853440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all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ru-RU"/>
              <a:t>Образец текста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1" y="4766732"/>
            <a:ext cx="8534401" cy="1227667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476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81617748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85212" y="685800"/>
            <a:ext cx="2057400" cy="4572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85800"/>
            <a:ext cx="7823200" cy="5308600"/>
          </a:xfrm>
        </p:spPr>
        <p:txBody>
          <a:bodyPr vert="eaVert" anchor="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99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113316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4211" y="2006600"/>
            <a:ext cx="8534401" cy="2281600"/>
          </a:xfrm>
        </p:spPr>
        <p:txBody>
          <a:bodyPr anchor="b">
            <a:normAutofit/>
          </a:bodyPr>
          <a:lstStyle>
            <a:lvl1pPr algn="l">
              <a:defRPr sz="3600" b="0" cap="all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3" y="4495800"/>
            <a:ext cx="8534400" cy="14986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bg2">
                    <a:lumMod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32272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4211" y="685800"/>
            <a:ext cx="4937655" cy="3615267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08133" y="685801"/>
            <a:ext cx="4934479" cy="3615266"/>
          </a:xfrm>
        </p:spPr>
        <p:txBody>
          <a:bodyPr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76848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2080" y="685800"/>
            <a:ext cx="4649787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4211" y="1270529"/>
            <a:ext cx="4937655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79066" y="685800"/>
            <a:ext cx="466513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>
                <a:solidFill>
                  <a:schemeClr val="tx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06545" y="1262062"/>
            <a:ext cx="4929188" cy="3030538"/>
          </a:xfrm>
        </p:spPr>
        <p:txBody>
          <a:bodyPr anchor="t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938289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08833308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5908017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085012" y="685800"/>
            <a:ext cx="3657600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84212" y="685800"/>
            <a:ext cx="5943601" cy="5308600"/>
          </a:xfrm>
        </p:spPr>
        <p:txBody>
          <a:bodyPr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7085012" y="2209799"/>
            <a:ext cx="3657600" cy="2091267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5867602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22812" y="1447800"/>
            <a:ext cx="6019800" cy="11430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989012" y="914400"/>
            <a:ext cx="3280974" cy="4572000"/>
          </a:xfrm>
          <a:prstGeom prst="snip2DiagRect">
            <a:avLst>
              <a:gd name="adj1" fmla="val 10815"/>
              <a:gd name="adj2" fmla="val 0"/>
            </a:avLst>
          </a:prstGeom>
          <a:ln w="15875">
            <a:solidFill>
              <a:schemeClr val="tx1">
                <a:alpha val="40000"/>
              </a:schemeClr>
            </a:solidFill>
          </a:ln>
          <a:effectLst>
            <a:innerShdw blurRad="57150" dist="38100" dir="14460000">
              <a:srgbClr val="000000">
                <a:alpha val="70000"/>
              </a:srgbClr>
            </a:inn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22812" y="2777066"/>
            <a:ext cx="6021388" cy="2048933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56333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6"/>
          <p:cNvGrpSpPr/>
          <p:nvPr/>
        </p:nvGrpSpPr>
        <p:grpSpPr>
          <a:xfrm>
            <a:off x="9206969" y="2963333"/>
            <a:ext cx="2981858" cy="3208867"/>
            <a:chOff x="9206969" y="2963333"/>
            <a:chExt cx="2981858" cy="3208867"/>
          </a:xfrm>
        </p:grpSpPr>
        <p:cxnSp>
          <p:nvCxnSpPr>
            <p:cNvPr id="8" name="Straight Connector 7"/>
            <p:cNvCxnSpPr/>
            <p:nvPr/>
          </p:nvCxnSpPr>
          <p:spPr>
            <a:xfrm flipH="1">
              <a:off x="11276012" y="2963333"/>
              <a:ext cx="912814" cy="912812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flipH="1">
              <a:off x="9206969" y="3190344"/>
              <a:ext cx="2981857" cy="2981856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flipH="1">
              <a:off x="10292292" y="3285067"/>
              <a:ext cx="1896534" cy="1896533"/>
            </a:xfrm>
            <a:prstGeom prst="line">
              <a:avLst/>
            </a:prstGeom>
            <a:ln w="952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flipH="1">
              <a:off x="10443103" y="3131080"/>
              <a:ext cx="1745722" cy="1745720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flipH="1">
              <a:off x="10918826" y="3683001"/>
              <a:ext cx="1270001" cy="1269999"/>
            </a:xfrm>
            <a:prstGeom prst="line">
              <a:avLst/>
            </a:prstGeom>
            <a:ln w="28575">
              <a:solidFill>
                <a:schemeClr val="tx1"/>
              </a:solidFill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4212" y="4487332"/>
            <a:ext cx="8534400" cy="15070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4212" y="685800"/>
            <a:ext cx="8534400" cy="3615267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9904412" y="6172200"/>
            <a:ext cx="16002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102688C-E9C1-4EF6-A30C-D532387D4046}" type="datetimeFigureOut">
              <a:rPr lang="ru-RU" smtClean="0"/>
              <a:t>14.06.2023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4212" y="6172200"/>
            <a:ext cx="75438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0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363200" y="5578475"/>
            <a:ext cx="1142245" cy="669925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3200" b="0" i="0">
                <a:solidFill>
                  <a:schemeClr val="bg2">
                    <a:lumMod val="50000"/>
                  </a:schemeClr>
                </a:solidFill>
                <a:effectLst/>
                <a:latin typeface="+mn-lt"/>
              </a:defRPr>
            </a:lvl1pPr>
          </a:lstStyle>
          <a:p>
            <a:fld id="{9D4D92DA-9DB6-48F3-9B4F-BD5826FBAF87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384056001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  <p:sldLayoutId id="2147483677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20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8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2pPr>
      <a:lvl3pPr marL="1200150" indent="-2857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6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3pPr>
      <a:lvl4pPr marL="15430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4pPr>
      <a:lvl5pPr marL="2000250" indent="-17145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spcAft>
          <a:spcPts val="600"/>
        </a:spcAft>
        <a:buClr>
          <a:schemeClr val="tx1"/>
        </a:buClr>
        <a:buSzPct val="80000"/>
        <a:buFont typeface="Wingdings 3" panose="05040102010807070707" pitchFamily="18" charset="2"/>
        <a:buChar char=""/>
        <a:defRPr sz="1400" kern="1200" cap="none">
          <a:solidFill>
            <a:schemeClr val="bg2">
              <a:lumMod val="75000"/>
            </a:schemeClr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 ?><Relationships xmlns="http://schemas.openxmlformats.org/package/2006/relationships"><Relationship Id="rId8" Target="../media/image17.jpeg" Type="http://schemas.openxmlformats.org/officeDocument/2006/relationships/image"/><Relationship Id="rId3" Target="../media/image12.jpeg" Type="http://schemas.openxmlformats.org/officeDocument/2006/relationships/image"/><Relationship Id="rId7" Target="../media/image16.jpeg" Type="http://schemas.openxmlformats.org/officeDocument/2006/relationships/image"/><Relationship Id="rId2" Target="../media/image11.jpeg" Type="http://schemas.openxmlformats.org/officeDocument/2006/relationships/image"/><Relationship Id="rId1" Target="../slideLayouts/slideLayout7.xml" Type="http://schemas.openxmlformats.org/officeDocument/2006/relationships/slideLayout"/><Relationship Id="rId6" Target="../media/image15.jpeg" Type="http://schemas.openxmlformats.org/officeDocument/2006/relationships/image"/><Relationship Id="rId5" Target="../media/image14.jpeg" Type="http://schemas.openxmlformats.org/officeDocument/2006/relationships/image"/><Relationship Id="rId10" Target="../media/image19.jpeg" Type="http://schemas.openxmlformats.org/officeDocument/2006/relationships/image"/><Relationship Id="rId4" Target="../media/image13.jpeg" Type="http://schemas.openxmlformats.org/officeDocument/2006/relationships/image"/><Relationship Id="rId9" Target="../media/image18.jpeg" Type="http://schemas.openxmlformats.org/officeDocument/2006/relationships/image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20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9.jpeg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image" Target="../media/image30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2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image" Target="../media/image33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7.jpeg"/><Relationship Id="rId5" Type="http://schemas.openxmlformats.org/officeDocument/2006/relationships/image" Target="../media/image36.jpeg"/><Relationship Id="rId4" Type="http://schemas.openxmlformats.org/officeDocument/2006/relationships/image" Target="../media/image35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9.jpeg"/><Relationship Id="rId2" Type="http://schemas.openxmlformats.org/officeDocument/2006/relationships/image" Target="../media/image38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jpeg"/><Relationship Id="rId2" Type="http://schemas.openxmlformats.org/officeDocument/2006/relationships/image" Target="../media/image40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2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4.jpeg"/><Relationship Id="rId2" Type="http://schemas.openxmlformats.org/officeDocument/2006/relationships/image" Target="../media/image43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5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7.jpeg"/><Relationship Id="rId2" Type="http://schemas.openxmlformats.org/officeDocument/2006/relationships/image" Target="../media/image46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0.jpeg"/><Relationship Id="rId5" Type="http://schemas.openxmlformats.org/officeDocument/2006/relationships/image" Target="../media/image49.jpeg"/><Relationship Id="rId4" Type="http://schemas.openxmlformats.org/officeDocument/2006/relationships/image" Target="../media/image48.jpeg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2.jpeg"/><Relationship Id="rId2" Type="http://schemas.openxmlformats.org/officeDocument/2006/relationships/image" Target="../media/image5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55.jpeg"/><Relationship Id="rId5" Type="http://schemas.openxmlformats.org/officeDocument/2006/relationships/image" Target="../media/image54.jpeg"/><Relationship Id="rId4" Type="http://schemas.openxmlformats.org/officeDocument/2006/relationships/image" Target="../media/image53.jpeg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7.jpeg"/><Relationship Id="rId2" Type="http://schemas.openxmlformats.org/officeDocument/2006/relationships/image" Target="../media/image5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8.jpeg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0.jpeg"/><Relationship Id="rId2" Type="http://schemas.openxmlformats.org/officeDocument/2006/relationships/image" Target="../media/image59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62.jpeg"/><Relationship Id="rId7" Type="http://schemas.openxmlformats.org/officeDocument/2006/relationships/image" Target="../media/image66.jpeg"/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65.jpeg"/><Relationship Id="rId5" Type="http://schemas.openxmlformats.org/officeDocument/2006/relationships/image" Target="../media/image64.jpeg"/><Relationship Id="rId4" Type="http://schemas.openxmlformats.org/officeDocument/2006/relationships/image" Target="../media/image63.jpeg"/></Relationships>
</file>

<file path=ppt/slides/_rels/slide32.xml.rels><?xml version="1.0" encoding="UTF-8" standalone="yes"?>
<Relationships xmlns="http://schemas.openxmlformats.org/package/2006/relationships"><Relationship Id="rId2" Type="http://schemas.openxmlformats.org/officeDocument/2006/relationships/image" Target="../media/image67.jpeg"/><Relationship Id="rId1" Type="http://schemas.openxmlformats.org/officeDocument/2006/relationships/slideLayout" Target="../slideLayouts/slideLayout7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9.jpeg"/><Relationship Id="rId2" Type="http://schemas.openxmlformats.org/officeDocument/2006/relationships/image" Target="../media/image68.jpe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1.jpeg"/><Relationship Id="rId4" Type="http://schemas.openxmlformats.org/officeDocument/2006/relationships/image" Target="../media/image70.jpeg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3.jpeg"/><Relationship Id="rId2" Type="http://schemas.openxmlformats.org/officeDocument/2006/relationships/image" Target="../media/image72.jpe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74.jpeg"/></Relationships>
</file>

<file path=ppt/slides/_rels/slide3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6.jpeg"/><Relationship Id="rId2" Type="http://schemas.openxmlformats.org/officeDocument/2006/relationships/image" Target="../media/image75.jpeg"/><Relationship Id="rId1" Type="http://schemas.openxmlformats.org/officeDocument/2006/relationships/slideLayout" Target="../slideLayouts/slideLayout7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8.jpeg"/><Relationship Id="rId2" Type="http://schemas.openxmlformats.org/officeDocument/2006/relationships/image" Target="../media/image77.jpeg"/><Relationship Id="rId1" Type="http://schemas.openxmlformats.org/officeDocument/2006/relationships/slideLayout" Target="../slideLayouts/slideLayout7.xml"/></Relationships>
</file>

<file path=ppt/slides/_rels/slide37.xml.rels><?xml version="1.0" encoding="UTF-8" standalone="yes"?>
<Relationships xmlns="http://schemas.openxmlformats.org/package/2006/relationships"><Relationship Id="rId3" Type="http://schemas.openxmlformats.org/officeDocument/2006/relationships/image" Target="../media/image80.jpeg"/><Relationship Id="rId2" Type="http://schemas.openxmlformats.org/officeDocument/2006/relationships/image" Target="../media/image79.jpeg"/><Relationship Id="rId1" Type="http://schemas.openxmlformats.org/officeDocument/2006/relationships/slideLayout" Target="../slideLayouts/slideLayout7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jpeg"/><Relationship Id="rId4" Type="http://schemas.openxmlformats.org/officeDocument/2006/relationships/image" Target="../media/image5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E7343D51-EAD8-92F3-4832-020A769952B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685799"/>
            <a:ext cx="8001000" cy="3161924"/>
          </a:xfrm>
        </p:spPr>
        <p:txBody>
          <a:bodyPr>
            <a:normAutofit fontScale="90000"/>
          </a:bodyPr>
          <a:lstStyle/>
          <a:p>
            <a:r>
              <a:rPr lang="ru-RU" b="1" dirty="0"/>
              <a:t>«Развитие духовно-нравственного воспитания обучающихся в</a:t>
            </a:r>
            <a:br>
              <a:rPr lang="ru-RU" b="1" dirty="0"/>
            </a:br>
            <a:r>
              <a:rPr lang="ru-RU" b="1" dirty="0"/>
              <a:t>Центре творчества»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44DD47A1-A491-8447-BF29-7864831267C6}"/>
              </a:ext>
            </a:extLst>
          </p:cNvPr>
          <p:cNvSpPr txBox="1"/>
          <p:nvPr/>
        </p:nvSpPr>
        <p:spPr>
          <a:xfrm>
            <a:off x="684212" y="4155541"/>
            <a:ext cx="5567881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/>
              <a:t>Муниципальное бюджетное учреждение дополнительного образования Центр творчества с. Чехов муниципального образования «Холмский городской округ» Сахалинской области</a:t>
            </a:r>
          </a:p>
        </p:txBody>
      </p:sp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43EE1748-0038-810E-D091-16ED39671054}"/>
              </a:ext>
            </a:extLst>
          </p:cNvPr>
          <p:cNvSpPr txBox="1"/>
          <p:nvPr/>
        </p:nvSpPr>
        <p:spPr>
          <a:xfrm>
            <a:off x="7514376" y="5632869"/>
            <a:ext cx="357611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/>
              <a:t>Методист </a:t>
            </a:r>
          </a:p>
          <a:p>
            <a:r>
              <a:rPr lang="ru-RU" dirty="0"/>
              <a:t>Синькова Ольга Николаевна</a:t>
            </a:r>
          </a:p>
        </p:txBody>
      </p:sp>
    </p:spTree>
    <p:extLst>
      <p:ext uri="{BB962C8B-B14F-4D97-AF65-F5344CB8AC3E}">
        <p14:creationId xmlns:p14="http://schemas.microsoft.com/office/powerpoint/2010/main" val="2570480314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0D0C3B2-25E7-152C-3AD9-F9C33CB15A05}"/>
              </a:ext>
            </a:extLst>
          </p:cNvPr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186004" y="244444"/>
            <a:ext cx="9832063" cy="6446067"/>
          </a:xfrm>
          <a:prstGeom prst="rect">
            <a:avLst/>
          </a:prstGeom>
          <a:noFill/>
          <a:ln>
            <a:noFill/>
          </a:ln>
        </p:spPr>
      </p:pic>
    </p:spTree>
    <p:extLst>
      <p:ext uri="{BB962C8B-B14F-4D97-AF65-F5344CB8AC3E}">
        <p14:creationId xmlns:p14="http://schemas.microsoft.com/office/powerpoint/2010/main" val="1134390269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6C6C4A04-48D3-E033-7C1B-4A1E0F86F2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963572" y="170270"/>
            <a:ext cx="2040511" cy="288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0319674-4285-CCAD-2110-DD149015E81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762142" y="4487458"/>
            <a:ext cx="3132000" cy="2215968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0E91715F-6362-9D1D-3262-AFB1327F9A7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83821" y="3586437"/>
            <a:ext cx="1998825" cy="2880000"/>
          </a:xfrm>
          <a:prstGeom prst="rect">
            <a:avLst/>
          </a:prstGeom>
        </p:spPr>
      </p:pic>
      <p:pic>
        <p:nvPicPr>
          <p:cNvPr id="13" name="Рисунок 12">
            <a:extLst>
              <a:ext uri="{FF2B5EF4-FFF2-40B4-BE49-F238E27FC236}">
                <a16:creationId xmlns:a16="http://schemas.microsoft.com/office/drawing/2014/main" xmlns="" id="{35EED48A-CCF4-96B1-8998-C77F257303AA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17858" y="574829"/>
            <a:ext cx="3708000" cy="2781000"/>
          </a:xfrm>
          <a:prstGeom prst="rect">
            <a:avLst/>
          </a:prstGeom>
        </p:spPr>
      </p:pic>
      <p:pic>
        <p:nvPicPr>
          <p:cNvPr id="17" name="Рисунок 16">
            <a:extLst>
              <a:ext uri="{FF2B5EF4-FFF2-40B4-BE49-F238E27FC236}">
                <a16:creationId xmlns:a16="http://schemas.microsoft.com/office/drawing/2014/main" xmlns="" id="{8B3B0EC4-5A12-E5FC-3803-D3076E3F7B68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79512" y="170270"/>
            <a:ext cx="2016000" cy="2849366"/>
          </a:xfrm>
          <a:prstGeom prst="rect">
            <a:avLst/>
          </a:prstGeom>
        </p:spPr>
      </p:pic>
      <p:pic>
        <p:nvPicPr>
          <p:cNvPr id="19" name="Рисунок 18">
            <a:extLst>
              <a:ext uri="{FF2B5EF4-FFF2-40B4-BE49-F238E27FC236}">
                <a16:creationId xmlns:a16="http://schemas.microsoft.com/office/drawing/2014/main" xmlns="" id="{4AC02D85-CFFE-5C26-1653-2FCE96B0B115}"/>
              </a:ext>
            </a:extLst>
          </p:cNvPr>
          <p:cNvPicPr>
            <a:picLocks noChangeAspect="1"/>
          </p:cNvPicPr>
          <p:nvPr/>
        </p:nvPicPr>
        <p:blipFill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7858" y="3722240"/>
            <a:ext cx="3348000" cy="2434392"/>
          </a:xfrm>
          <a:prstGeom prst="rect">
            <a:avLst/>
          </a:prstGeom>
        </p:spPr>
      </p:pic>
      <p:pic>
        <p:nvPicPr>
          <p:cNvPr id="23" name="Рисунок 22">
            <a:extLst>
              <a:ext uri="{FF2B5EF4-FFF2-40B4-BE49-F238E27FC236}">
                <a16:creationId xmlns:a16="http://schemas.microsoft.com/office/drawing/2014/main" xmlns="" id="{22CFEA5E-F72F-C8C2-5674-A2D88AAE7188}"/>
              </a:ext>
            </a:extLst>
          </p:cNvPr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227865" y="103015"/>
            <a:ext cx="2039316" cy="2880000"/>
          </a:xfrm>
          <a:prstGeom prst="rect">
            <a:avLst/>
          </a:prstGeom>
        </p:spPr>
      </p:pic>
      <p:pic>
        <p:nvPicPr>
          <p:cNvPr id="21" name="Рисунок 20">
            <a:extLst>
              <a:ext uri="{FF2B5EF4-FFF2-40B4-BE49-F238E27FC236}">
                <a16:creationId xmlns:a16="http://schemas.microsoft.com/office/drawing/2014/main" xmlns="" id="{D6708B13-0BF4-1094-A5BA-542E4BE89D06}"/>
              </a:ext>
            </a:extLst>
          </p:cNvPr>
          <p:cNvPicPr>
            <a:picLocks noChangeAspect="1"/>
          </p:cNvPicPr>
          <p:nvPr/>
        </p:nvPicPr>
        <p:blipFill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368741" y="3586437"/>
            <a:ext cx="2036612" cy="2880000"/>
          </a:xfrm>
          <a:prstGeom prst="rect">
            <a:avLst/>
          </a:prstGeom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8B80BFF-5F4B-9189-1C4A-8D2441B4C759}"/>
              </a:ext>
            </a:extLst>
          </p:cNvPr>
          <p:cNvPicPr>
            <a:picLocks noChangeAspect="1"/>
          </p:cNvPicPr>
          <p:nvPr/>
        </p:nvPicPr>
        <p:blipFill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6142" y="2244444"/>
            <a:ext cx="3024000" cy="211412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3880078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BE7468A5-3697-500A-08F1-14EB3F68D172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684212" y="334979"/>
            <a:ext cx="8001000" cy="805758"/>
          </a:xfrm>
        </p:spPr>
        <p:txBody>
          <a:bodyPr>
            <a:normAutofit/>
          </a:bodyPr>
          <a:lstStyle/>
          <a:p>
            <a:r>
              <a:rPr lang="ru-RU" sz="3600" b="1" dirty="0"/>
              <a:t>«Закон и порядок»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xmlns="" id="{1552BC82-37F6-B7A1-067A-6C4A6BE414A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684212" y="1466662"/>
            <a:ext cx="10940438" cy="5178582"/>
          </a:xfrm>
        </p:spPr>
        <p:txBody>
          <a:bodyPr>
            <a:normAutofit lnSpcReduction="10000"/>
          </a:bodyPr>
          <a:lstStyle/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Цель направления: 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профилактика безнадзорности, преступлений и правонарушений среди несовершеннолетних и молодёжи села.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Задачи: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 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воспитание ответственности за благополучие, безопасность и радость жизни;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 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привитие навыков культуры поведения, культуры общения, правовой культуры, воспитания, изучение правовых и законодательных норм;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 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формирование толерантного отношения к людям другой национальности и вероисповедания;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2400" b="1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– </a:t>
            </a:r>
            <a:r>
              <a:rPr lang="ru-RU" sz="2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умений и навыков противодействовать асоциальным проявлениям.</a:t>
            </a:r>
            <a:endParaRPr lang="ru-RU" sz="2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61126591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E375098C-3FB6-4272-993C-952BFE8E864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746708">
            <a:off x="6541687" y="733585"/>
            <a:ext cx="5373204" cy="403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E459107-4E52-A8B8-582E-1AFEDD6158A9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785676">
            <a:off x="362798" y="589880"/>
            <a:ext cx="5520000" cy="414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0363736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7B877D78-CDEE-CBA5-D8E9-65A6C1F7550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76060" y="253496"/>
            <a:ext cx="5688000" cy="5688000"/>
          </a:xfrm>
          <a:prstGeom prst="rect">
            <a:avLst/>
          </a:prstGeom>
        </p:spPr>
      </p:pic>
      <p:sp>
        <p:nvSpPr>
          <p:cNvPr id="7" name="AutoShape 2">
            <a:extLst>
              <a:ext uri="{FF2B5EF4-FFF2-40B4-BE49-F238E27FC236}">
                <a16:creationId xmlns:a16="http://schemas.microsoft.com/office/drawing/2014/main" xmlns="" id="{69876800-7822-D06A-048E-3E36684D2422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B5E916CD-1CD6-C330-B39A-36CD61882F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618095" y="433096"/>
            <a:ext cx="4870877" cy="226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478069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81E27D3E-AFF3-E5BC-E3E8-55C08310142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00968" y="395785"/>
            <a:ext cx="479447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49932347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730BC2CB-CA86-5D09-C618-836E114132A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84212" y="217284"/>
            <a:ext cx="8534400" cy="1204110"/>
          </a:xfrm>
        </p:spPr>
        <p:txBody>
          <a:bodyPr/>
          <a:lstStyle/>
          <a:p>
            <a:r>
              <a:rPr lang="ru-RU" b="1" dirty="0"/>
              <a:t>«родной очаг»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64FBC774-6989-8D8E-CA48-FB2F60B470F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4977" y="1258432"/>
            <a:ext cx="11633704" cy="4662533"/>
          </a:xfrm>
        </p:spPr>
        <p:txBody>
          <a:bodyPr>
            <a:normAutofit fontScale="25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направления:</a:t>
            </a: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содействие в укреплении кровных уз, развитие понимания святого прошлого и доброго будущего.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64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познакомить родителей с деятельностью центра в целом;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внедрение опыта лучших традиций семейного воспитания;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установить пути взаимодействия центра и семьи;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выявить взаимоотношения семьи и ЦТ;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создать условия для развития творческих способностей и доброжелательной обстановки в семье;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выявить особенности семейного воспитания, взаимоотношения детей и родителей;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4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способствовать совместному решению выявленных проблем в процессе воспитания детей.</a:t>
            </a:r>
            <a:endParaRPr lang="ru-RU" sz="64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379039435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1D8D7B21-72E4-3F4D-F636-ED5FE9935777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55263" y="198000"/>
            <a:ext cx="6874505" cy="34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BE5AA01A-184C-9E22-EC32-A247B45FE0CF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238407" y="3690000"/>
            <a:ext cx="6998271" cy="3168000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776494855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F6E4CFF-F576-F0C6-D275-7EE6D97EE070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1029225">
            <a:off x="8130936" y="271036"/>
            <a:ext cx="3405290" cy="5257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24B2982A-03FF-A872-F8F5-83435FC97F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20815058">
            <a:off x="549379" y="657955"/>
            <a:ext cx="6224118" cy="556788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159BB855-826B-EE26-9D49-A1A733376CF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20612203">
            <a:off x="6665173" y="3638615"/>
            <a:ext cx="4620513" cy="259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95089809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CE869FE9-5C09-6DB7-E67C-4E464A81AD9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56228" y="316872"/>
            <a:ext cx="8534400" cy="1095469"/>
          </a:xfrm>
        </p:spPr>
        <p:txBody>
          <a:bodyPr/>
          <a:lstStyle/>
          <a:p>
            <a:r>
              <a:rPr lang="ru-RU" b="1" dirty="0"/>
              <a:t>«Голубая планета»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DE08E56-B1F0-A3F4-0D04-8D52EF62A6A8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44031" y="153909"/>
            <a:ext cx="10610661" cy="6120814"/>
          </a:xfrm>
        </p:spPr>
        <p:txBody>
          <a:bodyPr/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направления: 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экологической культуры и экологического сознания обучающихся.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понимания Родины, как не проходящей ценности;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развитие понимания истоков земли;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формировать навыки экологически грамотного и безопасного поведения в природе.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8100338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516846DF-362E-3FCE-F3B9-167AEAD33E5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57463" y="586212"/>
            <a:ext cx="10225214" cy="4981669"/>
          </a:xfrm>
        </p:spPr>
        <p:txBody>
          <a:bodyPr/>
          <a:lstStyle/>
          <a:p>
            <a:pPr algn="ctr">
              <a:lnSpc>
                <a:spcPct val="200000"/>
              </a:lnSpc>
              <a:spcAft>
                <a:spcPts val="255"/>
              </a:spcAft>
            </a:pPr>
            <a:r>
              <a:rPr lang="ru-RU" sz="1800" kern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Федеральный закон Российской Федерации от 29 декабря 2012 г. N 273-ФЗ </a:t>
            </a:r>
          </a:p>
          <a:p>
            <a:pPr marL="0" indent="0" algn="ctr">
              <a:lnSpc>
                <a:spcPct val="200000"/>
              </a:lnSpc>
              <a:spcAft>
                <a:spcPts val="255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«Об образовании в Российской Федерации»</a:t>
            </a:r>
          </a:p>
          <a:p>
            <a:pPr marL="0" indent="0" algn="ctr">
              <a:lnSpc>
                <a:spcPct val="200000"/>
              </a:lnSpc>
              <a:spcAft>
                <a:spcPts val="1000"/>
              </a:spcAft>
              <a:buNone/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- деятельность, направленная на развитие личности, создание условий для самоопределения и социализации обучающегося на основе социокультурных, духовно-нравственных ценностей и принятых в обществе правил и норм поведения в интересах человека, семьи, общества и государства</a:t>
            </a:r>
            <a:endParaRPr lang="ru-RU" sz="18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 algn="ctr">
              <a:lnSpc>
                <a:spcPct val="200000"/>
              </a:lnSpc>
              <a:spcAft>
                <a:spcPts val="1000"/>
              </a:spcAft>
              <a:buNone/>
            </a:pPr>
            <a:endParaRPr lang="ru-RU" sz="1600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8292223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3010A10-86D1-0514-FD51-14D9BD447D8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328830" y="833824"/>
            <a:ext cx="3534339" cy="47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69408313-A5BB-CB33-498D-25BBD6DFE146}"/>
              </a:ext>
            </a:extLst>
          </p:cNvPr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172652" y="797824"/>
            <a:ext cx="3592204" cy="478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63A35D8-7009-EEA0-6CEF-48BAE2C4BE40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-171661" y="1387204"/>
            <a:ext cx="4797425" cy="359981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4295235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4FB7F77-9E9A-7686-A0E3-1F3291548B1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057359" y="1548116"/>
            <a:ext cx="5386764" cy="381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9BE7812-B4DE-1A98-995E-CBBFF869DE7E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08923" y="3923884"/>
            <a:ext cx="3688547" cy="277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AA7A674-F101-0CA9-EAC1-8532459B86E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59608" y="388726"/>
            <a:ext cx="3819070" cy="28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5139CE53-6313-92C7-3D07-C6B676B5113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750971" y="298798"/>
            <a:ext cx="3765445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128BBF5-93DC-D6CD-42D8-731F3290D094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4530" y="3825820"/>
            <a:ext cx="3676943" cy="273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83676505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2AAA152A-AE49-F07D-0F5F-87BEED30C6F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56997" y="0"/>
            <a:ext cx="4494459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>
            <a:extLst>
              <a:ext uri="{FF2B5EF4-FFF2-40B4-BE49-F238E27FC236}">
                <a16:creationId xmlns:a16="http://schemas.microsoft.com/office/drawing/2014/main" xmlns="" id="{FE4252BC-BBB5-7760-5210-F10C2B81DA4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35003" y="1330860"/>
            <a:ext cx="6000000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997174444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FA64460-ACF4-8E2D-0DF2-5B671D4172E9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1387257"/>
            <a:ext cx="5472000" cy="41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3B592EAB-C771-4F1C-B269-4A1B63A0B135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726365" y="201182"/>
            <a:ext cx="4032000" cy="302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AEA4ACC2-3B51-3F7B-950B-141CAA30D2DD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4412" y="3497818"/>
            <a:ext cx="4212000" cy="3159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387666936"/>
      </p:ext>
    </p:ext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D3519D16-17FB-9818-0AA2-3ACCD1508934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32505" y="508635"/>
            <a:ext cx="5939790" cy="2767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AutoShape 2">
            <a:extLst>
              <a:ext uri="{FF2B5EF4-FFF2-40B4-BE49-F238E27FC236}">
                <a16:creationId xmlns:a16="http://schemas.microsoft.com/office/drawing/2014/main" xmlns="" id="{C5744F2E-C5D9-7FBE-2410-E2F3AFECE1E7}"/>
              </a:ext>
            </a:extLst>
          </p:cNvPr>
          <p:cNvSpPr>
            <a:spLocks noChangeAspect="1" noChangeArrowheads="1"/>
          </p:cNvSpPr>
          <p:nvPr/>
        </p:nvSpPr>
        <p:spPr bwMode="auto">
          <a:xfrm>
            <a:off x="5943600" y="3276600"/>
            <a:ext cx="304800" cy="3048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A929878E-EF5D-E3AF-6F08-5F185A2CAD18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56400" y="3701580"/>
            <a:ext cx="5292000" cy="29980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9CA1F9EB-ABB9-3BC2-C20E-4EF72FA64F82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5400000">
            <a:off x="6585762" y="1649580"/>
            <a:ext cx="5469350" cy="410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117076140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CDFABD22-B80D-C524-F0E7-E9F925E222D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02990" y="142598"/>
            <a:ext cx="2498234" cy="3600000"/>
          </a:xfrm>
          <a:prstGeom prst="rect">
            <a:avLst/>
          </a:prstGeom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1330E608-CC8D-C19D-356D-A8ED45FBEC7B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44199" y="2846340"/>
            <a:ext cx="2543589" cy="3600000"/>
          </a:xfrm>
          <a:prstGeom prst="rect">
            <a:avLst/>
          </a:prstGeom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D60408E9-B7B5-CB6F-AAE6-FF8E0615D6F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364727" y="2974692"/>
            <a:ext cx="2547093" cy="3600000"/>
          </a:xfrm>
          <a:prstGeom prst="rect">
            <a:avLst/>
          </a:prstGeom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1C0C0D37-4C3D-510A-6887-07DB973564AE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190734" y="142598"/>
            <a:ext cx="2603461" cy="3600000"/>
          </a:xfrm>
          <a:prstGeom prst="rect">
            <a:avLst/>
          </a:prstGeom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6EC6528-F70F-BF47-85B5-5CEB6376CBA6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17607" y="3115402"/>
            <a:ext cx="2547320" cy="36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6002872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701B8E3-FA39-DA71-C5A2-C9F8BD15096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74" y="259365"/>
            <a:ext cx="8534400" cy="1098656"/>
          </a:xfrm>
        </p:spPr>
        <p:txBody>
          <a:bodyPr/>
          <a:lstStyle/>
          <a:p>
            <a:r>
              <a:rPr lang="ru-RU" b="1" dirty="0"/>
              <a:t>«36 и 6»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BF218815-BD5B-AA35-FA14-54399441861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07818" y="452673"/>
            <a:ext cx="11470739" cy="6405326"/>
          </a:xfrm>
        </p:spPr>
        <p:txBody>
          <a:bodyPr>
            <a:normAutofit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направления: 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воспитание негативного отношения к вредным привычкам, пропаганда здорового образа жизни, формирование убеждений в необходимости и важности серьезного отношения к своему здоровью.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обеспечения охраны здоровья обучающихся, их полноценного физического развития и формирование здорового образа жизни;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популяризация преимущества здорового образа жизни, расширение кругозора в области физической культуры и спорта;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систему спортивно-оздоровительной работы центра;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</a:t>
            </a:r>
            <a:r>
              <a:rPr lang="ru-RU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отрицательное отношения к вредным привычкам.</a:t>
            </a:r>
            <a:endParaRPr lang="ru-RU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65908106"/>
      </p:ext>
    </p:extLst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5F69C531-0DB9-CE06-7AA5-F9A0465941A5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02395" y="2715537"/>
            <a:ext cx="2713990" cy="3621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20C0A846-248E-CDE9-5104-030801EDBB0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075615" y="151636"/>
            <a:ext cx="2713990" cy="3621405"/>
          </a:xfrm>
          <a:prstGeom prst="rect">
            <a:avLst/>
          </a:prstGeom>
          <a:noFill/>
          <a:ln>
            <a:noFill/>
          </a:ln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F5F20B82-3D49-8F07-B5E8-F554555D0094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378000" y="466254"/>
            <a:ext cx="5436000" cy="5436000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9E8A3A95-08A4-3EBC-7526-372958193394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138989" y="4230716"/>
            <a:ext cx="2946400" cy="2162810"/>
          </a:xfrm>
          <a:prstGeom prst="rect">
            <a:avLst/>
          </a:prstGeom>
          <a:noFill/>
          <a:ln>
            <a:noFill/>
          </a:ln>
        </p:spPr>
      </p:pic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E26786DA-DCC6-CE0F-449F-2E6761656197}"/>
              </a:ext>
            </a:extLst>
          </p:cNvPr>
          <p:cNvPicPr>
            <a:picLocks noChangeAspect="1"/>
          </p:cNvPicPr>
          <p:nvPr/>
        </p:nvPicPr>
        <p:blipFill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flipH="1">
            <a:off x="286825" y="297702"/>
            <a:ext cx="2945130" cy="2170430"/>
          </a:xfrm>
          <a:prstGeom prst="rect">
            <a:avLst/>
          </a:prstGeom>
          <a:noFill/>
          <a:ln>
            <a:noFill/>
          </a:ln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EAC46980-F504-C86E-F14E-F44DD550E5EA}"/>
              </a:ext>
            </a:extLst>
          </p:cNvPr>
          <p:cNvSpPr txBox="1"/>
          <p:nvPr/>
        </p:nvSpPr>
        <p:spPr>
          <a:xfrm>
            <a:off x="4110273" y="6136887"/>
            <a:ext cx="375295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Спортивные соревнования</a:t>
            </a:r>
          </a:p>
        </p:txBody>
      </p:sp>
    </p:spTree>
    <p:extLst>
      <p:ext uri="{BB962C8B-B14F-4D97-AF65-F5344CB8AC3E}">
        <p14:creationId xmlns:p14="http://schemas.microsoft.com/office/powerpoint/2010/main" val="3730271510"/>
      </p:ext>
    </p:extLst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312DE9EC-365E-0A17-885A-6D3829CE76B8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7851" y="1071361"/>
            <a:ext cx="5760000" cy="441924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F450EAA2-2431-C950-00FB-A510189D457E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630089" y="3065364"/>
            <a:ext cx="4893629" cy="3693814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688018F6-F821-FEC4-BC0A-C40EBAC32FFB}"/>
              </a:ext>
            </a:extLst>
          </p:cNvPr>
          <p:cNvSpPr txBox="1"/>
          <p:nvPr/>
        </p:nvSpPr>
        <p:spPr>
          <a:xfrm>
            <a:off x="767576" y="5622202"/>
            <a:ext cx="378020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Акция «Мы против СПИДА!»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A97AEBD8-D48E-DC41-F0F8-019DB89D0FA3}"/>
              </a:ext>
            </a:extLst>
          </p:cNvPr>
          <p:cNvSpPr txBox="1"/>
          <p:nvPr/>
        </p:nvSpPr>
        <p:spPr>
          <a:xfrm>
            <a:off x="7641125" y="2079408"/>
            <a:ext cx="122501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Беседа «</a:t>
            </a:r>
          </a:p>
        </p:txBody>
      </p:sp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5D23DE76-B771-DCBF-E9A5-D34534CFFCC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930149" y="232501"/>
            <a:ext cx="6084000" cy="283286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4087530688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>
            <a:extLst>
              <a:ext uri="{FF2B5EF4-FFF2-40B4-BE49-F238E27FC236}">
                <a16:creationId xmlns:a16="http://schemas.microsoft.com/office/drawing/2014/main" xmlns="" id="{754A9CFD-F0DB-4733-774D-C1CFEB7315B3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02012" y="242069"/>
            <a:ext cx="4560808" cy="342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92F8C5F7-2787-7682-9875-2AE2B34925D3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096" y="696945"/>
            <a:ext cx="4751093" cy="445452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68467232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C6849AB5-7E44-95BD-6657-E25E0393C180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57051" y="169753"/>
            <a:ext cx="11049079" cy="5977550"/>
          </a:xfrm>
        </p:spPr>
        <p:txBody>
          <a:bodyPr>
            <a:normAutofit/>
          </a:bodyPr>
          <a:lstStyle/>
          <a:p>
            <a:pPr marL="0" indent="0">
              <a:lnSpc>
                <a:spcPct val="150000"/>
              </a:lnSpc>
              <a:buNone/>
            </a:pP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   Концепция</a:t>
            </a:r>
            <a:r>
              <a:rPr lang="ru-RU" sz="2300" b="1" spc="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развития</a:t>
            </a:r>
            <a:r>
              <a:rPr lang="ru-RU" sz="2300" b="1" spc="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дополнительного</a:t>
            </a:r>
            <a:r>
              <a:rPr lang="ru-RU" sz="2300" b="1" spc="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образования</a:t>
            </a:r>
            <a:r>
              <a:rPr lang="ru-RU" sz="2300" b="1" spc="400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  </a:t>
            </a:r>
            <a:r>
              <a:rPr lang="ru-RU" sz="23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детей до 2030 года:</a:t>
            </a:r>
            <a:endParaRPr lang="ru-RU" sz="2300" b="1" dirty="0">
              <a:solidFill>
                <a:schemeClr val="tx1"/>
              </a:solidFill>
              <a:effectLst/>
              <a:latin typeface="Times New Roman" panose="02020603050405020304" pitchFamily="18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>
              <a:lnSpc>
                <a:spcPct val="170000"/>
              </a:lnSpc>
            </a:pP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Одной из задач дополнительного образования является «организация воспитательной деятельности на основе социокультурных, духовно-нравственных ценностей российского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общества и государства, а также формирование у детей и молодежи общероссийской гражданской идентичности, патриотизма и гражданской </a:t>
            </a:r>
            <a:r>
              <a:rPr lang="ru-RU" sz="1900" spc="-1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ответственности» </a:t>
            </a:r>
          </a:p>
          <a:p>
            <a:pPr>
              <a:lnSpc>
                <a:spcPct val="160000"/>
              </a:lnSpc>
            </a:pP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усилить воспитательную составляющую в содержании дополнительных общеобразовательных программ и организовать воспитательный процесс на основе социокультурных, духовно- нравственных ценностей российского общества и государства для формирования у детей и молодежи общероссийской гражданской идентичности, патриотизма и гражданской ответственности</a:t>
            </a:r>
          </a:p>
          <a:p>
            <a:pPr>
              <a:lnSpc>
                <a:spcPct val="160000"/>
              </a:lnSpc>
            </a:pP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создать условия по регулярному проведению экскурсий для детей, включая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экскурсии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по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историко-культурной,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научно-образовательной</a:t>
            </a:r>
            <a:r>
              <a:rPr lang="ru-RU" sz="1900" spc="4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ru-RU" sz="1900" dirty="0">
                <a:effectLst/>
                <a:latin typeface="Times New Roman" panose="02020603050405020304" pitchFamily="18" charset="0"/>
                <a:ea typeface="Calibri" panose="020F0502020204030204" pitchFamily="34" charset="0"/>
                <a:cs typeface="Times New Roman" panose="02020603050405020304" pitchFamily="18" charset="0"/>
              </a:rPr>
              <a:t>и патриотической тематике</a:t>
            </a:r>
            <a:endParaRPr lang="ru-RU" sz="19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>
              <a:lnSpc>
                <a:spcPct val="150000"/>
              </a:lnSpc>
            </a:pP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37462715"/>
      </p:ext>
    </p:extLst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FFA6A385-194A-C866-FA63-95441536B85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47174" y="377058"/>
            <a:ext cx="8534400" cy="1162031"/>
          </a:xfrm>
        </p:spPr>
        <p:txBody>
          <a:bodyPr/>
          <a:lstStyle/>
          <a:p>
            <a:r>
              <a:rPr lang="ru-RU" b="1" dirty="0"/>
              <a:t>«Палитра»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D38AB7EB-62E4-5942-C5A5-429678744FB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89299" y="2000816"/>
            <a:ext cx="11615596" cy="3385996"/>
          </a:xfrm>
        </p:spPr>
        <p:txBody>
          <a:bodyPr>
            <a:normAutofit fontScale="25000" lnSpcReduction="20000"/>
          </a:bodyPr>
          <a:lstStyle/>
          <a:p>
            <a:pPr indent="449580" algn="just">
              <a:lnSpc>
                <a:spcPct val="170000"/>
              </a:lnSpc>
              <a:spcAft>
                <a:spcPts val="1000"/>
              </a:spcAft>
            </a:pPr>
            <a:r>
              <a:rPr lang="ru-RU" sz="80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направления:</a:t>
            </a: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гармоническое развитие личности ребенка средствами эстетического образования; развитие его художественно-творческих умений; нравственное становление.</a:t>
            </a: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62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400" dirty="0">
              <a:effectLst/>
              <a:latin typeface="Times New Roman" panose="02020603050405020304" pitchFamily="18" charset="0"/>
              <a:ea typeface="Times New Roman" panose="02020603050405020304" pitchFamily="18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сформировать духовно-нравственные качества личности на основе разнообразной творческой деятельности;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развить  индивидуальные творческие способности обучающихся;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создать условия для творческой самореализации и социализации обучающихся;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способствовать получению новых знаний в области культуры и искусства;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80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способствовать формированию внутренней культуры личности.</a:t>
            </a:r>
            <a:endParaRPr lang="ru-RU" sz="80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1196938"/>
      </p:ext>
    </p:extLst>
  </p:cSld>
  <p:clrMapOvr>
    <a:masterClrMapping/>
  </p:clrMapOvr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3A635108-7129-EF0A-9BA2-9F807E2FC5E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-282664" y="2201091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0175AA65-DD42-681D-B4ED-5BC0A68B85EC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5933194" y="3498000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BF15B7DF-CCF7-0F45-FFEA-735FEE1C5235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2902782" y="3618476"/>
            <a:ext cx="3840000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D4E72CBA-32FC-5C14-749E-14FD08F21A83}"/>
              </a:ext>
            </a:extLst>
          </p:cNvPr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3164276" y="218506"/>
            <a:ext cx="3317013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3FDC0434-93FF-0873-09BC-80AE0A35EF6A}"/>
              </a:ext>
            </a:extLst>
          </p:cNvPr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rot="5400000">
            <a:off x="6330473" y="90244"/>
            <a:ext cx="2975512" cy="28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FC2826C-2C56-1974-85C5-39AC2D5D78A3}"/>
              </a:ext>
            </a:extLst>
          </p:cNvPr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408640" y="1431000"/>
            <a:ext cx="2567718" cy="399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2033102"/>
      </p:ext>
    </p:extLst>
  </p:cSld>
  <p:clrMapOvr>
    <a:masterClrMapping/>
  </p:clrMapOvr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F2795215-E72B-6BD4-FB55-729AE6D5093A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24000" y="0"/>
            <a:ext cx="9144000" cy="685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3C69BB1F-A9E2-EAD7-839A-447A9D027D08}"/>
              </a:ext>
            </a:extLst>
          </p:cNvPr>
          <p:cNvSpPr txBox="1"/>
          <p:nvPr/>
        </p:nvSpPr>
        <p:spPr>
          <a:xfrm>
            <a:off x="4128380" y="6102036"/>
            <a:ext cx="282179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Танковый биатлон</a:t>
            </a:r>
          </a:p>
        </p:txBody>
      </p:sp>
    </p:spTree>
    <p:extLst>
      <p:ext uri="{BB962C8B-B14F-4D97-AF65-F5344CB8AC3E}">
        <p14:creationId xmlns:p14="http://schemas.microsoft.com/office/powerpoint/2010/main" val="950337862"/>
      </p:ext>
    </p:extLst>
  </p:cSld>
  <p:clrMapOvr>
    <a:masterClrMapping/>
  </p:clrMapOvr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535798E4-18C3-47FF-26C5-4200384C7D07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634691" y="212009"/>
            <a:ext cx="5328000" cy="285184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19754D11-24EB-8047-2895-2713C46914A1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030691" y="3153456"/>
            <a:ext cx="4536000" cy="3402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0D1B14EB-86AF-2362-BEFC-117FE1866FA7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817000" y="1288018"/>
            <a:ext cx="3375000" cy="45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6F89F45B-69B9-3C69-34E9-D2F1E6796980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-26618" y="1288018"/>
            <a:ext cx="3807000" cy="5076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1173838915"/>
      </p:ext>
    </p:extLst>
  </p:cSld>
  <p:clrMapOvr>
    <a:masterClrMapping/>
  </p:clrMapOvr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54B3478-729F-8C70-EE01-4E52B2B1A5EB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92163" y="226337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7ADCAD37-CC81-6A45-2DF7-B94CF2A39682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849839" y="226337"/>
            <a:ext cx="4050000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2C492B83-20C8-F574-3F46-6582CEF529F6}"/>
              </a:ext>
            </a:extLst>
          </p:cNvPr>
          <p:cNvSpPr txBox="1"/>
          <p:nvPr/>
        </p:nvSpPr>
        <p:spPr>
          <a:xfrm>
            <a:off x="7736659" y="5916374"/>
            <a:ext cx="4544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Осенний природный материал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22EFD67A-30F3-8164-7258-DDFA96A1E8CE}"/>
              </a:ext>
            </a:extLst>
          </p:cNvPr>
          <p:cNvSpPr txBox="1"/>
          <p:nvPr/>
        </p:nvSpPr>
        <p:spPr>
          <a:xfrm>
            <a:off x="117695" y="5916374"/>
            <a:ext cx="4544705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Весенний природный материал</a:t>
            </a:r>
          </a:p>
        </p:txBody>
      </p:sp>
      <p:pic>
        <p:nvPicPr>
          <p:cNvPr id="9" name="Рисунок 8">
            <a:extLst>
              <a:ext uri="{FF2B5EF4-FFF2-40B4-BE49-F238E27FC236}">
                <a16:creationId xmlns:a16="http://schemas.microsoft.com/office/drawing/2014/main" xmlns="" id="{51609BB5-0C7E-ACD7-79EA-F251EAE13FB3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339839" y="586337"/>
            <a:ext cx="3510000" cy="468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" name="TextBox 9">
            <a:extLst>
              <a:ext uri="{FF2B5EF4-FFF2-40B4-BE49-F238E27FC236}">
                <a16:creationId xmlns:a16="http://schemas.microsoft.com/office/drawing/2014/main" xmlns="" id="{8AC3E599-4AFD-9267-F2C6-CF58F1620DF6}"/>
              </a:ext>
            </a:extLst>
          </p:cNvPr>
          <p:cNvSpPr txBox="1"/>
          <p:nvPr/>
        </p:nvSpPr>
        <p:spPr>
          <a:xfrm>
            <a:off x="4173590" y="5402024"/>
            <a:ext cx="3842497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Оберег Веничек-</a:t>
            </a:r>
            <a:r>
              <a:rPr lang="ru-RU" b="1" dirty="0" err="1">
                <a:latin typeface="Arial Black" panose="020B0A04020102020204" pitchFamily="34" charset="0"/>
              </a:rPr>
              <a:t>домовушка</a:t>
            </a:r>
            <a:endParaRPr lang="ru-RU" b="1" dirty="0">
              <a:latin typeface="Arial Black" panose="020B0A040201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10761992"/>
      </p:ext>
    </p:extLst>
  </p:cSld>
  <p:clrMapOvr>
    <a:masterClrMapping/>
  </p:clrMapOvr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488AA7B1-5511-90D0-537D-26DE20B1FB75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1155671" y="245659"/>
            <a:ext cx="3193256" cy="551369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5BD5AC5-BAD6-CF6B-3A4C-DC4332F7E3D8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96000" y="245659"/>
            <a:ext cx="4268909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480D48DB-58AB-BDA1-65DD-3E0850509928}"/>
              </a:ext>
            </a:extLst>
          </p:cNvPr>
          <p:cNvSpPr txBox="1"/>
          <p:nvPr/>
        </p:nvSpPr>
        <p:spPr>
          <a:xfrm>
            <a:off x="6962115" y="5893806"/>
            <a:ext cx="279752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Кукла-масленица</a:t>
            </a:r>
          </a:p>
        </p:txBody>
      </p:sp>
    </p:spTree>
    <p:extLst>
      <p:ext uri="{BB962C8B-B14F-4D97-AF65-F5344CB8AC3E}">
        <p14:creationId xmlns:p14="http://schemas.microsoft.com/office/powerpoint/2010/main" val="2534317268"/>
      </p:ext>
    </p:extLst>
  </p:cSld>
  <p:clrMapOvr>
    <a:masterClrMapping/>
  </p:clrMapOvr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94C19751-D5C9-175C-4470-8FAB5FB40BB6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77588" y="272955"/>
            <a:ext cx="7200000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BB79FBA9-FEE2-181F-2D9C-C5759B2457BA}"/>
              </a:ext>
            </a:extLst>
          </p:cNvPr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400000">
            <a:off x="7194390" y="952455"/>
            <a:ext cx="5436000" cy="407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xmlns="" id="{5FB60520-317D-F57F-5DE7-2CCDFCC58EFF}"/>
              </a:ext>
            </a:extLst>
          </p:cNvPr>
          <p:cNvSpPr txBox="1"/>
          <p:nvPr/>
        </p:nvSpPr>
        <p:spPr>
          <a:xfrm>
            <a:off x="1439501" y="5857592"/>
            <a:ext cx="488887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Традиционные обрядовые куклы</a:t>
            </a:r>
          </a:p>
        </p:txBody>
      </p:sp>
    </p:spTree>
    <p:extLst>
      <p:ext uri="{BB962C8B-B14F-4D97-AF65-F5344CB8AC3E}">
        <p14:creationId xmlns:p14="http://schemas.microsoft.com/office/powerpoint/2010/main" val="2489494315"/>
      </p:ext>
    </p:extLst>
  </p:cSld>
  <p:clrMapOvr>
    <a:masterClrMapping/>
  </p:clrMapOvr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xmlns="" id="{AA6D5406-18C1-E10B-0A96-4B28E554F17F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59504" y="543747"/>
            <a:ext cx="6156000" cy="461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>
            <a:extLst>
              <a:ext uri="{FF2B5EF4-FFF2-40B4-BE49-F238E27FC236}">
                <a16:creationId xmlns:a16="http://schemas.microsoft.com/office/drawing/2014/main" xmlns="" id="{7BFB1217-F73D-937C-58A3-5A487C31C130}"/>
              </a:ext>
            </a:extLst>
          </p:cNvPr>
          <p:cNvSpPr txBox="1"/>
          <p:nvPr/>
        </p:nvSpPr>
        <p:spPr>
          <a:xfrm>
            <a:off x="1617868" y="5646156"/>
            <a:ext cx="428999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Дымковская игрушка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42C677D3-5F9C-570D-3DDB-D22675189240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25902" y="427776"/>
            <a:ext cx="4539873" cy="54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7" name="TextBox 6">
            <a:extLst>
              <a:ext uri="{FF2B5EF4-FFF2-40B4-BE49-F238E27FC236}">
                <a16:creationId xmlns:a16="http://schemas.microsoft.com/office/drawing/2014/main" xmlns="" id="{B44E8E66-9E88-E928-F1AD-3EA94520B67A}"/>
              </a:ext>
            </a:extLst>
          </p:cNvPr>
          <p:cNvSpPr txBox="1"/>
          <p:nvPr/>
        </p:nvSpPr>
        <p:spPr>
          <a:xfrm>
            <a:off x="8139067" y="6060892"/>
            <a:ext cx="237200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>
                <a:latin typeface="Arial Black" panose="020B0A04020102020204" pitchFamily="34" charset="0"/>
              </a:rPr>
              <a:t>Роспись Гжель</a:t>
            </a:r>
          </a:p>
        </p:txBody>
      </p:sp>
    </p:spTree>
    <p:extLst>
      <p:ext uri="{BB962C8B-B14F-4D97-AF65-F5344CB8AC3E}">
        <p14:creationId xmlns:p14="http://schemas.microsoft.com/office/powerpoint/2010/main" val="1969094704"/>
      </p:ext>
    </p:extLst>
  </p:cSld>
  <p:clrMapOvr>
    <a:masterClrMapping/>
  </p:clrMapOvr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рямоугольник 2">
            <a:extLst>
              <a:ext uri="{FF2B5EF4-FFF2-40B4-BE49-F238E27FC236}">
                <a16:creationId xmlns:a16="http://schemas.microsoft.com/office/drawing/2014/main" xmlns="" id="{D3D99D6B-56D1-F687-3E87-84173EA33DFA}"/>
              </a:ext>
            </a:extLst>
          </p:cNvPr>
          <p:cNvSpPr/>
          <p:nvPr/>
        </p:nvSpPr>
        <p:spPr>
          <a:xfrm>
            <a:off x="1712432" y="2967335"/>
            <a:ext cx="8767145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5400" b="1" cap="none" spc="0" dirty="0">
                <a:ln w="22225">
                  <a:solidFill>
                    <a:schemeClr val="accent2"/>
                  </a:solidFill>
                  <a:prstDash val="solid"/>
                </a:ln>
                <a:effectLst/>
              </a:rPr>
              <a:t>СПАСИБО ЗА ВНИМАНИЕ</a:t>
            </a:r>
          </a:p>
        </p:txBody>
      </p:sp>
    </p:spTree>
    <p:extLst>
      <p:ext uri="{BB962C8B-B14F-4D97-AF65-F5344CB8AC3E}">
        <p14:creationId xmlns:p14="http://schemas.microsoft.com/office/powerpoint/2010/main" val="3833472576"/>
      </p:ext>
    </p:extLst>
  </p:cSld>
  <p:clrMapOvr>
    <a:masterClrMapping/>
  </p:clrMapOvr>
  <mc:AlternateContent xmlns:mc="http://schemas.openxmlformats.org/markup-compatibility/2006" xmlns:p15="http://schemas.microsoft.com/office/powerpoint/2012/main">
    <mc:Choice Requires="p15">
      <p:transition xmlns:p14="http://schemas.microsoft.com/office/powerpoint/2010/main" spd="slow" p14:dur="2000">
        <p15:prstTrans prst="drape"/>
      </p:transition>
    </mc:Choice>
    <mc:Fallback xmlns="">
      <p:transition spd="slow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965E321-2B55-DB29-1E9D-7431A3E019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8642" y="153910"/>
            <a:ext cx="11977733" cy="6120142"/>
          </a:xfrm>
        </p:spPr>
        <p:txBody>
          <a:bodyPr>
            <a:normAutofit fontScale="85000" lnSpcReduction="10000"/>
          </a:bodyPr>
          <a:lstStyle/>
          <a:p>
            <a:pPr indent="0" algn="ctr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2700" b="1" dirty="0">
                <a:solidFill>
                  <a:schemeClr val="tx1"/>
                </a:solidFill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Воспитательная программа «Мир грёз»</a:t>
            </a: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Цель: 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создание целостной среды, способствующей становлению и развитию индивидуальных творческих способностей обучающихся, самоопределению и освоению системы социально-культурных и нравственных ценностей человека.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систему досуговых мероприятий в ЦТ;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 </a:t>
            </a: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эффективного использования обучающимися и совершенствования культуры проведения свободного времени;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содействовать социальной адаптации обучающихся к современным условиям жизни, развитию инициативы, предприимчивости, развитию идеи гражданского общества среди подрастающего поколения для формирования активной жизненной позиции; 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способствовать развитию творческого потенциала обучающихся с учетом их индивидуальных особенностей;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комфортные условия, способствующие развитию доброжелательного общения в процессе взаимодействия педагога и обучающегося;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сформировать  убеждения о необходимости ответственного отношения к своему здоровью;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создать условия для эффективного взаимодействия ЦТ с родителями (законными представителями) обучающихся, выработать позитивное отношения родителей (законных представителей) к деятельности ЦТ;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18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воспитать дружеское отношение друг к другу, умение слышать и видеть радости и успехи своих товарищей.</a:t>
            </a:r>
            <a:endParaRPr lang="ru-RU" sz="18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35026900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: скругленные углы 10">
            <a:extLst>
              <a:ext uri="{FF2B5EF4-FFF2-40B4-BE49-F238E27FC236}">
                <a16:creationId xmlns:a16="http://schemas.microsoft.com/office/drawing/2014/main" xmlns="" id="{A10FB200-50A5-1F8C-A976-6376BC165BD5}"/>
              </a:ext>
            </a:extLst>
          </p:cNvPr>
          <p:cNvSpPr/>
          <p:nvPr/>
        </p:nvSpPr>
        <p:spPr>
          <a:xfrm>
            <a:off x="795952" y="832920"/>
            <a:ext cx="2489703" cy="1163368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Закон и порядок</a:t>
            </a:r>
          </a:p>
        </p:txBody>
      </p:sp>
      <p:sp>
        <p:nvSpPr>
          <p:cNvPr id="16" name="Прямоугольник: скругленные углы 15">
            <a:extLst>
              <a:ext uri="{FF2B5EF4-FFF2-40B4-BE49-F238E27FC236}">
                <a16:creationId xmlns:a16="http://schemas.microsoft.com/office/drawing/2014/main" xmlns="" id="{E9CBBAD3-3DF5-A605-E04A-5568D704600B}"/>
              </a:ext>
            </a:extLst>
          </p:cNvPr>
          <p:cNvSpPr/>
          <p:nvPr/>
        </p:nvSpPr>
        <p:spPr>
          <a:xfrm>
            <a:off x="8327678" y="4010687"/>
            <a:ext cx="2118511" cy="1163368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36 и 6</a:t>
            </a:r>
          </a:p>
        </p:txBody>
      </p:sp>
      <p:sp>
        <p:nvSpPr>
          <p:cNvPr id="17" name="Прямоугольник: скругленные углы 16">
            <a:extLst>
              <a:ext uri="{FF2B5EF4-FFF2-40B4-BE49-F238E27FC236}">
                <a16:creationId xmlns:a16="http://schemas.microsoft.com/office/drawing/2014/main" xmlns="" id="{C83ACDCC-37A9-31F5-A091-F7568F8A1D85}"/>
              </a:ext>
            </a:extLst>
          </p:cNvPr>
          <p:cNvSpPr/>
          <p:nvPr/>
        </p:nvSpPr>
        <p:spPr>
          <a:xfrm>
            <a:off x="4596143" y="4626318"/>
            <a:ext cx="2456506" cy="1240328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Палитра</a:t>
            </a:r>
            <a:endParaRPr lang="ru-RU" b="1" dirty="0">
              <a:solidFill>
                <a:schemeClr val="bg2">
                  <a:lumMod val="60000"/>
                  <a:lumOff val="40000"/>
                </a:schemeClr>
              </a:solidFill>
            </a:endParaRPr>
          </a:p>
        </p:txBody>
      </p:sp>
      <p:sp>
        <p:nvSpPr>
          <p:cNvPr id="18" name="Прямоугольник: скругленные углы 17">
            <a:extLst>
              <a:ext uri="{FF2B5EF4-FFF2-40B4-BE49-F238E27FC236}">
                <a16:creationId xmlns:a16="http://schemas.microsoft.com/office/drawing/2014/main" xmlns="" id="{2219077F-D6F7-5EBB-758D-7849FE0CAC3A}"/>
              </a:ext>
            </a:extLst>
          </p:cNvPr>
          <p:cNvSpPr/>
          <p:nvPr/>
        </p:nvSpPr>
        <p:spPr>
          <a:xfrm>
            <a:off x="1072835" y="4169120"/>
            <a:ext cx="2213573" cy="1163368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Голубая планета</a:t>
            </a:r>
          </a:p>
        </p:txBody>
      </p:sp>
      <p:sp>
        <p:nvSpPr>
          <p:cNvPr id="19" name="Прямоугольник: скругленные углы 18">
            <a:extLst>
              <a:ext uri="{FF2B5EF4-FFF2-40B4-BE49-F238E27FC236}">
                <a16:creationId xmlns:a16="http://schemas.microsoft.com/office/drawing/2014/main" xmlns="" id="{FCFAC28A-5033-1D7A-F93D-24C6E8FC4CC3}"/>
              </a:ext>
            </a:extLst>
          </p:cNvPr>
          <p:cNvSpPr/>
          <p:nvPr/>
        </p:nvSpPr>
        <p:spPr>
          <a:xfrm>
            <a:off x="4734962" y="162965"/>
            <a:ext cx="2118511" cy="905346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Отечество</a:t>
            </a:r>
          </a:p>
        </p:txBody>
      </p:sp>
      <p:sp>
        <p:nvSpPr>
          <p:cNvPr id="20" name="Прямоугольник: скругленные углы 19">
            <a:extLst>
              <a:ext uri="{FF2B5EF4-FFF2-40B4-BE49-F238E27FC236}">
                <a16:creationId xmlns:a16="http://schemas.microsoft.com/office/drawing/2014/main" xmlns="" id="{2930629D-2CF8-0D72-E70E-C3814ADC5363}"/>
              </a:ext>
            </a:extLst>
          </p:cNvPr>
          <p:cNvSpPr/>
          <p:nvPr/>
        </p:nvSpPr>
        <p:spPr>
          <a:xfrm>
            <a:off x="8674728" y="832921"/>
            <a:ext cx="2118511" cy="1163368"/>
          </a:xfrm>
          <a:prstGeom prst="roundRect">
            <a:avLst/>
          </a:prstGeom>
          <a:solidFill>
            <a:schemeClr val="tx1"/>
          </a:solidFill>
          <a:ln>
            <a:solidFill>
              <a:schemeClr val="accent1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>
                <a:solidFill>
                  <a:schemeClr val="bg2">
                    <a:lumMod val="60000"/>
                    <a:lumOff val="40000"/>
                  </a:schemeClr>
                </a:solidFill>
              </a:rPr>
              <a:t>Родной очаг</a:t>
            </a:r>
          </a:p>
        </p:txBody>
      </p:sp>
      <p:sp>
        <p:nvSpPr>
          <p:cNvPr id="21" name="Прямоугольник: скругленные углы 20">
            <a:extLst>
              <a:ext uri="{FF2B5EF4-FFF2-40B4-BE49-F238E27FC236}">
                <a16:creationId xmlns:a16="http://schemas.microsoft.com/office/drawing/2014/main" xmlns="" id="{AD58E32D-E212-BE71-A6A9-B2C99B1A07EE}"/>
              </a:ext>
            </a:extLst>
          </p:cNvPr>
          <p:cNvSpPr/>
          <p:nvPr/>
        </p:nvSpPr>
        <p:spPr>
          <a:xfrm>
            <a:off x="4119327" y="2231682"/>
            <a:ext cx="3585171" cy="1462132"/>
          </a:xfrm>
          <a:prstGeom prst="roundRect">
            <a:avLst/>
          </a:prstGeom>
          <a:solidFill>
            <a:schemeClr val="tx1"/>
          </a:solidFill>
          <a:ln>
            <a:solidFill>
              <a:schemeClr val="bg2">
                <a:lumMod val="60000"/>
                <a:lumOff val="4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>
                <a:ln w="222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Воспитательная программа</a:t>
            </a:r>
          </a:p>
          <a:p>
            <a:pPr algn="ctr"/>
            <a:r>
              <a:rPr lang="ru-RU" sz="4400" dirty="0">
                <a:ln w="22225">
                  <a:solidFill>
                    <a:schemeClr val="accent1">
                      <a:lumMod val="60000"/>
                      <a:lumOff val="40000"/>
                    </a:schemeClr>
                  </a:solidFill>
                  <a:prstDash val="solid"/>
                </a:ln>
                <a:solidFill>
                  <a:schemeClr val="tx1"/>
                </a:solidFill>
              </a:rPr>
              <a:t>«МИР ГРЁЗ»</a:t>
            </a:r>
          </a:p>
        </p:txBody>
      </p:sp>
      <p:cxnSp>
        <p:nvCxnSpPr>
          <p:cNvPr id="24" name="Прямая со стрелкой 23">
            <a:extLst>
              <a:ext uri="{FF2B5EF4-FFF2-40B4-BE49-F238E27FC236}">
                <a16:creationId xmlns:a16="http://schemas.microsoft.com/office/drawing/2014/main" xmlns="" id="{FBF909CD-2059-9567-33C1-A2914C4E7C35}"/>
              </a:ext>
            </a:extLst>
          </p:cNvPr>
          <p:cNvCxnSpPr>
            <a:cxnSpLocks/>
          </p:cNvCxnSpPr>
          <p:nvPr/>
        </p:nvCxnSpPr>
        <p:spPr>
          <a:xfrm flipV="1">
            <a:off x="5911913" y="1186004"/>
            <a:ext cx="0" cy="90534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8" name="Прямая со стрелкой 27">
            <a:extLst>
              <a:ext uri="{FF2B5EF4-FFF2-40B4-BE49-F238E27FC236}">
                <a16:creationId xmlns:a16="http://schemas.microsoft.com/office/drawing/2014/main" xmlns="" id="{41E1BB88-3470-2ED8-CC45-1244BB7A1007}"/>
              </a:ext>
            </a:extLst>
          </p:cNvPr>
          <p:cNvCxnSpPr>
            <a:cxnSpLocks/>
          </p:cNvCxnSpPr>
          <p:nvPr/>
        </p:nvCxnSpPr>
        <p:spPr>
          <a:xfrm>
            <a:off x="5902859" y="3793402"/>
            <a:ext cx="0" cy="679012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0" name="Прямая со стрелкой 29">
            <a:extLst>
              <a:ext uri="{FF2B5EF4-FFF2-40B4-BE49-F238E27FC236}">
                <a16:creationId xmlns:a16="http://schemas.microsoft.com/office/drawing/2014/main" xmlns="" id="{7440F088-2BAD-D526-9434-2565900834F8}"/>
              </a:ext>
            </a:extLst>
          </p:cNvPr>
          <p:cNvCxnSpPr/>
          <p:nvPr/>
        </p:nvCxnSpPr>
        <p:spPr>
          <a:xfrm flipV="1">
            <a:off x="7840301" y="1919335"/>
            <a:ext cx="742384" cy="31234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2" name="Прямая со стрелкой 31">
            <a:extLst>
              <a:ext uri="{FF2B5EF4-FFF2-40B4-BE49-F238E27FC236}">
                <a16:creationId xmlns:a16="http://schemas.microsoft.com/office/drawing/2014/main" xmlns="" id="{4D3BA9AB-D4D2-C652-B10A-FD31098CF931}"/>
              </a:ext>
            </a:extLst>
          </p:cNvPr>
          <p:cNvCxnSpPr/>
          <p:nvPr/>
        </p:nvCxnSpPr>
        <p:spPr>
          <a:xfrm flipH="1" flipV="1">
            <a:off x="3449370" y="1919335"/>
            <a:ext cx="669957" cy="312347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4" name="Прямая со стрелкой 33">
            <a:extLst>
              <a:ext uri="{FF2B5EF4-FFF2-40B4-BE49-F238E27FC236}">
                <a16:creationId xmlns:a16="http://schemas.microsoft.com/office/drawing/2014/main" xmlns="" id="{1E95B4EA-4E99-9731-8449-5AAD5F0CCFD7}"/>
              </a:ext>
            </a:extLst>
          </p:cNvPr>
          <p:cNvCxnSpPr/>
          <p:nvPr/>
        </p:nvCxnSpPr>
        <p:spPr>
          <a:xfrm flipH="1">
            <a:off x="2498756" y="3146082"/>
            <a:ext cx="1520983" cy="864605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36" name="Прямая со стрелкой 35">
            <a:extLst>
              <a:ext uri="{FF2B5EF4-FFF2-40B4-BE49-F238E27FC236}">
                <a16:creationId xmlns:a16="http://schemas.microsoft.com/office/drawing/2014/main" xmlns="" id="{44402A0F-2E38-DDDA-0F67-31BAA7D997EB}"/>
              </a:ext>
            </a:extLst>
          </p:cNvPr>
          <p:cNvCxnSpPr>
            <a:cxnSpLocks/>
          </p:cNvCxnSpPr>
          <p:nvPr/>
        </p:nvCxnSpPr>
        <p:spPr>
          <a:xfrm>
            <a:off x="7840301" y="3268301"/>
            <a:ext cx="742384" cy="602056"/>
          </a:xfrm>
          <a:prstGeom prst="straightConnector1">
            <a:avLst/>
          </a:prstGeom>
          <a:ln>
            <a:solidFill>
              <a:schemeClr val="bg2"/>
            </a:solidFill>
            <a:tailEnd type="triangle"/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616657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xmlns="" id="{321DE176-40B8-5641-F136-10205138168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10960" y="208231"/>
            <a:ext cx="8534400" cy="1113575"/>
          </a:xfrm>
        </p:spPr>
        <p:txBody>
          <a:bodyPr/>
          <a:lstStyle/>
          <a:p>
            <a:r>
              <a:rPr lang="ru-RU" b="1" dirty="0"/>
              <a:t>«отечество»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xmlns="" id="{15B649D3-1F37-AC34-8E16-E02E3A4738F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17810" y="1423657"/>
            <a:ext cx="8534400" cy="4010685"/>
          </a:xfrm>
        </p:spPr>
        <p:txBody>
          <a:bodyPr>
            <a:normAutofit fontScale="40000" lnSpcReduction="20000"/>
          </a:bodyPr>
          <a:lstStyle/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Цель направления: </a:t>
            </a: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формирование у обучающихся высокого патриотического сознания, чувства верности своему Отечеству, гражданской ответственности, самостоятельности и толерантности.</a:t>
            </a:r>
            <a:endParaRPr lang="ru-RU" sz="4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0" algn="just">
              <a:lnSpc>
                <a:spcPct val="115000"/>
              </a:lnSpc>
              <a:spcAft>
                <a:spcPts val="1000"/>
              </a:spcAft>
              <a:buNone/>
            </a:pPr>
            <a:r>
              <a:rPr lang="ru-RU" sz="4900" b="1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Задачи:</a:t>
            </a:r>
            <a:endParaRPr lang="ru-RU" sz="4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воспитать  потребности в сохранении и развитии исторического и культурного прошлого села, страны;</a:t>
            </a:r>
            <a:endParaRPr lang="ru-RU" sz="4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изучить историю природы, культуры, традиций родного села;</a:t>
            </a:r>
            <a:endParaRPr lang="ru-RU" sz="4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indent="449580" algn="just">
              <a:lnSpc>
                <a:spcPct val="115000"/>
              </a:lnSpc>
              <a:spcAft>
                <a:spcPts val="1000"/>
              </a:spcAft>
            </a:pPr>
            <a:r>
              <a:rPr lang="ru-RU" sz="4900" dirty="0">
                <a:effectLst/>
                <a:latin typeface="Times New Roman" panose="02020603050405020304" pitchFamily="18" charset="0"/>
                <a:ea typeface="Times New Roman" panose="02020603050405020304" pitchFamily="18" charset="0"/>
                <a:cs typeface="Times New Roman" panose="02020603050405020304" pitchFamily="18" charset="0"/>
              </a:rPr>
              <a:t>– обеспечить готовность к участию в разнообразных формах социально- культурной краеведческой деятельности.</a:t>
            </a:r>
            <a:endParaRPr lang="ru-RU" sz="4900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15622800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37E777D2-2E31-0084-9757-77C482ACEA91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84087" y="134585"/>
            <a:ext cx="7731544" cy="36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xmlns="" id="{EB255173-77C7-C95C-C740-E0EB092CB50F}"/>
              </a:ext>
            </a:extLst>
          </p:cNvPr>
          <p:cNvSpPr txBox="1"/>
          <p:nvPr/>
        </p:nvSpPr>
        <p:spPr>
          <a:xfrm>
            <a:off x="319134" y="4405371"/>
            <a:ext cx="6106562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ctr"/>
            <a:r>
              <a:rPr lang="ru-RU" sz="2800" b="1" dirty="0"/>
              <a:t>Квест-игра</a:t>
            </a:r>
            <a:r>
              <a:rPr lang="ru-RU" sz="2000" b="1" dirty="0"/>
              <a:t> «Сталинградская битва»,</a:t>
            </a:r>
          </a:p>
          <a:p>
            <a:pPr algn="ctr"/>
            <a:r>
              <a:rPr lang="ru-RU" sz="2000" b="1" dirty="0"/>
              <a:t>«Освобождение Будапешта»</a:t>
            </a:r>
          </a:p>
        </p:txBody>
      </p:sp>
      <p:pic>
        <p:nvPicPr>
          <p:cNvPr id="9" name="Объект 3">
            <a:extLst>
              <a:ext uri="{FF2B5EF4-FFF2-40B4-BE49-F238E27FC236}">
                <a16:creationId xmlns:a16="http://schemas.microsoft.com/office/drawing/2014/main" xmlns="" id="{9F327F2A-CDC5-38A0-C4FF-B0A7A7C4F804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258962" y="3123415"/>
            <a:ext cx="5748951" cy="361473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74086451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>
            <a:extLst>
              <a:ext uri="{FF2B5EF4-FFF2-40B4-BE49-F238E27FC236}">
                <a16:creationId xmlns:a16="http://schemas.microsoft.com/office/drawing/2014/main" xmlns="" id="{4DD14169-5C0C-6210-600D-3180AE6409DC}"/>
              </a:ext>
            </a:extLst>
          </p:cNvPr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6210" y="190255"/>
            <a:ext cx="5939790" cy="276796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>
            <a:extLst>
              <a:ext uri="{FF2B5EF4-FFF2-40B4-BE49-F238E27FC236}">
                <a16:creationId xmlns:a16="http://schemas.microsoft.com/office/drawing/2014/main" xmlns="" id="{B49F2382-EA0A-678D-9520-39AF393A6DB5}"/>
              </a:ext>
            </a:extLst>
          </p:cNvPr>
          <p:cNvSpPr txBox="1"/>
          <p:nvPr/>
        </p:nvSpPr>
        <p:spPr>
          <a:xfrm>
            <a:off x="3657600" y="6771992"/>
            <a:ext cx="296747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/>
              <a:t>Акция «Блокадный хлеб»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xmlns="" id="{0B914B82-EA92-B726-F7B7-E203114D2D4F}"/>
              </a:ext>
            </a:extLst>
          </p:cNvPr>
          <p:cNvSpPr txBox="1"/>
          <p:nvPr/>
        </p:nvSpPr>
        <p:spPr>
          <a:xfrm>
            <a:off x="4398259" y="3070882"/>
            <a:ext cx="3395481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Акция «Блокадный хлеб»</a:t>
            </a:r>
          </a:p>
        </p:txBody>
      </p:sp>
      <p:pic>
        <p:nvPicPr>
          <p:cNvPr id="11" name="Рисунок 10">
            <a:extLst>
              <a:ext uri="{FF2B5EF4-FFF2-40B4-BE49-F238E27FC236}">
                <a16:creationId xmlns:a16="http://schemas.microsoft.com/office/drawing/2014/main" xmlns="" id="{C16EDC08-0F85-53AA-C7B9-29A36E9B3E16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225243" y="3777225"/>
            <a:ext cx="5832000" cy="293502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>
            <a:extLst>
              <a:ext uri="{FF2B5EF4-FFF2-40B4-BE49-F238E27FC236}">
                <a16:creationId xmlns:a16="http://schemas.microsoft.com/office/drawing/2014/main" xmlns="" id="{93D26F58-4E08-BF9E-905B-1A400DA51C7F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264127" y="314263"/>
            <a:ext cx="5798656" cy="2700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>
            <a:extLst>
              <a:ext uri="{FF2B5EF4-FFF2-40B4-BE49-F238E27FC236}">
                <a16:creationId xmlns:a16="http://schemas.microsoft.com/office/drawing/2014/main" xmlns="" id="{3053BE3D-F9FB-0117-BE96-DDEE3FF34D8C}"/>
              </a:ext>
            </a:extLst>
          </p:cNvPr>
          <p:cNvPicPr>
            <a:picLocks noChangeAspect="1"/>
          </p:cNvPicPr>
          <p:nvPr/>
        </p:nvPicPr>
        <p:blipFill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156210" y="3814754"/>
            <a:ext cx="6107917" cy="2844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378443178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>
            <a:extLst>
              <a:ext uri="{FF2B5EF4-FFF2-40B4-BE49-F238E27FC236}">
                <a16:creationId xmlns:a16="http://schemas.microsoft.com/office/drawing/2014/main" xmlns="" id="{8AE1D703-32C8-033B-59C9-EAB47B16AF9E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7479304" y="-122273"/>
            <a:ext cx="3744000" cy="3551273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pic>
        <p:nvPicPr>
          <p:cNvPr id="4" name="Рисунок 3">
            <a:extLst>
              <a:ext uri="{FF2B5EF4-FFF2-40B4-BE49-F238E27FC236}">
                <a16:creationId xmlns:a16="http://schemas.microsoft.com/office/drawing/2014/main" xmlns="" id="{5E644054-BA00-F00D-D697-D985276FF41A}"/>
              </a:ext>
            </a:extLst>
          </p:cNvPr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 bwMode="auto">
          <a:xfrm>
            <a:off x="6161166" y="2639112"/>
            <a:ext cx="5924550" cy="4333875"/>
          </a:xfrm>
          <a:prstGeom prst="rect">
            <a:avLst/>
          </a:prstGeom>
          <a:ln>
            <a:noFill/>
          </a:ln>
          <a:effectLst>
            <a:softEdge rad="112500"/>
          </a:effectLst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2" name="TextBox 1">
            <a:extLst>
              <a:ext uri="{FF2B5EF4-FFF2-40B4-BE49-F238E27FC236}">
                <a16:creationId xmlns:a16="http://schemas.microsoft.com/office/drawing/2014/main" xmlns="" id="{35CA2B74-C4D6-4BCF-66B0-3D11D23F1AC6}"/>
              </a:ext>
            </a:extLst>
          </p:cNvPr>
          <p:cNvSpPr txBox="1"/>
          <p:nvPr/>
        </p:nvSpPr>
        <p:spPr>
          <a:xfrm>
            <a:off x="263966" y="5957242"/>
            <a:ext cx="5618846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dirty="0"/>
              <a:t>Экскурсия к доске памяти погибших ВОВ</a:t>
            </a:r>
          </a:p>
        </p:txBody>
      </p:sp>
      <p:pic>
        <p:nvPicPr>
          <p:cNvPr id="6" name="Рисунок 5">
            <a:extLst>
              <a:ext uri="{FF2B5EF4-FFF2-40B4-BE49-F238E27FC236}">
                <a16:creationId xmlns:a16="http://schemas.microsoft.com/office/drawing/2014/main" xmlns="" id="{7B4306B9-99B7-0A45-C383-E3B8F4002FE9}"/>
              </a:ext>
            </a:extLst>
          </p:cNvPr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04458" y="238098"/>
            <a:ext cx="5400000" cy="5400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975665382"/>
      </p:ext>
    </p:extLst>
  </p:cSld>
  <p:clrMapOvr>
    <a:masterClrMapping/>
  </p:clrMapOvr>
</p:sld>
</file>

<file path=ppt/theme/theme1.xml><?xml version="1.0" encoding="utf-8"?>
<a:theme xmlns:a="http://schemas.openxmlformats.org/drawingml/2006/main" name="Сектор">
  <a:themeElements>
    <a:clrScheme name="Сектор">
      <a:dk1>
        <a:sysClr val="windowText" lastClr="000000"/>
      </a:dk1>
      <a:lt1>
        <a:sysClr val="window" lastClr="FFFFFF"/>
      </a:lt1>
      <a:dk2>
        <a:srgbClr val="146194"/>
      </a:dk2>
      <a:lt2>
        <a:srgbClr val="76DBF4"/>
      </a:lt2>
      <a:accent1>
        <a:srgbClr val="052F61"/>
      </a:accent1>
      <a:accent2>
        <a:srgbClr val="A50E82"/>
      </a:accent2>
      <a:accent3>
        <a:srgbClr val="14967C"/>
      </a:accent3>
      <a:accent4>
        <a:srgbClr val="6A9E1F"/>
      </a:accent4>
      <a:accent5>
        <a:srgbClr val="E87D37"/>
      </a:accent5>
      <a:accent6>
        <a:srgbClr val="C62324"/>
      </a:accent6>
      <a:hlink>
        <a:srgbClr val="0D2E46"/>
      </a:hlink>
      <a:folHlink>
        <a:srgbClr val="356A95"/>
      </a:folHlink>
    </a:clrScheme>
    <a:fontScheme name="Сектор">
      <a:maj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メイリオ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ектор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hueMod val="94000"/>
                <a:satMod val="140000"/>
                <a:lumMod val="110000"/>
              </a:schemeClr>
            </a:gs>
            <a:gs pos="100000">
              <a:schemeClr val="phClr">
                <a:tint val="84000"/>
                <a:satMod val="16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hueMod val="94000"/>
                <a:satMod val="130000"/>
                <a:lumMod val="128000"/>
              </a:schemeClr>
            </a:gs>
            <a:gs pos="100000">
              <a:schemeClr val="phClr">
                <a:shade val="94000"/>
                <a:lumMod val="88000"/>
              </a:schemeClr>
            </a:gs>
          </a:gsLst>
          <a:lin ang="5400000" scaled="0"/>
        </a:gradFill>
      </a:fillStyleLst>
      <a:lnStyleLst>
        <a:ln w="9525" cap="rnd" cmpd="sng" algn="ctr">
          <a:solidFill>
            <a:schemeClr val="phClr">
              <a:tint val="76000"/>
              <a:alpha val="60000"/>
              <a:hueMod val="94000"/>
            </a:schemeClr>
          </a:solidFill>
          <a:prstDash val="solid"/>
        </a:ln>
        <a:ln w="15875" cap="rnd" cmpd="sng" algn="ctr">
          <a:solidFill>
            <a:schemeClr val="phClr">
              <a:hueMod val="94000"/>
            </a:schemeClr>
          </a:solidFill>
          <a:prstDash val="solid"/>
        </a:ln>
        <a:ln w="28575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innerShdw blurRad="25400" dist="12700" dir="13500000">
              <a:srgbClr val="000000">
                <a:alpha val="45000"/>
              </a:srgbClr>
            </a:innerShdw>
          </a:effectLst>
        </a:effectStyle>
        <a:effectStyle>
          <a:effectLst>
            <a:outerShdw blurRad="50800" dist="38100" dir="5400000" rotWithShape="0">
              <a:srgbClr val="000000">
                <a:alpha val="46000"/>
              </a:srgbClr>
            </a:outerShdw>
          </a:effectLst>
          <a:scene3d>
            <a:camera prst="orthographicFront">
              <a:rot lat="0" lon="0" rev="0"/>
            </a:camera>
            <a:lightRig rig="threePt" dir="t"/>
          </a:scene3d>
          <a:sp3d prstMaterial="plastic">
            <a:bevelT w="25400" h="25400"/>
          </a:sp3d>
        </a:effectStyle>
      </a:effectStyleLst>
      <a:bgFillStyleLst>
        <a:solidFill>
          <a:schemeClr val="phClr"/>
        </a:solidFill>
        <a:gradFill rotWithShape="1">
          <a:gsLst>
            <a:gs pos="1000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lin ang="6120000" scaled="1"/>
        </a:gradFill>
        <a:gradFill rotWithShape="1">
          <a:gsLst>
            <a:gs pos="0">
              <a:schemeClr val="phClr">
                <a:tint val="97000"/>
                <a:hueMod val="92000"/>
                <a:satMod val="169000"/>
                <a:lumMod val="164000"/>
              </a:schemeClr>
            </a:gs>
            <a:gs pos="100000">
              <a:schemeClr val="phClr">
                <a:shade val="96000"/>
                <a:satMod val="120000"/>
                <a:lumMod val="90000"/>
              </a:schemeClr>
            </a:gs>
          </a:gsLst>
          <a:path path="circle">
            <a:fillToRect b="10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Slice" id="{0507925B-6AC9-4358-8E18-C330545D08F8}" vid="{13FEC7C6-62A9-40C4-99D2-581AACACAA2F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Slice</Template>
  <TotalTime>717</TotalTime>
  <Words>379</Words>
  <Application>Microsoft Office PowerPoint</Application>
  <PresentationFormat>Широкоэкранный</PresentationFormat>
  <Paragraphs>91</Paragraphs>
  <Slides>38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38</vt:i4>
      </vt:variant>
    </vt:vector>
  </HeadingPairs>
  <TitlesOfParts>
    <vt:vector size="44" baseType="lpstr">
      <vt:lpstr>Arial Black</vt:lpstr>
      <vt:lpstr>Calibri</vt:lpstr>
      <vt:lpstr>Century Gothic</vt:lpstr>
      <vt:lpstr>Times New Roman</vt:lpstr>
      <vt:lpstr>Wingdings 3</vt:lpstr>
      <vt:lpstr>Сектор</vt:lpstr>
      <vt:lpstr>«Развитие духовно-нравственного воспитания обучающихся в Центре творчества»</vt:lpstr>
      <vt:lpstr>Презентация PowerPoint</vt:lpstr>
      <vt:lpstr>Презентация PowerPoint</vt:lpstr>
      <vt:lpstr>Презентация PowerPoint</vt:lpstr>
      <vt:lpstr>Презентация PowerPoint</vt:lpstr>
      <vt:lpstr>«отечество»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«Закон и порядок»</vt:lpstr>
      <vt:lpstr>Презентация PowerPoint</vt:lpstr>
      <vt:lpstr>Презентация PowerPoint</vt:lpstr>
      <vt:lpstr>Презентация PowerPoint</vt:lpstr>
      <vt:lpstr>«родной очаг»</vt:lpstr>
      <vt:lpstr>Презентация PowerPoint</vt:lpstr>
      <vt:lpstr>Презентация PowerPoint</vt:lpstr>
      <vt:lpstr>«Голубая планета»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«36 и 6»</vt:lpstr>
      <vt:lpstr>Презентация PowerPoint</vt:lpstr>
      <vt:lpstr>Презентация PowerPoint</vt:lpstr>
      <vt:lpstr>Презентация PowerPoint</vt:lpstr>
      <vt:lpstr>«Палитра»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«Развитие духовно-нравственного воспитания обучающихся в Центре творчества»</dc:title>
  <dc:creator>Ольга Синьков</dc:creator>
  <cp:lastModifiedBy>Пользователь</cp:lastModifiedBy>
  <cp:revision>11</cp:revision>
  <dcterms:created xsi:type="dcterms:W3CDTF">2022-11-01T00:21:16Z</dcterms:created>
  <dcterms:modified xsi:type="dcterms:W3CDTF">2023-06-14T02:53:32Z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name="NXPowerLiteLastOptimized" pid="2">
    <vt:lpwstr>1885061</vt:lpwstr>
  </property>
  <property fmtid="{D5CDD505-2E9C-101B-9397-08002B2CF9AE}" name="NXPowerLiteSettings" pid="3">
    <vt:lpwstr>F7000400038000</vt:lpwstr>
  </property>
  <property fmtid="{D5CDD505-2E9C-101B-9397-08002B2CF9AE}" name="NXPowerLiteVersion" pid="4">
    <vt:lpwstr>S10.0.0</vt:lpwstr>
  </property>
</Properties>
</file>