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93" r:id="rId3"/>
    <p:sldId id="320" r:id="rId4"/>
    <p:sldId id="321" r:id="rId5"/>
    <p:sldId id="260" r:id="rId6"/>
    <p:sldId id="317" r:id="rId7"/>
    <p:sldId id="302" r:id="rId8"/>
    <p:sldId id="318" r:id="rId9"/>
    <p:sldId id="299" r:id="rId10"/>
    <p:sldId id="301" r:id="rId11"/>
    <p:sldId id="316" r:id="rId12"/>
    <p:sldId id="294" r:id="rId13"/>
    <p:sldId id="284" r:id="rId14"/>
    <p:sldId id="323" r:id="rId15"/>
    <p:sldId id="295" r:id="rId16"/>
    <p:sldId id="304" r:id="rId17"/>
    <p:sldId id="307" r:id="rId18"/>
    <p:sldId id="308" r:id="rId19"/>
    <p:sldId id="309" r:id="rId20"/>
    <p:sldId id="310" r:id="rId21"/>
    <p:sldId id="312" r:id="rId22"/>
    <p:sldId id="313" r:id="rId23"/>
    <p:sldId id="314" r:id="rId24"/>
    <p:sldId id="315" r:id="rId25"/>
    <p:sldId id="303" r:id="rId26"/>
    <p:sldId id="297" r:id="rId27"/>
    <p:sldId id="305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396EA0C-45B7-46F3-81E0-E4FDED837A3A}">
          <p14:sldIdLst>
            <p14:sldId id="256"/>
            <p14:sldId id="293"/>
            <p14:sldId id="320"/>
            <p14:sldId id="321"/>
            <p14:sldId id="260"/>
            <p14:sldId id="317"/>
            <p14:sldId id="302"/>
            <p14:sldId id="318"/>
            <p14:sldId id="299"/>
            <p14:sldId id="301"/>
            <p14:sldId id="316"/>
            <p14:sldId id="294"/>
            <p14:sldId id="284"/>
            <p14:sldId id="323"/>
            <p14:sldId id="295"/>
            <p14:sldId id="304"/>
            <p14:sldId id="307"/>
            <p14:sldId id="308"/>
            <p14:sldId id="309"/>
            <p14:sldId id="310"/>
            <p14:sldId id="312"/>
            <p14:sldId id="313"/>
            <p14:sldId id="314"/>
            <p14:sldId id="315"/>
            <p14:sldId id="303"/>
            <p14:sldId id="297"/>
            <p14:sldId id="305"/>
          </p14:sldIdLst>
        </p14:section>
        <p14:section name="Раздел без заголовка" id="{22F9ACEC-E4D9-4ED2-BA48-60F477439943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33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880" autoAdjust="0"/>
  </p:normalViewPr>
  <p:slideViewPr>
    <p:cSldViewPr>
      <p:cViewPr>
        <p:scale>
          <a:sx n="74" d="100"/>
          <a:sy n="74" d="100"/>
        </p:scale>
        <p:origin x="-96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E23A513-B576-40BC-A66E-629789477C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3931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5D27DB-8D35-4E81-BD31-CA76BD347879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i="1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8CC5801-AF2A-4E5C-B73A-5E980FBA0142}" type="slidenum">
              <a:rPr lang="ru-RU" smtClean="0"/>
              <a:pPr/>
              <a:t>5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i="1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C97EB5-37D3-431E-912E-55DBC8AF4B98}" type="slidenum">
              <a:rPr lang="ru-RU" smtClean="0"/>
              <a:pPr/>
              <a:t>7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i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C625D03-84A1-42EE-A781-E3EB3EDC14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B77CA26-05B4-4C78-AC4C-2EDEB4AFE3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C4AB74-9FF4-47BB-81CC-14E9F80694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9814C91-342F-417E-8D58-5FF7A8C444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7DB6381-C17C-4943-B4E0-E4BE46D1F35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B4AD8E0-434F-4B1B-A499-BEB92A3FACF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B1AA0A8-AEB4-42DE-80E5-0BE0725CC0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E5A6100-FA66-4C9B-81B5-14EC1DB2466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CB473CD-FB95-4A75-B800-550D90B822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A0FB343-BAE3-49B6-A1E8-3AB13C869C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E3C9E20-7BB5-4B8D-B6E8-6EE8289460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87B0FC34-316D-4DFA-8B11-19C7BB6811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ll dir="rd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hyperlink" Target="http://fotki.yandex.ru/top/users/larisa-artanina/view/338150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001.%20&#1055;&#1080;&#1084;&#1077;&#1085;&#1086;&#1074;\01.%20&#1059;&#1095;&#1077;&#1073;&#1085;&#1080;&#1082;&#1080;\&#1042;&#1059;&#1047;%202.%20&#1046;&#1080;&#1074;&#1086;&#1090;&#1085;&#1099;&#1077;\1.%20&#1055;&#1088;&#1077;&#1079;&#1077;&#1085;&#1090;&#1072;&#1094;&#1080;&#1080;\10.%20&#1041;&#1077;&#1089;&#1095;&#1077;&#1088;&#1077;&#1087;&#1085;&#1099;&#1077;\02.avi" TargetMode="Externa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7"/>
          <p:cNvSpPr txBox="1">
            <a:spLocks noChangeArrowheads="1"/>
          </p:cNvSpPr>
          <p:nvPr/>
        </p:nvSpPr>
        <p:spPr bwMode="auto">
          <a:xfrm>
            <a:off x="1331640" y="548680"/>
            <a:ext cx="6519069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урока:</a:t>
            </a: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Тип Хордовые 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Подтип Бесчерепные</a:t>
            </a:r>
          </a:p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Подтип Черепные (Позвоночные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sz="1600" b="1" cap="small" dirty="0" smtClean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ru-RU" sz="1600" b="1" cap="small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7 </a:t>
            </a:r>
            <a:r>
              <a:rPr lang="ru-RU" sz="1600" b="1" cap="small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класс</a:t>
            </a:r>
            <a:br>
              <a:rPr lang="ru-RU" sz="1600" b="1" cap="small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600" b="1" cap="small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УМК </a:t>
            </a:r>
            <a:r>
              <a:rPr lang="ru-RU" sz="1600" b="1" cap="small" dirty="0" err="1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Сивоглазов</a:t>
            </a:r>
            <a:endParaRPr lang="ru-RU" sz="4000" b="1" i="1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851920" y="380457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600"/>
              </a:spcBef>
              <a:spcAft>
                <a:spcPts val="0"/>
              </a:spcAft>
              <a:buClr>
                <a:srgbClr val="B83D68"/>
              </a:buClr>
              <a:buSzPct val="70000"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Подготовила учитель биологии </a:t>
            </a:r>
          </a:p>
          <a:p>
            <a:pPr lvl="0" fontAlgn="auto">
              <a:spcBef>
                <a:spcPts val="600"/>
              </a:spcBef>
              <a:spcAft>
                <a:spcPts val="0"/>
              </a:spcAft>
              <a:buClr>
                <a:srgbClr val="B83D68"/>
              </a:buClr>
              <a:buSzPct val="70000"/>
            </a:pP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ЧОУ «Добрая школа на </a:t>
            </a:r>
            <a:r>
              <a:rPr lang="ru-RU" sz="1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Сольбе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 lvl="0" fontAlgn="auto">
              <a:spcBef>
                <a:spcPts val="600"/>
              </a:spcBef>
              <a:spcAft>
                <a:spcPts val="0"/>
              </a:spcAft>
              <a:buClr>
                <a:srgbClr val="B83D68"/>
              </a:buClr>
              <a:buSzPct val="70000"/>
            </a:pPr>
            <a:r>
              <a:rPr lang="ru-RU" sz="1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Пыжонкова</a:t>
            </a:r>
            <a:r>
              <a:rPr lang="ru-RU" sz="1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Н.Е.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13684" y="5557882"/>
            <a:ext cx="12234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Times New Roman"/>
              </a:rPr>
              <a:t>20.02.2023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1285875"/>
            <a:ext cx="3240088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3071813"/>
            <a:ext cx="3382963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3" y="1214438"/>
            <a:ext cx="3455987" cy="165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241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7625" y="5000625"/>
            <a:ext cx="4143375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 descr="ланцетник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928688" y="3071813"/>
            <a:ext cx="2611437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Rot="1" noChangeArrowheads="1"/>
          </p:cNvSpPr>
          <p:nvPr/>
        </p:nvSpPr>
        <p:spPr>
          <a:xfrm>
            <a:off x="357188" y="0"/>
            <a:ext cx="8385175" cy="1023938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2800" b="1" i="1" dirty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Подтип Бесчерепные</a:t>
            </a:r>
            <a:br>
              <a:rPr lang="ru-RU" sz="2800" b="1" i="1" dirty="0">
                <a:solidFill>
                  <a:srgbClr val="FF3300"/>
                </a:solidFill>
                <a:latin typeface="+mj-lt"/>
                <a:ea typeface="+mj-ea"/>
                <a:cs typeface="+mj-cs"/>
              </a:rPr>
            </a:br>
            <a:r>
              <a:rPr lang="ru-RU" sz="2800" b="1" i="1" dirty="0">
                <a:solidFill>
                  <a:srgbClr val="FF3300"/>
                </a:solidFill>
                <a:latin typeface="+mj-lt"/>
                <a:ea typeface="+mj-ea"/>
                <a:cs typeface="+mj-cs"/>
              </a:rPr>
              <a:t>Класс Ланцетники.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3924300" y="0"/>
            <a:ext cx="52197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800">
                <a:solidFill>
                  <a:srgbClr val="33CCFF"/>
                </a:solidFill>
              </a:rPr>
              <a:t>Ланцетник почти все время проводит, зарывшись в песок, так что наружу высовывается только острый передний           конец тела.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3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23938"/>
          </a:xfrm>
        </p:spPr>
        <p:txBody>
          <a:bodyPr/>
          <a:lstStyle/>
          <a:p>
            <a:r>
              <a:rPr lang="ru-RU" sz="2400" b="1" i="1" smtClean="0">
                <a:solidFill>
                  <a:srgbClr val="FF3300"/>
                </a:solidFill>
              </a:rPr>
              <a:t>Подтип Бесчерепные</a:t>
            </a:r>
            <a:br>
              <a:rPr lang="ru-RU" sz="2400" b="1" i="1" smtClean="0">
                <a:solidFill>
                  <a:srgbClr val="FF3300"/>
                </a:solidFill>
              </a:rPr>
            </a:br>
            <a:r>
              <a:rPr lang="ru-RU" sz="2400" b="1" i="1" smtClean="0">
                <a:solidFill>
                  <a:srgbClr val="FF3300"/>
                </a:solidFill>
              </a:rPr>
              <a:t>Класс Ланцетники.</a:t>
            </a:r>
          </a:p>
        </p:txBody>
      </p:sp>
      <p:pic>
        <p:nvPicPr>
          <p:cNvPr id="13315" name="Picture 4" descr="ланцетник внутр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813" y="3871913"/>
            <a:ext cx="6156325" cy="186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ланцетник внешн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38" y="1500188"/>
            <a:ext cx="3744912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4572000" y="1341438"/>
            <a:ext cx="42481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1-8 см, водный образ жизни</a:t>
            </a:r>
          </a:p>
          <a:p>
            <a:pPr>
              <a:spcBef>
                <a:spcPct val="50000"/>
              </a:spcBef>
            </a:pPr>
            <a:r>
              <a:rPr lang="ru-RU"/>
              <a:t>Зарывается в грунт, выставив переднюю часть тела</a:t>
            </a:r>
          </a:p>
          <a:p>
            <a:pPr>
              <a:spcBef>
                <a:spcPct val="50000"/>
              </a:spcBef>
            </a:pPr>
            <a:r>
              <a:rPr lang="ru-RU"/>
              <a:t>Тело полупрозрачное</a:t>
            </a:r>
          </a:p>
        </p:txBody>
      </p:sp>
      <p:sp>
        <p:nvSpPr>
          <p:cNvPr id="13318" name="Line 7"/>
          <p:cNvSpPr>
            <a:spLocks noChangeShapeType="1"/>
          </p:cNvSpPr>
          <p:nvPr/>
        </p:nvSpPr>
        <p:spPr bwMode="auto">
          <a:xfrm flipV="1">
            <a:off x="2051050" y="3860800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Text Box 8"/>
          <p:cNvSpPr txBox="1">
            <a:spLocks noChangeArrowheads="1"/>
          </p:cNvSpPr>
          <p:nvPr/>
        </p:nvSpPr>
        <p:spPr bwMode="auto">
          <a:xfrm>
            <a:off x="1547813" y="3500438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Хорда</a:t>
            </a:r>
          </a:p>
        </p:txBody>
      </p:sp>
      <p:sp>
        <p:nvSpPr>
          <p:cNvPr id="13320" name="Line 9"/>
          <p:cNvSpPr>
            <a:spLocks noChangeShapeType="1"/>
          </p:cNvSpPr>
          <p:nvPr/>
        </p:nvSpPr>
        <p:spPr bwMode="auto">
          <a:xfrm flipV="1">
            <a:off x="3348038" y="37893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Text Box 10"/>
          <p:cNvSpPr txBox="1">
            <a:spLocks noChangeArrowheads="1"/>
          </p:cNvSpPr>
          <p:nvPr/>
        </p:nvSpPr>
        <p:spPr bwMode="auto">
          <a:xfrm>
            <a:off x="2987675" y="3429000"/>
            <a:ext cx="1871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Спинной мозг</a:t>
            </a:r>
          </a:p>
        </p:txBody>
      </p:sp>
      <p:sp>
        <p:nvSpPr>
          <p:cNvPr id="13322" name="Line 11"/>
          <p:cNvSpPr>
            <a:spLocks noChangeShapeType="1"/>
          </p:cNvSpPr>
          <p:nvPr/>
        </p:nvSpPr>
        <p:spPr bwMode="auto">
          <a:xfrm flipH="1">
            <a:off x="1547813" y="5013325"/>
            <a:ext cx="6477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3" name="Text Box 12"/>
          <p:cNvSpPr txBox="1">
            <a:spLocks noChangeArrowheads="1"/>
          </p:cNvSpPr>
          <p:nvPr/>
        </p:nvSpPr>
        <p:spPr bwMode="auto">
          <a:xfrm>
            <a:off x="34925" y="4672013"/>
            <a:ext cx="16557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Воронка из щупальцев</a:t>
            </a:r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4643438" y="4868863"/>
            <a:ext cx="0" cy="7921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4211638" y="5734050"/>
            <a:ext cx="237648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Желудочно-кишечный тракт</a:t>
            </a:r>
          </a:p>
        </p:txBody>
      </p:sp>
      <p:sp>
        <p:nvSpPr>
          <p:cNvPr id="13326" name="Line 15"/>
          <p:cNvSpPr>
            <a:spLocks noChangeShapeType="1"/>
          </p:cNvSpPr>
          <p:nvPr/>
        </p:nvSpPr>
        <p:spPr bwMode="auto">
          <a:xfrm>
            <a:off x="3851275" y="4868863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7" name="Text Box 16"/>
          <p:cNvSpPr txBox="1">
            <a:spLocks noChangeArrowheads="1"/>
          </p:cNvSpPr>
          <p:nvPr/>
        </p:nvSpPr>
        <p:spPr bwMode="auto">
          <a:xfrm>
            <a:off x="2555875" y="5589588"/>
            <a:ext cx="1223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Жабры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Text Box 4"/>
          <p:cNvSpPr txBox="1">
            <a:spLocks noChangeArrowheads="1"/>
          </p:cNvSpPr>
          <p:nvPr/>
        </p:nvSpPr>
        <p:spPr bwMode="auto">
          <a:xfrm>
            <a:off x="468313" y="868363"/>
            <a:ext cx="83534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Систематическое положение ланцетника:</a:t>
            </a:r>
          </a:p>
          <a:p>
            <a:r>
              <a:rPr lang="ru-RU" i="1">
                <a:solidFill>
                  <a:srgbClr val="FF3300"/>
                </a:solidFill>
              </a:rPr>
              <a:t>К подтипу Бесчерепные, классу Головохордовые.</a:t>
            </a:r>
          </a:p>
          <a:p>
            <a:r>
              <a:rPr lang="ru-RU"/>
              <a:t>Покровы ланцетникая:</a:t>
            </a:r>
          </a:p>
          <a:p>
            <a:r>
              <a:rPr lang="ru-RU" i="1">
                <a:solidFill>
                  <a:srgbClr val="FF3300"/>
                </a:solidFill>
              </a:rPr>
              <a:t>Однослойный эпидермис и дерма.</a:t>
            </a:r>
          </a:p>
          <a:p>
            <a:r>
              <a:rPr lang="ru-RU"/>
              <a:t>Какие особенности характерны для нервной системы ланцетника:</a:t>
            </a:r>
          </a:p>
          <a:p>
            <a:r>
              <a:rPr lang="ru-RU" i="1">
                <a:solidFill>
                  <a:srgbClr val="FF3300"/>
                </a:solidFill>
              </a:rPr>
              <a:t>Нервная трубка над хордой, нет головного мозга.</a:t>
            </a:r>
          </a:p>
          <a:p>
            <a:r>
              <a:rPr lang="ru-RU"/>
              <a:t>Куда попадает вода из глотки, когда проходит через жаберные щели:</a:t>
            </a:r>
          </a:p>
          <a:p>
            <a:r>
              <a:rPr lang="ru-RU" i="1">
                <a:solidFill>
                  <a:srgbClr val="FF3300"/>
                </a:solidFill>
              </a:rPr>
              <a:t>В околожаберную (атриальную) полость.</a:t>
            </a:r>
          </a:p>
          <a:p>
            <a:r>
              <a:rPr lang="ru-RU"/>
              <a:t>Чем кровеносная система ланцетника отличается от кровеносной системы кольчатых червей:</a:t>
            </a:r>
          </a:p>
          <a:p>
            <a:r>
              <a:rPr lang="ru-RU" i="1">
                <a:solidFill>
                  <a:srgbClr val="FF3300"/>
                </a:solidFill>
              </a:rPr>
              <a:t>По брюшному сосуду кровь движется в переднюю часть тела, у кольчатых червей – в заднюю.</a:t>
            </a:r>
          </a:p>
          <a:p>
            <a:r>
              <a:rPr lang="ru-RU"/>
              <a:t>С какими полостями связана выделительная система ланцетника:</a:t>
            </a:r>
          </a:p>
          <a:p>
            <a:r>
              <a:rPr lang="ru-RU" i="1">
                <a:solidFill>
                  <a:srgbClr val="FF3300"/>
                </a:solidFill>
              </a:rPr>
              <a:t>С целомом и околожаберной полостями.</a:t>
            </a:r>
          </a:p>
          <a:p>
            <a:r>
              <a:rPr lang="ru-RU"/>
              <a:t>Образ жизни личинки ланцетника:</a:t>
            </a:r>
          </a:p>
          <a:p>
            <a:r>
              <a:rPr lang="ru-RU" i="1">
                <a:solidFill>
                  <a:srgbClr val="FF3300"/>
                </a:solidFill>
              </a:rPr>
              <a:t>Личинка покрыта ресничками и первое время плавает в толще воды.</a:t>
            </a: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611188" y="115888"/>
            <a:ext cx="802798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i="1">
                <a:solidFill>
                  <a:srgbClr val="FF3300"/>
                </a:solidFill>
              </a:rPr>
              <a:t>Подтип Бесчерепные</a:t>
            </a:r>
            <a:br>
              <a:rPr lang="ru-RU" sz="2400" b="1" i="1">
                <a:solidFill>
                  <a:srgbClr val="FF3300"/>
                </a:solidFill>
              </a:rPr>
            </a:br>
            <a:r>
              <a:rPr lang="ru-RU" sz="2400" b="1" i="1">
                <a:solidFill>
                  <a:srgbClr val="FF3300"/>
                </a:solidFill>
              </a:rPr>
              <a:t>Класс Ланцетники.</a:t>
            </a:r>
            <a:endParaRPr lang="ru-RU" sz="2400" i="1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04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04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04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04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04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04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04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04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04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04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04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04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604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1" descr="0_51cf7_cf64f087_L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948488" y="1052513"/>
            <a:ext cx="1928812" cy="275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4" descr="8947407486848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4300" y="4724400"/>
            <a:ext cx="153828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16" descr="0607110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827088" y="4437063"/>
            <a:ext cx="2357437" cy="21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4"/>
          <p:cNvSpPr txBox="1">
            <a:spLocks noChangeArrowheads="1"/>
          </p:cNvSpPr>
          <p:nvPr/>
        </p:nvSpPr>
        <p:spPr>
          <a:xfrm>
            <a:off x="500063" y="142875"/>
            <a:ext cx="8181975" cy="762000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Подтип Черепные, или Позвоночные </a:t>
            </a:r>
            <a:br>
              <a:rPr lang="ru-RU" sz="3600" b="1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endParaRPr lang="ru-RU" sz="3600" b="1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366" name="Picture 10" descr="C:\Users\Андрей\Desktop\Без названия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89663" y="4922838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11" descr="C:\Users\Андрей\Desktop\Без названия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56325" y="4941888"/>
            <a:ext cx="26860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8" name="Picture 14" descr="C:\Users\Андрей\Desktop\Без названия (1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850" y="2492375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9" name="Picture 15" descr="C:\Users\Андрей\Desktop\Без названия (2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39750" y="692150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16" descr="C:\Users\Андрей\Desktop\Без названия (3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635375" y="765175"/>
            <a:ext cx="28575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17" descr="C:\Users\Андрей\Desktop\Без названия (4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708400" y="2636838"/>
            <a:ext cx="27051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571500" y="428625"/>
            <a:ext cx="7467600" cy="762000"/>
          </a:xfrm>
        </p:spPr>
        <p:txBody>
          <a:bodyPr>
            <a:normAutofit fontScale="90000"/>
          </a:bodyPr>
          <a:lstStyle/>
          <a:p>
            <a:r>
              <a:rPr lang="ru-RU" sz="3600" b="1" smtClean="0">
                <a:solidFill>
                  <a:srgbClr val="FF0000"/>
                </a:solidFill>
              </a:rPr>
              <a:t>Подтип Черепные </a:t>
            </a:r>
            <a:br>
              <a:rPr lang="ru-RU" sz="3600" b="1" smtClean="0">
                <a:solidFill>
                  <a:srgbClr val="FF0000"/>
                </a:solidFill>
              </a:rPr>
            </a:br>
            <a:r>
              <a:rPr lang="ru-RU" sz="3600" b="1" smtClean="0">
                <a:solidFill>
                  <a:srgbClr val="FF0000"/>
                </a:solidFill>
              </a:rPr>
              <a:t>Класс Круглоротые </a:t>
            </a:r>
          </a:p>
        </p:txBody>
      </p:sp>
      <p:pic>
        <p:nvPicPr>
          <p:cNvPr id="16387" name="Picture 5" descr="круглороты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25" y="1714500"/>
            <a:ext cx="6913563" cy="41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минога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10163" y="3641725"/>
            <a:ext cx="3854450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минога австралийская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3644900"/>
            <a:ext cx="460851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 descr="минога трёхзубая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619250" y="188913"/>
            <a:ext cx="5905500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8"/>
          <p:cNvSpPr>
            <a:spLocks noChangeArrowheads="1"/>
          </p:cNvSpPr>
          <p:nvPr/>
        </p:nvSpPr>
        <p:spPr bwMode="auto">
          <a:xfrm>
            <a:off x="2987675" y="2130425"/>
            <a:ext cx="32829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600">
                <a:solidFill>
                  <a:srgbClr val="0000CC"/>
                </a:solidFill>
              </a:rPr>
              <a:t>Миноги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Sea_lamprey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468313" y="5516563"/>
            <a:ext cx="82073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600" b="1">
                <a:solidFill>
                  <a:schemeClr val="bg1"/>
                </a:solidFill>
              </a:rPr>
              <a:t>Минога ручьевая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4" name="Picture 14" descr="24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8038" y="147638"/>
            <a:ext cx="5610225" cy="327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7" name="Picture 17" descr="минога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32363" y="3500438"/>
            <a:ext cx="4030662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8" name="Picture 18" descr="минога-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388" y="188913"/>
            <a:ext cx="291147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20"/>
          <p:cNvSpPr txBox="1">
            <a:spLocks noChangeArrowheads="1"/>
          </p:cNvSpPr>
          <p:nvPr/>
        </p:nvSpPr>
        <p:spPr bwMode="auto">
          <a:xfrm>
            <a:off x="179388" y="3789363"/>
            <a:ext cx="45370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>
                <a:solidFill>
                  <a:srgbClr val="0000CC"/>
                </a:solidFill>
              </a:rPr>
              <a:t>Присасы-вательные воронки миног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2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2988" y="2636838"/>
            <a:ext cx="7129462" cy="406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минога8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188913"/>
            <a:ext cx="4321175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0" y="260350"/>
            <a:ext cx="4572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>
                <a:solidFill>
                  <a:srgbClr val="0000CC"/>
                </a:solidFill>
              </a:rPr>
              <a:t>Паразитический способ питания круглоротых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8"/>
          <p:cNvSpPr txBox="1">
            <a:spLocks noChangeArrowheads="1"/>
          </p:cNvSpPr>
          <p:nvPr/>
        </p:nvSpPr>
        <p:spPr bwMode="auto">
          <a:xfrm>
            <a:off x="714375" y="1643063"/>
            <a:ext cx="7559675" cy="3404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>
              <a:lnSpc>
                <a:spcPct val="80000"/>
              </a:lnSpc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раскрыть обучающимся признаки хордовых животных, их происхождение и классификации, установить различия между позвоночными и беспозвоночными животными, показать роль русских учёных в исследовании вопроса о происхождении хордовых. </a:t>
            </a:r>
          </a:p>
        </p:txBody>
      </p:sp>
    </p:spTree>
  </p:cSld>
  <p:clrMapOvr>
    <a:masterClrMapping/>
  </p:clrMapOvr>
  <p:transition spd="slow">
    <p:pull dir="r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 descr="миксины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02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2714625" y="5214938"/>
            <a:ext cx="3744913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>
                <a:solidFill>
                  <a:srgbClr val="0000CC"/>
                </a:solidFill>
              </a:rPr>
              <a:t>Миксины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8"/>
          <p:cNvSpPr>
            <a:spLocks noChangeArrowheads="1"/>
          </p:cNvSpPr>
          <p:nvPr/>
        </p:nvSpPr>
        <p:spPr bwMode="auto">
          <a:xfrm>
            <a:off x="3095625" y="2925763"/>
            <a:ext cx="29543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bg1"/>
                </a:solidFill>
              </a:rPr>
              <a:t>Минога</a:t>
            </a:r>
          </a:p>
        </p:txBody>
      </p:sp>
      <p:sp>
        <p:nvSpPr>
          <p:cNvPr id="22531" name="Rectangle 9"/>
          <p:cNvSpPr>
            <a:spLocks noChangeArrowheads="1"/>
          </p:cNvSpPr>
          <p:nvPr/>
        </p:nvSpPr>
        <p:spPr bwMode="auto">
          <a:xfrm>
            <a:off x="0" y="833418"/>
            <a:ext cx="9144000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endParaRPr lang="ru-RU" dirty="0"/>
          </a:p>
          <a:p>
            <a:pPr algn="ctr"/>
            <a:r>
              <a:rPr lang="ru-RU" sz="8000" dirty="0"/>
              <a:t>Какие классы объединены в тип хордовых?</a:t>
            </a:r>
          </a:p>
          <a:p>
            <a:pPr algn="ctr" eaLnBrk="0" hangingPunct="0"/>
            <a:endParaRPr lang="ru-RU" sz="1800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681038"/>
            <a:ext cx="9144000" cy="52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8000" dirty="0"/>
              <a:t>Каковы отличительные признаки типа хордовых?</a:t>
            </a:r>
          </a:p>
          <a:p>
            <a:pPr algn="ctr" eaLnBrk="0" hangingPunct="0"/>
            <a:endParaRPr lang="ru-RU" sz="1800" dirty="0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618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8000" dirty="0"/>
              <a:t>На основании каких признаков ланцетника относят к типу хордовых?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-77788"/>
            <a:ext cx="9144000" cy="698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8000" dirty="0"/>
              <a:t>В чем примитивность организации животных, относящихся к классу круглоротых? 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Выводы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8413"/>
            <a:ext cx="8229600" cy="5256212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/>
              <a:t>Животные типа Хордовые имеют внутренний скелет 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/>
              <a:t>Обладают единым планом строения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/>
              <a:t>Тип Хордовые включает бесчерепных и черепных животных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/>
              <a:t>Ланцетник – один из самых примитивных представителей Хордовых, сохраняющий все основные их признаки в течение всей жизни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ru-RU" sz="2800" smtClean="0"/>
              <a:t>Черепные находятся на более высоком уровне развития, ведут активный образ жизни, освоили все среды обитания, распространены по всему земному шару</a:t>
            </a:r>
          </a:p>
        </p:txBody>
      </p:sp>
    </p:spTree>
  </p:cSld>
  <p:clrMapOvr>
    <a:masterClrMapping/>
  </p:clrMapOvr>
  <p:transition spd="slow" advClick="0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99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993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5" descr="C:\Users\Андрей\Desktop\dom_zadanie-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1196975"/>
            <a:ext cx="81819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0" y="908764"/>
            <a:ext cx="91440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6600" dirty="0"/>
              <a:t>§ 20,</a:t>
            </a:r>
          </a:p>
          <a:p>
            <a:pPr algn="ctr"/>
            <a:r>
              <a:rPr lang="ru-RU" sz="6600" dirty="0"/>
              <a:t>Выполнить в рабочей тетради задания </a:t>
            </a:r>
          </a:p>
          <a:p>
            <a:pPr algn="ctr"/>
            <a:r>
              <a:rPr lang="ru-RU" sz="6600" dirty="0"/>
              <a:t>5 на с. 46, </a:t>
            </a:r>
          </a:p>
          <a:p>
            <a:pPr algn="ctr"/>
            <a:r>
              <a:rPr lang="ru-RU" sz="6600" dirty="0"/>
              <a:t>11 и 12 на  с. 47</a:t>
            </a:r>
            <a:r>
              <a:rPr lang="ru-RU" dirty="0"/>
              <a:t> 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642938" y="1357313"/>
            <a:ext cx="91440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8000" dirty="0"/>
              <a:t>— Какой тип животных мы изучили?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1571615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7200" dirty="0"/>
              <a:t>— Почему животных этих типов относят       к беспозвоночным? </a:t>
            </a: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827088" y="115888"/>
            <a:ext cx="7200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i="1">
                <a:solidFill>
                  <a:srgbClr val="FF3300"/>
                </a:solidFill>
              </a:rPr>
              <a:t>Общая характеристика типа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95288" y="981075"/>
            <a:ext cx="8424862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ru-RU" sz="1800" dirty="0"/>
              <a:t>В настоящее время известно около </a:t>
            </a:r>
            <a:r>
              <a:rPr lang="en-US" sz="1800" dirty="0"/>
              <a:t>42</a:t>
            </a:r>
            <a:r>
              <a:rPr lang="ru-RU" sz="1800" dirty="0"/>
              <a:t> 000 видов этих животных, обитающих как в водной среде, так и на суше.</a:t>
            </a:r>
          </a:p>
          <a:p>
            <a:pPr algn="ctr">
              <a:lnSpc>
                <a:spcPct val="110000"/>
              </a:lnSpc>
            </a:pPr>
            <a:endParaRPr lang="ru-RU" sz="1800" dirty="0"/>
          </a:p>
          <a:p>
            <a:pPr>
              <a:lnSpc>
                <a:spcPct val="110000"/>
              </a:lnSpc>
            </a:pPr>
            <a:r>
              <a:rPr lang="ru-RU" sz="1800" dirty="0"/>
              <a:t>Тип Хордовые включает:</a:t>
            </a:r>
          </a:p>
          <a:p>
            <a:pPr>
              <a:lnSpc>
                <a:spcPct val="110000"/>
              </a:lnSpc>
            </a:pPr>
            <a:r>
              <a:rPr lang="ru-RU" sz="1800" i="1" dirty="0">
                <a:solidFill>
                  <a:srgbClr val="FF3300"/>
                </a:solidFill>
              </a:rPr>
              <a:t>подтип </a:t>
            </a:r>
            <a:r>
              <a:rPr lang="ru-RU" sz="1800" i="1" dirty="0" err="1">
                <a:solidFill>
                  <a:srgbClr val="FF3300"/>
                </a:solidFill>
              </a:rPr>
              <a:t>Личиночнохордовые</a:t>
            </a:r>
            <a:r>
              <a:rPr lang="ru-RU" sz="1800" i="1" dirty="0">
                <a:solidFill>
                  <a:srgbClr val="FF3300"/>
                </a:solidFill>
              </a:rPr>
              <a:t> </a:t>
            </a:r>
            <a:r>
              <a:rPr lang="ru-RU" sz="1800" dirty="0">
                <a:solidFill>
                  <a:srgbClr val="FF3300"/>
                </a:solidFill>
              </a:rPr>
              <a:t>(</a:t>
            </a:r>
            <a:r>
              <a:rPr lang="ru-RU" sz="1800" dirty="0" err="1">
                <a:solidFill>
                  <a:srgbClr val="FF3300"/>
                </a:solidFill>
              </a:rPr>
              <a:t>Urochordata</a:t>
            </a:r>
            <a:r>
              <a:rPr lang="ru-RU" sz="1800" dirty="0">
                <a:solidFill>
                  <a:srgbClr val="FF3300"/>
                </a:solidFill>
              </a:rPr>
              <a:t>);</a:t>
            </a:r>
          </a:p>
          <a:p>
            <a:pPr>
              <a:lnSpc>
                <a:spcPct val="110000"/>
              </a:lnSpc>
            </a:pPr>
            <a:r>
              <a:rPr lang="ru-RU" sz="1800" i="1" dirty="0">
                <a:solidFill>
                  <a:srgbClr val="FF3300"/>
                </a:solidFill>
              </a:rPr>
              <a:t>подтип Бесчерепные</a:t>
            </a:r>
            <a:r>
              <a:rPr lang="ru-RU" sz="1800" dirty="0">
                <a:solidFill>
                  <a:srgbClr val="FF3300"/>
                </a:solidFill>
              </a:rPr>
              <a:t> (</a:t>
            </a:r>
            <a:r>
              <a:rPr lang="ru-RU" sz="1800" dirty="0" err="1">
                <a:solidFill>
                  <a:srgbClr val="FF3300"/>
                </a:solidFill>
              </a:rPr>
              <a:t>Acrania</a:t>
            </a:r>
            <a:r>
              <a:rPr lang="ru-RU" sz="1800" dirty="0">
                <a:solidFill>
                  <a:srgbClr val="FF3300"/>
                </a:solidFill>
              </a:rPr>
              <a:t>):</a:t>
            </a:r>
          </a:p>
          <a:p>
            <a:pPr>
              <a:lnSpc>
                <a:spcPct val="110000"/>
              </a:lnSpc>
            </a:pPr>
            <a:r>
              <a:rPr lang="ru-RU" sz="1800" dirty="0"/>
              <a:t>	</a:t>
            </a:r>
            <a:r>
              <a:rPr lang="ru-RU" sz="1800" dirty="0">
                <a:solidFill>
                  <a:srgbClr val="0000FF"/>
                </a:solidFill>
              </a:rPr>
              <a:t>класс </a:t>
            </a:r>
            <a:r>
              <a:rPr lang="ru-RU" sz="1800" dirty="0" err="1">
                <a:solidFill>
                  <a:srgbClr val="0000FF"/>
                </a:solidFill>
              </a:rPr>
              <a:t>Головохордовые</a:t>
            </a:r>
            <a:r>
              <a:rPr lang="ru-RU" sz="1800" dirty="0">
                <a:solidFill>
                  <a:srgbClr val="0000FF"/>
                </a:solidFill>
              </a:rPr>
              <a:t>;</a:t>
            </a:r>
          </a:p>
          <a:p>
            <a:pPr>
              <a:lnSpc>
                <a:spcPct val="110000"/>
              </a:lnSpc>
            </a:pPr>
            <a:r>
              <a:rPr lang="ru-RU" sz="1800" dirty="0">
                <a:solidFill>
                  <a:srgbClr val="FF3300"/>
                </a:solidFill>
              </a:rPr>
              <a:t>п</a:t>
            </a:r>
            <a:r>
              <a:rPr lang="ru-RU" sz="1800" i="1" dirty="0">
                <a:solidFill>
                  <a:srgbClr val="FF3300"/>
                </a:solidFill>
              </a:rPr>
              <a:t>одтип Позвоночные</a:t>
            </a:r>
            <a:r>
              <a:rPr lang="ru-RU" sz="1800" dirty="0">
                <a:solidFill>
                  <a:srgbClr val="FF3300"/>
                </a:solidFill>
              </a:rPr>
              <a:t> (</a:t>
            </a:r>
            <a:r>
              <a:rPr lang="ru-RU" sz="1800" dirty="0" err="1">
                <a:solidFill>
                  <a:srgbClr val="FF3300"/>
                </a:solidFill>
              </a:rPr>
              <a:t>Vertebrata</a:t>
            </a:r>
            <a:r>
              <a:rPr lang="ru-RU" sz="1800" dirty="0">
                <a:solidFill>
                  <a:srgbClr val="FF3300"/>
                </a:solidFill>
              </a:rPr>
              <a:t>):</a:t>
            </a:r>
          </a:p>
          <a:p>
            <a:pPr>
              <a:lnSpc>
                <a:spcPct val="110000"/>
              </a:lnSpc>
            </a:pPr>
            <a:r>
              <a:rPr lang="ru-RU" sz="1800" dirty="0"/>
              <a:t>	</a:t>
            </a:r>
            <a:r>
              <a:rPr lang="ru-RU" sz="1800" dirty="0">
                <a:solidFill>
                  <a:srgbClr val="0000FF"/>
                </a:solidFill>
              </a:rPr>
              <a:t>класс Круглоротые,</a:t>
            </a:r>
          </a:p>
          <a:p>
            <a:pPr>
              <a:lnSpc>
                <a:spcPct val="110000"/>
              </a:lnSpc>
            </a:pPr>
            <a:r>
              <a:rPr lang="ru-RU" sz="1800" dirty="0">
                <a:solidFill>
                  <a:srgbClr val="0000FF"/>
                </a:solidFill>
              </a:rPr>
              <a:t>	класс Хрящевые рыбы,</a:t>
            </a:r>
          </a:p>
          <a:p>
            <a:pPr>
              <a:lnSpc>
                <a:spcPct val="110000"/>
              </a:lnSpc>
            </a:pPr>
            <a:r>
              <a:rPr lang="ru-RU" sz="1800" dirty="0">
                <a:solidFill>
                  <a:srgbClr val="0000FF"/>
                </a:solidFill>
              </a:rPr>
              <a:t>	класс Костные рыбы,</a:t>
            </a:r>
          </a:p>
          <a:p>
            <a:pPr>
              <a:lnSpc>
                <a:spcPct val="110000"/>
              </a:lnSpc>
            </a:pPr>
            <a:r>
              <a:rPr lang="ru-RU" sz="1800" dirty="0">
                <a:solidFill>
                  <a:srgbClr val="0000FF"/>
                </a:solidFill>
              </a:rPr>
              <a:t>	класс Земноводные,</a:t>
            </a:r>
          </a:p>
          <a:p>
            <a:pPr>
              <a:lnSpc>
                <a:spcPct val="110000"/>
              </a:lnSpc>
            </a:pPr>
            <a:r>
              <a:rPr lang="ru-RU" sz="1800" dirty="0">
                <a:solidFill>
                  <a:srgbClr val="0000FF"/>
                </a:solidFill>
              </a:rPr>
              <a:t>	класс Пресмыкающиеся,</a:t>
            </a:r>
          </a:p>
          <a:p>
            <a:pPr>
              <a:lnSpc>
                <a:spcPct val="110000"/>
              </a:lnSpc>
            </a:pPr>
            <a:r>
              <a:rPr lang="ru-RU" sz="1800" dirty="0">
                <a:solidFill>
                  <a:srgbClr val="0000FF"/>
                </a:solidFill>
              </a:rPr>
              <a:t>	класс Птицы,</a:t>
            </a:r>
          </a:p>
          <a:p>
            <a:pPr>
              <a:lnSpc>
                <a:spcPct val="110000"/>
              </a:lnSpc>
            </a:pPr>
            <a:r>
              <a:rPr lang="ru-RU" sz="1800" dirty="0">
                <a:solidFill>
                  <a:srgbClr val="0000FF"/>
                </a:solidFill>
              </a:rPr>
              <a:t>	класс Млекопитающие.</a:t>
            </a:r>
          </a:p>
        </p:txBody>
      </p:sp>
      <p:pic>
        <p:nvPicPr>
          <p:cNvPr id="6148" name="Picture 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7538" y="4005263"/>
            <a:ext cx="45720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02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940425" y="1628775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134" fill="hold"/>
                                        <p:tgtEl>
                                          <p:spTgt spid="112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27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2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2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1187624" y="1196752"/>
            <a:ext cx="7560839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742950" indent="-742950" algn="just"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Общую характеристику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» на с.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92 учебника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Определите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основные признаки типа хордовых</a:t>
            </a:r>
            <a:r>
              <a:rPr lang="ru-RU" sz="3600" dirty="0"/>
              <a:t>. </a:t>
            </a:r>
          </a:p>
          <a:p>
            <a:endParaRPr lang="ru-RU" sz="3600" dirty="0" smtClean="0"/>
          </a:p>
          <a:p>
            <a:endParaRPr lang="ru-RU" sz="3600" dirty="0"/>
          </a:p>
        </p:txBody>
      </p:sp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0" y="-171450"/>
            <a:ext cx="428466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>
                <a:solidFill>
                  <a:srgbClr val="FF0000"/>
                </a:solidFill>
              </a:rPr>
              <a:t>Задание</a:t>
            </a:r>
            <a:r>
              <a:rPr lang="en-US" sz="7200">
                <a:solidFill>
                  <a:srgbClr val="FF0000"/>
                </a:solidFill>
              </a:rPr>
              <a:t>:</a:t>
            </a:r>
            <a:endParaRPr lang="ru-RU" sz="72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2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5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500"/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86063" y="500063"/>
            <a:ext cx="3270250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1357313" y="5286375"/>
            <a:ext cx="6408737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00FF"/>
                </a:solidFill>
              </a:rPr>
              <a:t>Ковалевский Александр Онуфриевич           (1840 – 1901 г.)</a:t>
            </a:r>
            <a:endParaRPr lang="ru-RU">
              <a:solidFill>
                <a:srgbClr val="0000FF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>
                <a:solidFill>
                  <a:srgbClr val="0000FF"/>
                </a:solidFill>
              </a:rPr>
              <a:t>Установил новый тип животных Хордовые</a:t>
            </a:r>
            <a:endParaRPr lang="ru-RU" sz="240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47" name="Group 39"/>
          <p:cNvGraphicFramePr>
            <a:graphicFrameLocks noGrp="1"/>
          </p:cNvGraphicFramePr>
          <p:nvPr/>
        </p:nvGraphicFramePr>
        <p:xfrm>
          <a:off x="0" y="590550"/>
          <a:ext cx="9144002" cy="6029116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4572001"/>
                <a:gridCol w="4572001"/>
              </a:tblGrid>
              <a:tr h="8987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Система органов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Строение и особенности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C000"/>
                        </a:solidFill>
                        <a:effectLst/>
                        <a:latin typeface="Arial Black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1788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Скелет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10437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Центральная нервная система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8829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Пищеварительная система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787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Жаберный аппарат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2007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Кровеносная система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534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Симметрия тела</a:t>
                      </a:r>
                      <a:endParaRPr kumimoji="0" lang="ru-RU" sz="3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4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1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244" name="Rectangle 28"/>
          <p:cNvSpPr>
            <a:spLocks noChangeArrowheads="1"/>
          </p:cNvSpPr>
          <p:nvPr/>
        </p:nvSpPr>
        <p:spPr bwMode="auto">
          <a:xfrm>
            <a:off x="-180975" y="0"/>
            <a:ext cx="9324975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228528" bIns="0" anchor="ctr">
            <a:spAutoFit/>
          </a:bodyPr>
          <a:lstStyle/>
          <a:p>
            <a:r>
              <a:rPr lang="ru-RU" sz="3200">
                <a:solidFill>
                  <a:srgbClr val="FF0000"/>
                </a:solidFill>
                <a:latin typeface="Arial Black" pitchFamily="34" charset="0"/>
              </a:rPr>
              <a:t>Общая характеристика типа хордовых</a:t>
            </a:r>
          </a:p>
        </p:txBody>
      </p:sp>
      <p:sp>
        <p:nvSpPr>
          <p:cNvPr id="17441" name="Text Box 33"/>
          <p:cNvSpPr txBox="1">
            <a:spLocks noChangeArrowheads="1"/>
          </p:cNvSpPr>
          <p:nvPr/>
        </p:nvSpPr>
        <p:spPr bwMode="auto">
          <a:xfrm>
            <a:off x="4572000" y="1500188"/>
            <a:ext cx="43211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i="1"/>
              <a:t>У низших хордовых прочный осевой стержень – хорда,          у высших – хрящевой или костный позвоночник</a:t>
            </a:r>
            <a:endParaRPr lang="ru-RU"/>
          </a:p>
        </p:txBody>
      </p:sp>
      <p:sp>
        <p:nvSpPr>
          <p:cNvPr id="17442" name="Text Box 34"/>
          <p:cNvSpPr txBox="1">
            <a:spLocks noChangeArrowheads="1"/>
          </p:cNvSpPr>
          <p:nvPr/>
        </p:nvSpPr>
        <p:spPr bwMode="auto">
          <a:xfrm>
            <a:off x="4572000" y="2714625"/>
            <a:ext cx="424973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/>
              <a:t>Нервная трубка,</a:t>
            </a:r>
          </a:p>
          <a:p>
            <a:r>
              <a:rPr lang="ru-RU" i="1"/>
              <a:t>у высших появляется головной мозг</a:t>
            </a:r>
            <a:endParaRPr lang="ru-RU"/>
          </a:p>
        </p:txBody>
      </p:sp>
      <p:sp>
        <p:nvSpPr>
          <p:cNvPr id="17444" name="Text Box 36"/>
          <p:cNvSpPr txBox="1">
            <a:spLocks noChangeArrowheads="1"/>
          </p:cNvSpPr>
          <p:nvPr/>
        </p:nvSpPr>
        <p:spPr bwMode="auto">
          <a:xfrm>
            <a:off x="4572000" y="3933825"/>
            <a:ext cx="41767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i="1"/>
              <a:t>Пищеварительная трубка</a:t>
            </a:r>
            <a:endParaRPr lang="ru-RU"/>
          </a:p>
        </p:txBody>
      </p:sp>
      <p:sp>
        <p:nvSpPr>
          <p:cNvPr id="17446" name="Text Box 38"/>
          <p:cNvSpPr txBox="1">
            <a:spLocks noChangeArrowheads="1"/>
          </p:cNvSpPr>
          <p:nvPr/>
        </p:nvSpPr>
        <p:spPr bwMode="auto">
          <a:xfrm>
            <a:off x="4643438" y="4652963"/>
            <a:ext cx="4176712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ru-RU" i="1"/>
              <a:t>Жаберные щели в передней части пищеварительной трубки</a:t>
            </a:r>
          </a:p>
        </p:txBody>
      </p:sp>
      <p:sp>
        <p:nvSpPr>
          <p:cNvPr id="17448" name="Text Box 40"/>
          <p:cNvSpPr txBox="1">
            <a:spLocks noChangeArrowheads="1"/>
          </p:cNvSpPr>
          <p:nvPr/>
        </p:nvSpPr>
        <p:spPr bwMode="auto">
          <a:xfrm>
            <a:off x="4572000" y="5373688"/>
            <a:ext cx="42497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20000"/>
              </a:spcBef>
            </a:pPr>
            <a:r>
              <a:rPr lang="ru-RU" i="1"/>
              <a:t>Замкнутая</a:t>
            </a:r>
            <a:endParaRPr lang="ru-RU"/>
          </a:p>
        </p:txBody>
      </p:sp>
      <p:sp>
        <p:nvSpPr>
          <p:cNvPr id="17449" name="Text Box 41"/>
          <p:cNvSpPr txBox="1">
            <a:spLocks noChangeArrowheads="1"/>
          </p:cNvSpPr>
          <p:nvPr/>
        </p:nvSpPr>
        <p:spPr bwMode="auto">
          <a:xfrm>
            <a:off x="4572000" y="6021388"/>
            <a:ext cx="42497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</a:pPr>
            <a:r>
              <a:rPr lang="ru-RU" i="1"/>
              <a:t>Двусторонняя</a:t>
            </a:r>
            <a:endParaRPr lang="ru-RU"/>
          </a:p>
        </p:txBody>
      </p:sp>
    </p:spTree>
  </p:cSld>
  <p:clrMapOvr>
    <a:masterClrMapping/>
  </p:clrMapOvr>
  <p:transition spd="slow"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41" grpId="0"/>
      <p:bldP spid="17442" grpId="0"/>
      <p:bldP spid="17444" grpId="0"/>
      <p:bldP spid="17446" grpId="0"/>
      <p:bldP spid="17448" grpId="0"/>
      <p:bldP spid="174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pallas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813" y="0"/>
            <a:ext cx="5327650" cy="506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2000250" y="5143500"/>
            <a:ext cx="5349875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             </a:t>
            </a:r>
            <a:r>
              <a:rPr lang="ru-RU" sz="2400" b="1">
                <a:solidFill>
                  <a:srgbClr val="0000FF"/>
                </a:solidFill>
              </a:rPr>
              <a:t>Паллас Пётр Симон</a:t>
            </a:r>
          </a:p>
          <a:p>
            <a:pPr algn="ctr"/>
            <a:r>
              <a:rPr lang="ru-RU" sz="2400" b="1">
                <a:solidFill>
                  <a:srgbClr val="0000FF"/>
                </a:solidFill>
              </a:rPr>
              <a:t> (1741 – 1811 г.)</a:t>
            </a:r>
          </a:p>
          <a:p>
            <a:pPr algn="ctr"/>
            <a:r>
              <a:rPr lang="ru-RU" b="1">
                <a:solidFill>
                  <a:srgbClr val="0000FF"/>
                </a:solidFill>
              </a:rPr>
              <a:t>В 1774 году описал ланцетника</a:t>
            </a:r>
          </a:p>
        </p:txBody>
      </p:sp>
    </p:spTree>
  </p:cSld>
  <p:clrMapOvr>
    <a:masterClrMapping/>
  </p:clrMapOvr>
  <p:transition spd="slow">
    <p:pull dir="r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1506</TotalTime>
  <Words>514</Words>
  <Application>Microsoft Office PowerPoint</Application>
  <PresentationFormat>Экран (4:3)</PresentationFormat>
  <Paragraphs>108</Paragraphs>
  <Slides>27</Slides>
  <Notes>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Солнцестояние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Подтип Бесчерепные Класс Ланцетники.</vt:lpstr>
      <vt:lpstr>Презентация PowerPoint</vt:lpstr>
      <vt:lpstr>Презентация PowerPoint</vt:lpstr>
      <vt:lpstr>Подтип Черепные  Класс Круглоротые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Выводы</vt:lpstr>
      <vt:lpstr>Презентация PowerPoint</vt:lpstr>
      <vt:lpstr>Презентация PowerPoint</vt:lpstr>
    </vt:vector>
  </TitlesOfParts>
  <Company>PTL#1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Pimenov AV</dc:creator>
  <cp:lastModifiedBy>Мать Паисия</cp:lastModifiedBy>
  <cp:revision>84</cp:revision>
  <dcterms:created xsi:type="dcterms:W3CDTF">2004-05-04T07:41:43Z</dcterms:created>
  <dcterms:modified xsi:type="dcterms:W3CDTF">2023-06-14T16:22:41Z</dcterms:modified>
</cp:coreProperties>
</file>