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9" d="100"/>
          <a:sy n="79" d="100"/>
        </p:scale>
        <p:origin x="85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E8019-DF28-4825-89F3-F56BD652FDAA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657A9-06DD-44D8-B020-F6AE7D022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2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8FB482-B26B-4309-AC3B-1984E48BAB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30AE5-2D5E-47C9-9543-66EACF4D7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905932-3DF6-4728-9978-C1390E799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E6A824-E8D9-4EB1-B3EB-293B1F6F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79B570-BA3A-4545-8847-DA6CBCBED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F8FB2F-8628-46AA-AA3A-4F0236BA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1074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5CEC5-263F-430B-A7A3-4D60AE53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0A29C9-2F9A-44EA-A794-2566A280D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91D7FB-CAEF-49E1-A84F-4425BE9F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361ADB-CCF5-42A0-AEDF-92107892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80CB7E-B30A-4254-8274-D9915E77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208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16FE38D-78BC-4B22-BDA8-DC4CCAB58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03B2EED-EC6A-478A-8B5C-A6A0DF6B88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47432E-411C-411A-AFF9-3EE1603B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27C35B-2EA8-46DF-9009-6CED653B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9800F6-56B1-4D27-8662-D74DBD02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12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D2205-637D-4B70-8FCB-481AF9F0F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0EE51-0750-49D4-BCBC-129FFD296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CE7FC5-13B7-4D3E-AE4C-A798B42D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68BF7F-E425-43C8-B8E5-C85F1616F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56233E-07FC-4471-8E60-433BDF3D4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9104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F468B-0B83-43CF-A8C8-23D9F95E3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9F6F10-2728-4014-BEC6-E9E835A86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9888F6-6E94-4028-8217-41C1187E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01C364-A376-41DB-B301-24D1E1F49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5885FB-6F31-4590-8FDF-FE1F8E67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55469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BD40B-F342-4D90-BEC6-DA2FE05BB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DE47CE-0E5E-40DD-A50B-22D0988FB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E4318F-FBDF-4786-895E-B0323754D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75F8EA-9025-4EC8-B3A9-07041C1D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80671-52E1-4601-B543-2BCD0B9F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D6C303-B0EE-43B1-88AE-CB8C86F17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6607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9DF41-99C3-480A-A620-ECB451C4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AA9CA2-DFE2-4596-A97E-9FFF6BB0F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1DDB2F-96ED-4700-B450-1A23E0C62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8C08846-A790-4F61-91D7-B4318D6DA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DF7DB8-8F3C-4B15-83E6-3DE91EA02E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0C71322-FFB5-455E-A5F9-7A93DF4A3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47EFBA-34A2-474A-BE96-4ECEDB01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618FD37-D428-4EFE-A591-CCCF9B87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02428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F1F6D5-A5CE-48F4-8A28-C6615B58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F16455-ADD8-44CE-A795-0885A2CE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AE7699B-4AEA-4EFD-B828-35B7DDE7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C1174FD-C601-4CFC-8055-F343F0B24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7008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462615-1F0F-4D0C-8F9F-711F86950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2F6A28-7EAC-41A8-92F0-DA0EBDDA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996222-B1D1-4A56-AF1E-77AD0096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3719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957DF-CA58-41C2-B7AE-CB6530A4D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D8B538-D475-4642-BF15-B4E98D7B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5252DD-04BF-430A-9AE7-884C693CA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D14F05-FAA6-4A17-A9A0-FA5BD8E14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3A25EF-41D6-4346-9678-E5D54DD1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AC1F72-CAD2-4A0D-BC3C-3618F69D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4628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125D5-27DF-4958-85BA-142AA5160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A0545BF-FA67-4093-8B52-F4ABBDABE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0B7E85-4B44-48C5-9440-BBB874297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FF5613-E157-40CA-A1C4-FDC99370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2190DF-8124-47C8-BF4A-90763E31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CCAFD9-5AEA-4395-A244-0EAE26C70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6410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230B2-4E76-49E3-A005-7653FC203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98A829-946B-4D81-8B76-2036FA262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444F91-FDF0-4BAA-B0EC-50C49D57E1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4C2F0-4BAE-4222-ABE3-8A4752EA210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7D0E61-3985-45EF-BE61-E3BC41ABE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5054FA-597A-4162-9F1B-0913FF43A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FA24B-11CC-407F-9BB3-9F9765EDEF1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0E97D4-1F2E-48FB-9BA9-6A1D4C2136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4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E2171-9817-4C64-92D4-6351AAE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0125" y="1984774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УРОК МАТЕМАТИКИ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ВО 2 КЛАССЕ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317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5881" y="2529191"/>
            <a:ext cx="93815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СПАСИБО ЗА УРОК!</a:t>
            </a:r>
            <a:endParaRPr lang="ru-RU" sz="8800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252" y="0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27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56708"/>
            <a:ext cx="10515600" cy="14369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«Уравнение»</a:t>
            </a:r>
            <a:endParaRPr lang="ru-RU" sz="8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57439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800" b="1" dirty="0" smtClean="0">
                <a:latin typeface="+mn-lt"/>
              </a:rPr>
              <a:t>Тема урока:</a:t>
            </a:r>
            <a:endParaRPr lang="ru-RU" sz="13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3094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939" y="435698"/>
            <a:ext cx="10718276" cy="6051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dirty="0">
                <a:ea typeface="Calibri" panose="020F0502020204030204" pitchFamily="34" charset="0"/>
              </a:rPr>
              <a:t>5 + 12 = 17</a:t>
            </a: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u="sng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5 + </a:t>
            </a:r>
            <a:r>
              <a:rPr lang="en-US" sz="4800" u="sng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y</a:t>
            </a:r>
            <a:r>
              <a:rPr lang="ru-RU" sz="4800" u="sng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 = 15</a:t>
            </a: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dirty="0">
                <a:ea typeface="Calibri" panose="020F0502020204030204" pitchFamily="34" charset="0"/>
              </a:rPr>
              <a:t>17 - 3 = 14</a:t>
            </a: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dirty="0">
                <a:ea typeface="Calibri" panose="020F0502020204030204" pitchFamily="34" charset="0"/>
              </a:rPr>
              <a:t>12 + </a:t>
            </a:r>
            <a:r>
              <a:rPr lang="en-US" sz="4800" dirty="0">
                <a:ea typeface="Calibri" panose="020F0502020204030204" pitchFamily="34" charset="0"/>
              </a:rPr>
              <a:t>x</a:t>
            </a:r>
            <a:endParaRPr lang="ru-RU" sz="4800" dirty="0">
              <a:ea typeface="Calibri" panose="020F0502020204030204" pitchFamily="34" charset="0"/>
            </a:endParaRP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5 + </a:t>
            </a:r>
            <a:r>
              <a:rPr lang="en-US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x</a:t>
            </a:r>
            <a:r>
              <a:rPr lang="ru-RU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 = 9</a:t>
            </a:r>
            <a:endParaRPr lang="ru-RU" sz="48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</a:endParaRP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dirty="0">
                <a:ea typeface="Calibri" panose="020F0502020204030204" pitchFamily="34" charset="0"/>
              </a:rPr>
              <a:t>10 – </a:t>
            </a:r>
            <a:r>
              <a:rPr lang="en-US" sz="4800" dirty="0">
                <a:ea typeface="Calibri" panose="020F0502020204030204" pitchFamily="34" charset="0"/>
              </a:rPr>
              <a:t>x </a:t>
            </a:r>
            <a:endParaRPr lang="ru-RU" sz="4800" dirty="0">
              <a:ea typeface="Calibri" panose="020F0502020204030204" pitchFamily="34" charset="0"/>
            </a:endParaRPr>
          </a:p>
          <a:p>
            <a:pPr indent="450215" algn="ctr">
              <a:lnSpc>
                <a:spcPct val="107000"/>
              </a:lnSpc>
              <a:spcAft>
                <a:spcPts val="600"/>
              </a:spcAft>
            </a:pPr>
            <a:r>
              <a:rPr lang="ru-RU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23 + </a:t>
            </a:r>
            <a:r>
              <a:rPr lang="en-US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a</a:t>
            </a:r>
            <a:r>
              <a:rPr lang="ru-RU" sz="4800" u="heavy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</a:rPr>
              <a:t> = 30</a:t>
            </a:r>
            <a:endParaRPr lang="ru-RU" sz="48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636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587385"/>
            <a:ext cx="10515600" cy="1133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atin typeface="+mn-lt"/>
              </a:rPr>
              <a:t>План урока:</a:t>
            </a:r>
            <a:endParaRPr lang="ru-RU" sz="6000" b="1" dirty="0">
              <a:latin typeface="+mn-lt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38200" y="1721122"/>
            <a:ext cx="1081333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Решить задачу;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Вспомнить, что такое уравнение;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Находить значение переменной.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14592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487045"/>
            <a:ext cx="10515600" cy="1133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atin typeface="+mn-lt"/>
              </a:rPr>
              <a:t>План урока:</a:t>
            </a:r>
            <a:endParaRPr lang="ru-RU" sz="6000" b="1" dirty="0">
              <a:latin typeface="+mn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694997"/>
            <a:ext cx="1081333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>
              <a:buFont typeface="Arial" panose="020B0604020202020204" pitchFamily="34" charset="0"/>
              <a:buAutoNum type="arabicPeriod"/>
            </a:pPr>
            <a:r>
              <a:rPr lang="ru-RU" sz="5400" smtClean="0"/>
              <a:t>Вспомнить, что такое уравнение;</a:t>
            </a:r>
          </a:p>
          <a:p>
            <a:pPr marL="914400" indent="-914400">
              <a:buFont typeface="Arial" panose="020B0604020202020204" pitchFamily="34" charset="0"/>
              <a:buAutoNum type="arabicPeriod"/>
            </a:pPr>
            <a:endParaRPr lang="ru-RU" sz="540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smtClean="0"/>
              <a:t>Находить значение переменной;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smtClean="0"/>
              <a:t>Решить задачу.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3627226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88963"/>
              </p:ext>
            </p:extLst>
          </p:nvPr>
        </p:nvGraphicFramePr>
        <p:xfrm>
          <a:off x="461557" y="2861974"/>
          <a:ext cx="11347263" cy="2512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4303">
                  <a:extLst>
                    <a:ext uri="{9D8B030D-6E8A-4147-A177-3AD203B41FA5}">
                      <a16:colId xmlns:a16="http://schemas.microsoft.com/office/drawing/2014/main" val="2574041031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3877410479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1429108233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2892788961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1830012740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1684290419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1139010998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1959517819"/>
                    </a:ext>
                  </a:extLst>
                </a:gridCol>
                <a:gridCol w="1129120">
                  <a:extLst>
                    <a:ext uri="{9D8B030D-6E8A-4147-A177-3AD203B41FA5}">
                      <a16:colId xmlns:a16="http://schemas.microsoft.com/office/drawing/2014/main" val="2806495171"/>
                    </a:ext>
                  </a:extLst>
                </a:gridCol>
              </a:tblGrid>
              <a:tr h="837653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Слагаемое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194010"/>
                  </a:ext>
                </a:extLst>
              </a:tr>
              <a:tr h="837653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Слагаемое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8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6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861681"/>
                  </a:ext>
                </a:extLst>
              </a:tr>
              <a:tr h="837653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Сумма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18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16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12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64967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80457" y="1619794"/>
            <a:ext cx="9309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Сравните свою работу с образцом: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995828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487045"/>
            <a:ext cx="10515600" cy="1133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atin typeface="+mn-lt"/>
              </a:rPr>
              <a:t>План урока:</a:t>
            </a:r>
            <a:endParaRPr lang="ru-RU" sz="6000" b="1" dirty="0">
              <a:latin typeface="+mn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694997"/>
            <a:ext cx="1081333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Вспомнить, что такое уравнение;</a:t>
            </a:r>
          </a:p>
          <a:p>
            <a:pPr marL="914400" indent="-91440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Находить значение переменной;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Решить задачу.</a:t>
            </a:r>
            <a:endParaRPr lang="ru-RU" sz="5400" dirty="0" smtClean="0"/>
          </a:p>
        </p:txBody>
      </p:sp>
      <p:pic>
        <p:nvPicPr>
          <p:cNvPr id="1026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9" y="1620782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024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487045"/>
            <a:ext cx="10515600" cy="1133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atin typeface="+mn-lt"/>
              </a:rPr>
              <a:t>План урока:</a:t>
            </a:r>
            <a:endParaRPr lang="ru-RU" sz="6000" b="1" dirty="0">
              <a:latin typeface="+mn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694997"/>
            <a:ext cx="1081333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Вспомнить, что такое уравнение;</a:t>
            </a:r>
          </a:p>
          <a:p>
            <a:pPr marL="914400" indent="-91440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Находить значение переменной;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Решить задачу.</a:t>
            </a:r>
            <a:endParaRPr lang="ru-RU" sz="5400" dirty="0" smtClean="0"/>
          </a:p>
        </p:txBody>
      </p:sp>
      <p:pic>
        <p:nvPicPr>
          <p:cNvPr id="1026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4" y="1766697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7" y="3362032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571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487045"/>
            <a:ext cx="10515600" cy="1133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atin typeface="+mn-lt"/>
              </a:rPr>
              <a:t>План урока:</a:t>
            </a:r>
            <a:endParaRPr lang="ru-RU" sz="6000" b="1" dirty="0">
              <a:latin typeface="+mn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694997"/>
            <a:ext cx="1081333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Вспомнить, что такое уравнение;</a:t>
            </a:r>
          </a:p>
          <a:p>
            <a:pPr marL="914400" indent="-91440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Находить значение переменной;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ru-RU" sz="5400" dirty="0" smtClean="0"/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ru-RU" sz="5400" dirty="0" smtClean="0"/>
              <a:t>Решить задачу.</a:t>
            </a:r>
            <a:endParaRPr lang="ru-RU" sz="5400" dirty="0" smtClean="0"/>
          </a:p>
        </p:txBody>
      </p:sp>
      <p:pic>
        <p:nvPicPr>
          <p:cNvPr id="1026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4" y="1766697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7" y="3362032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freeiconspng.com/uploads/checked-correct-right-yes-checkmark-12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4" y="5074101"/>
            <a:ext cx="864141" cy="77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80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156</Words>
  <Application>Microsoft Office PowerPoint</Application>
  <PresentationFormat>Широкоэкранный</PresentationFormat>
  <Paragraphs>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УРОК МАТЕМАТИКИ  ВО 2 КЛАССЕ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5</cp:revision>
  <dcterms:created xsi:type="dcterms:W3CDTF">2021-06-25T08:30:56Z</dcterms:created>
  <dcterms:modified xsi:type="dcterms:W3CDTF">2022-12-11T13:19:46Z</dcterms:modified>
</cp:coreProperties>
</file>