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57" r:id="rId3"/>
    <p:sldId id="258" r:id="rId4"/>
    <p:sldId id="270" r:id="rId5"/>
    <p:sldId id="269" r:id="rId6"/>
    <p:sldId id="264" r:id="rId7"/>
    <p:sldId id="265" r:id="rId8"/>
    <p:sldId id="259" r:id="rId9"/>
    <p:sldId id="272" r:id="rId10"/>
    <p:sldId id="273" r:id="rId11"/>
    <p:sldId id="267" r:id="rId12"/>
    <p:sldId id="268" r:id="rId13"/>
    <p:sldId id="260" r:id="rId14"/>
    <p:sldId id="261" r:id="rId15"/>
    <p:sldId id="262" r:id="rId16"/>
    <p:sldId id="271" r:id="rId17"/>
    <p:sldId id="274" r:id="rId18"/>
    <p:sldId id="275" r:id="rId19"/>
    <p:sldId id="263" r:id="rId20"/>
    <p:sldId id="266"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943" autoAdjust="0"/>
  </p:normalViewPr>
  <p:slideViewPr>
    <p:cSldViewPr>
      <p:cViewPr varScale="1">
        <p:scale>
          <a:sx n="52" d="100"/>
          <a:sy n="52" d="100"/>
        </p:scale>
        <p:origin x="1363" y="5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screen">
            <a:extLst>
              <a:ext uri="{28A0092B-C50C-407E-A947-70E740481C1C}">
                <a14:useLocalDpi xmlns:a14="http://schemas.microsoft.com/office/drawing/2010/main"/>
              </a:ext>
            </a:extLst>
          </a:blip>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5B106E36-FD25-4E2D-B0AA-010F637433A0}" type="datetimeFigureOut">
              <a:rPr lang="ru-RU" smtClean="0"/>
              <a:pPr/>
              <a:t>14.06.2023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ru-RU" smtClean="0"/>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B106E36-FD25-4E2D-B0AA-010F637433A0}" type="datetimeFigureOut">
              <a:rPr lang="ru-RU" smtClean="0"/>
              <a:pPr/>
              <a:t>14.06.2023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B106E36-FD25-4E2D-B0AA-010F637433A0}" type="datetimeFigureOut">
              <a:rPr lang="ru-RU" smtClean="0"/>
              <a:pPr/>
              <a:t>14.06.2023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4" name="Date Placeholder 3"/>
          <p:cNvSpPr>
            <a:spLocks noGrp="1"/>
          </p:cNvSpPr>
          <p:nvPr>
            <p:ph type="dt" sz="half" idx="10"/>
          </p:nvPr>
        </p:nvSpPr>
        <p:spPr/>
        <p:txBody>
          <a:bodyPr/>
          <a:lstStyle/>
          <a:p>
            <a:fld id="{5B106E36-FD25-4E2D-B0AA-010F637433A0}" type="datetimeFigureOut">
              <a:rPr lang="ru-RU" smtClean="0"/>
              <a:pPr/>
              <a:t>14.06.2023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
        <p:nvSpPr>
          <p:cNvPr id="8" name="Content Placeholder 7"/>
          <p:cNvSpPr>
            <a:spLocks noGrp="1"/>
          </p:cNvSpPr>
          <p:nvPr>
            <p:ph sz="quarter" idx="13"/>
          </p:nvPr>
        </p:nvSpPr>
        <p:spPr>
          <a:xfrm>
            <a:off x="609600" y="1600200"/>
            <a:ext cx="79248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B106E36-FD25-4E2D-B0AA-010F637433A0}" type="datetimeFigureOut">
              <a:rPr lang="ru-RU" smtClean="0"/>
              <a:pPr/>
              <a:t>14.06.2023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5" name="Date Placeholder 4"/>
          <p:cNvSpPr>
            <a:spLocks noGrp="1"/>
          </p:cNvSpPr>
          <p:nvPr>
            <p:ph type="dt" sz="half" idx="10"/>
          </p:nvPr>
        </p:nvSpPr>
        <p:spPr/>
        <p:txBody>
          <a:bodyPr/>
          <a:lstStyle/>
          <a:p>
            <a:fld id="{5B106E36-FD25-4E2D-B0AA-010F637433A0}" type="datetimeFigureOut">
              <a:rPr lang="ru-RU" smtClean="0"/>
              <a:pPr/>
              <a:t>14.06.2023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5B106E36-FD25-4E2D-B0AA-010F637433A0}" type="datetimeFigureOut">
              <a:rPr lang="ru-RU" smtClean="0"/>
              <a:pPr/>
              <a:t>14.06.2023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5B106E36-FD25-4E2D-B0AA-010F637433A0}" type="datetimeFigureOut">
              <a:rPr lang="ru-RU" smtClean="0"/>
              <a:pPr/>
              <a:t>14.06.2023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106E36-FD25-4E2D-B0AA-010F637433A0}" type="datetimeFigureOut">
              <a:rPr lang="ru-RU" smtClean="0"/>
              <a:pPr/>
              <a:t>14.06.2023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B106E36-FD25-4E2D-B0AA-010F637433A0}" type="datetimeFigureOut">
              <a:rPr lang="ru-RU" smtClean="0"/>
              <a:pPr/>
              <a:t>14.06.2023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ru-RU" smtClean="0"/>
              <a:t>Образец заголовка</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B106E36-FD25-4E2D-B0AA-010F637433A0}" type="datetimeFigureOut">
              <a:rPr lang="ru-RU" smtClean="0"/>
              <a:pPr/>
              <a:t>14.06.2023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5B106E36-FD25-4E2D-B0AA-010F637433A0}" type="datetimeFigureOut">
              <a:rPr lang="ru-RU" smtClean="0"/>
              <a:pPr/>
              <a:t>14.06.2023</a:t>
            </a:fld>
            <a:endParaRPr lang="ru-RU"/>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ru-RU"/>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7.xml"/><Relationship Id="rId4" Type="http://schemas.openxmlformats.org/officeDocument/2006/relationships/image" Target="../media/image31.jpeg"/></Relationships>
</file>

<file path=ppt/slides/_rels/slide1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7.xml"/><Relationship Id="rId4" Type="http://schemas.openxmlformats.org/officeDocument/2006/relationships/image" Target="../media/image34.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3.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1400" dirty="0" smtClean="0">
                <a:solidFill>
                  <a:schemeClr val="accent6">
                    <a:lumMod val="40000"/>
                    <a:lumOff val="60000"/>
                  </a:schemeClr>
                </a:solidFill>
              </a:rPr>
              <a:t>XIV </a:t>
            </a:r>
            <a:r>
              <a:rPr lang="ru-RU" sz="1400" dirty="0" smtClean="0">
                <a:solidFill>
                  <a:schemeClr val="accent6">
                    <a:lumMod val="40000"/>
                    <a:lumOff val="60000"/>
                  </a:schemeClr>
                </a:solidFill>
              </a:rPr>
              <a:t>Межрегиональная детско-юношеская научно-практической конференции «Ремесла и промыслы: прошлое и настоящее»</a:t>
            </a:r>
            <a:endParaRPr lang="ru-RU" sz="1400" dirty="0">
              <a:solidFill>
                <a:schemeClr val="accent6">
                  <a:lumMod val="40000"/>
                  <a:lumOff val="60000"/>
                </a:schemeClr>
              </a:solidFill>
            </a:endParaRPr>
          </a:p>
        </p:txBody>
      </p:sp>
      <p:sp>
        <p:nvSpPr>
          <p:cNvPr id="3" name="Подзаголовок 2"/>
          <p:cNvSpPr>
            <a:spLocks noGrp="1"/>
          </p:cNvSpPr>
          <p:nvPr>
            <p:ph sz="quarter" idx="13"/>
          </p:nvPr>
        </p:nvSpPr>
        <p:spPr>
          <a:xfrm>
            <a:off x="609600" y="1600200"/>
            <a:ext cx="8320118" cy="5043510"/>
          </a:xfrm>
        </p:spPr>
        <p:txBody>
          <a:bodyPr>
            <a:normAutofit/>
          </a:bodyPr>
          <a:lstStyle/>
          <a:p>
            <a:r>
              <a:rPr lang="ru-RU" sz="4000" i="1" dirty="0" smtClean="0">
                <a:solidFill>
                  <a:schemeClr val="accent6">
                    <a:lumMod val="40000"/>
                    <a:lumOff val="60000"/>
                  </a:schemeClr>
                </a:solidFill>
              </a:rPr>
              <a:t>«</a:t>
            </a:r>
            <a:r>
              <a:rPr lang="ru-RU" sz="4000" i="1" dirty="0" err="1" smtClean="0">
                <a:solidFill>
                  <a:schemeClr val="accent6">
                    <a:lumMod val="40000"/>
                    <a:lumOff val="60000"/>
                  </a:schemeClr>
                </a:solidFill>
              </a:rPr>
              <a:t>Старооскольская</a:t>
            </a:r>
            <a:r>
              <a:rPr lang="ru-RU" sz="4000" i="1" dirty="0" smtClean="0">
                <a:solidFill>
                  <a:schemeClr val="accent6">
                    <a:lumMod val="40000"/>
                    <a:lumOff val="60000"/>
                  </a:schemeClr>
                </a:solidFill>
              </a:rPr>
              <a:t> игрушка»</a:t>
            </a:r>
          </a:p>
          <a:p>
            <a:pPr algn="r">
              <a:buNone/>
            </a:pPr>
            <a:endParaRPr lang="ru-RU" sz="1200" i="1" dirty="0" smtClean="0">
              <a:solidFill>
                <a:schemeClr val="accent6">
                  <a:lumMod val="40000"/>
                  <a:lumOff val="60000"/>
                </a:schemeClr>
              </a:solidFill>
              <a:latin typeface="+mj-lt"/>
            </a:endParaRPr>
          </a:p>
          <a:p>
            <a:pPr algn="r">
              <a:buNone/>
            </a:pPr>
            <a:endParaRPr lang="ru-RU" sz="1200" i="1" dirty="0" smtClean="0">
              <a:solidFill>
                <a:schemeClr val="accent6">
                  <a:lumMod val="40000"/>
                  <a:lumOff val="60000"/>
                </a:schemeClr>
              </a:solidFill>
              <a:latin typeface="+mj-lt"/>
            </a:endParaRPr>
          </a:p>
          <a:p>
            <a:pPr algn="r">
              <a:buNone/>
            </a:pPr>
            <a:endParaRPr lang="ru-RU" sz="1200" i="1" dirty="0" smtClean="0">
              <a:solidFill>
                <a:schemeClr val="accent6">
                  <a:lumMod val="40000"/>
                  <a:lumOff val="60000"/>
                </a:schemeClr>
              </a:solidFill>
              <a:latin typeface="+mj-lt"/>
            </a:endParaRPr>
          </a:p>
          <a:p>
            <a:pPr algn="r">
              <a:buNone/>
            </a:pPr>
            <a:endParaRPr lang="ru-RU" sz="1200" i="1" dirty="0" smtClean="0">
              <a:solidFill>
                <a:schemeClr val="accent6">
                  <a:lumMod val="40000"/>
                  <a:lumOff val="60000"/>
                </a:schemeClr>
              </a:solidFill>
              <a:latin typeface="+mj-lt"/>
            </a:endParaRPr>
          </a:p>
          <a:p>
            <a:pPr algn="r">
              <a:buNone/>
            </a:pPr>
            <a:endParaRPr lang="ru-RU" sz="1200" i="1" dirty="0" smtClean="0">
              <a:solidFill>
                <a:schemeClr val="accent6">
                  <a:lumMod val="40000"/>
                  <a:lumOff val="60000"/>
                </a:schemeClr>
              </a:solidFill>
              <a:latin typeface="+mj-lt"/>
            </a:endParaRPr>
          </a:p>
          <a:p>
            <a:pPr algn="r">
              <a:buNone/>
            </a:pPr>
            <a:endParaRPr lang="ru-RU" sz="1200" i="1" dirty="0" smtClean="0">
              <a:solidFill>
                <a:schemeClr val="accent6">
                  <a:lumMod val="40000"/>
                  <a:lumOff val="60000"/>
                </a:schemeClr>
              </a:solidFill>
              <a:latin typeface="+mj-lt"/>
            </a:endParaRPr>
          </a:p>
          <a:p>
            <a:pPr algn="r">
              <a:buNone/>
            </a:pPr>
            <a:endParaRPr lang="ru-RU" sz="1200" i="1" dirty="0" smtClean="0">
              <a:solidFill>
                <a:schemeClr val="accent6">
                  <a:lumMod val="40000"/>
                  <a:lumOff val="60000"/>
                </a:schemeClr>
              </a:solidFill>
              <a:latin typeface="+mj-lt"/>
            </a:endParaRPr>
          </a:p>
          <a:p>
            <a:pPr algn="r">
              <a:buNone/>
            </a:pPr>
            <a:r>
              <a:rPr lang="ru-RU" sz="1200" i="1" dirty="0" smtClean="0">
                <a:solidFill>
                  <a:schemeClr val="accent6">
                    <a:lumMod val="40000"/>
                    <a:lumOff val="60000"/>
                  </a:schemeClr>
                </a:solidFill>
                <a:latin typeface="+mj-lt"/>
              </a:rPr>
              <a:t>Автор:</a:t>
            </a:r>
          </a:p>
          <a:p>
            <a:pPr algn="r">
              <a:buNone/>
            </a:pPr>
            <a:r>
              <a:rPr lang="ru-RU" sz="1200" i="1" dirty="0" smtClean="0">
                <a:solidFill>
                  <a:schemeClr val="accent6">
                    <a:lumMod val="40000"/>
                    <a:lumOff val="60000"/>
                  </a:schemeClr>
                </a:solidFill>
                <a:latin typeface="+mj-lt"/>
              </a:rPr>
              <a:t>Савельева Екатерина</a:t>
            </a:r>
          </a:p>
          <a:p>
            <a:pPr algn="r">
              <a:buNone/>
            </a:pPr>
            <a:r>
              <a:rPr lang="ru-RU" sz="1200" i="1" dirty="0" smtClean="0">
                <a:solidFill>
                  <a:schemeClr val="accent6">
                    <a:lumMod val="40000"/>
                    <a:lumOff val="60000"/>
                  </a:schemeClr>
                </a:solidFill>
                <a:latin typeface="+mj-lt"/>
              </a:rPr>
              <a:t>Учащаяся в 7А классе </a:t>
            </a:r>
          </a:p>
          <a:p>
            <a:pPr algn="r">
              <a:buNone/>
            </a:pPr>
            <a:r>
              <a:rPr lang="ru-RU" sz="1200" i="1" dirty="0" smtClean="0">
                <a:solidFill>
                  <a:schemeClr val="accent6">
                    <a:lumMod val="40000"/>
                    <a:lumOff val="60000"/>
                  </a:schemeClr>
                </a:solidFill>
                <a:latin typeface="+mj-lt"/>
              </a:rPr>
              <a:t>Детской художественной школы</a:t>
            </a:r>
          </a:p>
          <a:p>
            <a:pPr algn="r">
              <a:buNone/>
            </a:pPr>
            <a:r>
              <a:rPr lang="ru-RU" sz="1200" i="1" dirty="0" smtClean="0">
                <a:solidFill>
                  <a:schemeClr val="accent6">
                    <a:lumMod val="40000"/>
                    <a:lumOff val="60000"/>
                  </a:schemeClr>
                </a:solidFill>
                <a:latin typeface="+mj-lt"/>
              </a:rPr>
              <a:t>Научный руководитель:</a:t>
            </a:r>
          </a:p>
          <a:p>
            <a:pPr algn="r">
              <a:buNone/>
            </a:pPr>
            <a:r>
              <a:rPr lang="ru-RU" sz="1200" i="1" dirty="0" err="1" smtClean="0">
                <a:solidFill>
                  <a:schemeClr val="accent6">
                    <a:lumMod val="40000"/>
                    <a:lumOff val="60000"/>
                  </a:schemeClr>
                </a:solidFill>
                <a:latin typeface="+mj-lt"/>
              </a:rPr>
              <a:t>Хажилова</a:t>
            </a:r>
            <a:r>
              <a:rPr lang="ru-RU" sz="1200" i="1" dirty="0" smtClean="0">
                <a:solidFill>
                  <a:schemeClr val="accent6">
                    <a:lumMod val="40000"/>
                    <a:lumOff val="60000"/>
                  </a:schemeClr>
                </a:solidFill>
                <a:latin typeface="+mj-lt"/>
              </a:rPr>
              <a:t> Наталья Викторовна</a:t>
            </a:r>
          </a:p>
          <a:p>
            <a:endParaRPr lang="ru-RU" dirty="0">
              <a:solidFill>
                <a:schemeClr val="tx1"/>
              </a:solidFill>
            </a:endParaRPr>
          </a:p>
        </p:txBody>
      </p:sp>
      <p:pic>
        <p:nvPicPr>
          <p:cNvPr id="1030" name="Picture 6" descr="C:\Users\234\Desktop\Катя\новое.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85786" y="2643182"/>
            <a:ext cx="5572164" cy="3768323"/>
          </a:xfrm>
          <a:prstGeom prst="rect">
            <a:avLst/>
          </a:prstGeom>
          <a:noFill/>
        </p:spPr>
      </p:pic>
    </p:spTree>
  </p:cSld>
  <p:clrMapOvr>
    <a:masterClrMapping/>
  </p:clrMapOvr>
  <p:transition>
    <p:strips dir="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pPr algn="ctr"/>
            <a:r>
              <a:rPr lang="ru-RU" dirty="0" smtClean="0"/>
              <a:t>Моя композиция.</a:t>
            </a:r>
            <a:endParaRPr lang="ru-RU" dirty="0"/>
          </a:p>
        </p:txBody>
      </p:sp>
      <p:sp>
        <p:nvSpPr>
          <p:cNvPr id="5" name="Содержимое 4"/>
          <p:cNvSpPr>
            <a:spLocks noGrp="1"/>
          </p:cNvSpPr>
          <p:nvPr>
            <p:ph sz="quarter" idx="13"/>
          </p:nvPr>
        </p:nvSpPr>
        <p:spPr/>
        <p:txBody>
          <a:bodyPr/>
          <a:lstStyle/>
          <a:p>
            <a:r>
              <a:rPr lang="ru-RU" dirty="0" smtClean="0"/>
              <a:t> Я решила слепить композицию </a:t>
            </a:r>
            <a:r>
              <a:rPr lang="ru-RU" dirty="0" err="1" smtClean="0"/>
              <a:t>старооскольской</a:t>
            </a:r>
            <a:r>
              <a:rPr lang="ru-RU" dirty="0" smtClean="0"/>
              <a:t> семьи.</a:t>
            </a:r>
          </a:p>
          <a:p>
            <a:r>
              <a:rPr lang="ru-RU" dirty="0" smtClean="0"/>
              <a:t>Почему семья? Год 2019 считается годом семьи.</a:t>
            </a:r>
          </a:p>
          <a:p>
            <a:r>
              <a:rPr lang="ru-RU" dirty="0" smtClean="0"/>
              <a:t>Семья - это самое главное, что есть в нашей жизни. Это забота, любовь и поддержка. И мне кажется, что именно в игрушках из глины можно проследить закономерность любви, красоты, которая присутствует в нашей жизни. Я хочу показать наглядным примером, что намного интереснее изготавливать игрушки своими руками, а не покупать в магазине. Ведь это только одни плюсы: дети развивают свою моторику пальцев, фантазию, а самое главное интерес к законченной работе.</a:t>
            </a: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mirbelogorya.ru/images/stories/news/2017/01/00000_24_17_14_0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67544" y="764704"/>
            <a:ext cx="3420380" cy="2736304"/>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perunica.ru/uploads/posts/2012-06/1339829069_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392480" y="764704"/>
            <a:ext cx="3347872" cy="2664296"/>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http://shevab47.tmweb.ru/wp-content/uploads/2011/12/%D0%94%D0%B0%D0%BC%D1%8B-%D0%B0%D1%83%D1%80%D0%B0.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051720" y="4149080"/>
            <a:ext cx="5256584" cy="2183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2593589"/>
      </p:ext>
    </p:extLst>
  </p:cSld>
  <p:clrMapOvr>
    <a:masterClrMapping/>
  </p:clrMapOvr>
  <p:transition>
    <p:strips dir="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descr="http://s1.drugiegoroda.ru/8/780/78021-DSC_0410-1024x685.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339752" y="2996952"/>
            <a:ext cx="6336704" cy="3371859"/>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http://no.oskol-news.ru/wp-content/n12/igr5.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95536" y="476672"/>
            <a:ext cx="4250954" cy="29085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4208974"/>
      </p:ext>
    </p:extLst>
  </p:cSld>
  <p:clrMapOvr>
    <a:masterClrMapping/>
  </p:clrMapOvr>
  <p:transition>
    <p:strips dir="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lvl="0" algn="ctr">
              <a:lnSpc>
                <a:spcPct val="150000"/>
              </a:lnSpc>
              <a:spcAft>
                <a:spcPts val="800"/>
              </a:spcAft>
              <a:tabLst>
                <a:tab pos="457200" algn="l"/>
              </a:tabLst>
            </a:pPr>
            <a:r>
              <a:rPr lang="ru-RU" sz="3200" b="1" dirty="0" smtClean="0">
                <a:latin typeface="Calibri"/>
                <a:ea typeface="Times New Roman"/>
                <a:cs typeface="Calibri"/>
              </a:rPr>
              <a:t>Мастера-игрушечники</a:t>
            </a:r>
            <a:r>
              <a:rPr lang="ru-RU" sz="3200" b="1" dirty="0">
                <a:latin typeface="Calibri"/>
                <a:ea typeface="Times New Roman"/>
                <a:cs typeface="Calibri"/>
              </a:rPr>
              <a:t>.</a:t>
            </a:r>
            <a:endParaRPr lang="ru-RU" dirty="0"/>
          </a:p>
        </p:txBody>
      </p:sp>
      <p:sp>
        <p:nvSpPr>
          <p:cNvPr id="3" name="Содержимое 2"/>
          <p:cNvSpPr>
            <a:spLocks noGrp="1"/>
          </p:cNvSpPr>
          <p:nvPr>
            <p:ph sz="quarter" idx="13"/>
          </p:nvPr>
        </p:nvSpPr>
        <p:spPr>
          <a:xfrm>
            <a:off x="609600" y="1052736"/>
            <a:ext cx="4538464" cy="5400600"/>
          </a:xfrm>
        </p:spPr>
        <p:txBody>
          <a:bodyPr>
            <a:normAutofit lnSpcReduction="10000"/>
          </a:bodyPr>
          <a:lstStyle/>
          <a:p>
            <a:pPr marL="0" indent="0" algn="ctr">
              <a:lnSpc>
                <a:spcPct val="150000"/>
              </a:lnSpc>
              <a:spcAft>
                <a:spcPts val="800"/>
              </a:spcAft>
              <a:buNone/>
            </a:pPr>
            <a:r>
              <a:rPr lang="ru-RU" sz="1600" dirty="0">
                <a:latin typeface="Open Sans"/>
                <a:ea typeface="Times New Roman"/>
                <a:cs typeface="Times New Roman"/>
              </a:rPr>
              <a:t> </a:t>
            </a:r>
            <a:endParaRPr lang="ru-RU" sz="1400" dirty="0">
              <a:latin typeface="Calibri"/>
              <a:ea typeface="Calibri"/>
              <a:cs typeface="Times New Roman"/>
            </a:endParaRPr>
          </a:p>
          <a:p>
            <a:r>
              <a:rPr lang="ru-RU" sz="1800" dirty="0">
                <a:latin typeface="Calibri"/>
                <a:ea typeface="Times New Roman"/>
                <a:cs typeface="Calibri"/>
              </a:rPr>
              <a:t>Мастерами «</a:t>
            </a:r>
            <a:r>
              <a:rPr lang="ru-RU" sz="1800" dirty="0" err="1">
                <a:latin typeface="Calibri"/>
                <a:ea typeface="Times New Roman"/>
                <a:cs typeface="Calibri"/>
              </a:rPr>
              <a:t>горшколепами</a:t>
            </a:r>
            <a:r>
              <a:rPr lang="ru-RU" sz="1800" dirty="0">
                <a:latin typeface="Calibri"/>
                <a:ea typeface="Times New Roman"/>
                <a:cs typeface="Calibri"/>
              </a:rPr>
              <a:t>» в Старом Осколе пренебрежительно называли тех, кто делал глиняные игрушки, </a:t>
            </a:r>
            <a:r>
              <a:rPr lang="ru-RU" sz="1800" dirty="0" err="1">
                <a:latin typeface="Calibri"/>
                <a:ea typeface="Times New Roman"/>
                <a:cs typeface="Calibri"/>
              </a:rPr>
              <a:t>свистюлишниками</a:t>
            </a:r>
            <a:r>
              <a:rPr lang="ru-RU" sz="1800" dirty="0">
                <a:latin typeface="Calibri"/>
                <a:ea typeface="Times New Roman"/>
                <a:cs typeface="Calibri"/>
              </a:rPr>
              <a:t>, не считая их гончарами. Гончаром прежде в Старом Осколе признавали только того, кто мог вытянуть на гончарном круге </a:t>
            </a:r>
            <a:r>
              <a:rPr lang="ru-RU" sz="1800" dirty="0" smtClean="0">
                <a:latin typeface="Calibri"/>
                <a:ea typeface="Times New Roman"/>
                <a:cs typeface="Calibri"/>
              </a:rPr>
              <a:t>корчажку</a:t>
            </a:r>
          </a:p>
          <a:p>
            <a:endParaRPr lang="ru-RU" sz="1800" dirty="0" smtClean="0">
              <a:latin typeface="Calibri"/>
              <a:ea typeface="Times New Roman"/>
              <a:cs typeface="Calibri"/>
            </a:endParaRPr>
          </a:p>
          <a:p>
            <a:pPr marL="0" indent="0" algn="ctr">
              <a:lnSpc>
                <a:spcPts val="1350"/>
              </a:lnSpc>
              <a:spcAft>
                <a:spcPts val="1285"/>
              </a:spcAft>
              <a:buNone/>
            </a:pPr>
            <a:r>
              <a:rPr lang="ru-RU" sz="1600" dirty="0" smtClean="0">
                <a:solidFill>
                  <a:schemeClr val="tx2">
                    <a:lumMod val="20000"/>
                    <a:lumOff val="80000"/>
                  </a:schemeClr>
                </a:solidFill>
                <a:latin typeface="Helvetica"/>
                <a:ea typeface="Times New Roman"/>
              </a:rPr>
              <a:t>1. Анастасия </a:t>
            </a:r>
            <a:r>
              <a:rPr lang="ru-RU" sz="1600" dirty="0">
                <a:solidFill>
                  <a:schemeClr val="tx2">
                    <a:lumMod val="20000"/>
                    <a:lumOff val="80000"/>
                  </a:schemeClr>
                </a:solidFill>
                <a:latin typeface="Helvetica"/>
                <a:ea typeface="Times New Roman"/>
              </a:rPr>
              <a:t>Павловна Гончарова </a:t>
            </a:r>
            <a:endParaRPr lang="ru-RU" sz="1600" dirty="0" smtClean="0">
              <a:solidFill>
                <a:schemeClr val="tx2">
                  <a:lumMod val="20000"/>
                  <a:lumOff val="80000"/>
                </a:schemeClr>
              </a:solidFill>
              <a:latin typeface="Helvetica"/>
              <a:ea typeface="Times New Roman"/>
            </a:endParaRPr>
          </a:p>
          <a:p>
            <a:pPr>
              <a:lnSpc>
                <a:spcPct val="107000"/>
              </a:lnSpc>
              <a:spcAft>
                <a:spcPts val="1510"/>
              </a:spcAft>
            </a:pPr>
            <a:r>
              <a:rPr lang="ru-RU" sz="1400" dirty="0">
                <a:latin typeface="Trebuchet MS"/>
                <a:ea typeface="Times New Roman"/>
                <a:cs typeface="Times New Roman"/>
              </a:rPr>
              <a:t>Анастасия Павловна сыграла самую важную роль в дальнейшей судьбе </a:t>
            </a:r>
            <a:r>
              <a:rPr lang="ru-RU" sz="1400" dirty="0" err="1">
                <a:latin typeface="Trebuchet MS"/>
                <a:ea typeface="Times New Roman"/>
                <a:cs typeface="Times New Roman"/>
              </a:rPr>
              <a:t>старооскольской</a:t>
            </a:r>
            <a:r>
              <a:rPr lang="ru-RU" sz="1400" dirty="0">
                <a:latin typeface="Trebuchet MS"/>
                <a:ea typeface="Times New Roman"/>
                <a:cs typeface="Times New Roman"/>
              </a:rPr>
              <a:t> игрушки. Именно она в своё время научила дочерей Ольгу Михайловну, Наталью Михайловну и Евдокию Михайловну Гончаровых, лепке глиняной игрушки, а те, в свою очередь, передали ремесленный канон мастерам современности.</a:t>
            </a:r>
            <a:endParaRPr lang="ru-RU" sz="1400" dirty="0">
              <a:latin typeface="Calibri"/>
              <a:ea typeface="Calibri"/>
              <a:cs typeface="Times New Roman"/>
            </a:endParaRPr>
          </a:p>
          <a:p>
            <a:pPr marL="0" indent="0" algn="ctr">
              <a:lnSpc>
                <a:spcPts val="1350"/>
              </a:lnSpc>
              <a:spcAft>
                <a:spcPts val="1285"/>
              </a:spcAft>
              <a:buNone/>
            </a:pPr>
            <a:endParaRPr lang="ru-RU" sz="1600" dirty="0">
              <a:solidFill>
                <a:schemeClr val="tx2">
                  <a:lumMod val="20000"/>
                  <a:lumOff val="80000"/>
                </a:schemeClr>
              </a:solidFill>
              <a:latin typeface="Calibri"/>
              <a:ea typeface="Calibri"/>
              <a:cs typeface="Times New Roman"/>
            </a:endParaRPr>
          </a:p>
          <a:p>
            <a:pPr algn="ctr">
              <a:lnSpc>
                <a:spcPts val="1350"/>
              </a:lnSpc>
              <a:spcAft>
                <a:spcPts val="1285"/>
              </a:spcAft>
            </a:pPr>
            <a:endParaRPr lang="ru-RU" sz="1400" dirty="0">
              <a:solidFill>
                <a:schemeClr val="tx2">
                  <a:lumMod val="20000"/>
                  <a:lumOff val="80000"/>
                </a:schemeClr>
              </a:solidFill>
              <a:latin typeface="Calibri"/>
              <a:ea typeface="Calibri"/>
              <a:cs typeface="Times New Roman"/>
            </a:endParaRPr>
          </a:p>
          <a:p>
            <a:endParaRPr lang="ru-RU" dirty="0"/>
          </a:p>
        </p:txBody>
      </p:sp>
      <p:pic>
        <p:nvPicPr>
          <p:cNvPr id="4" name="Рисунок 3" descr="Анастасия Павловна Гончарова"/>
          <p:cNvPicPr/>
          <p:nvPr/>
        </p:nvPicPr>
        <p:blipFill>
          <a:blip r:embed="rId2" cstate="screen">
            <a:extLst>
              <a:ext uri="{28A0092B-C50C-407E-A947-70E740481C1C}">
                <a14:useLocalDpi xmlns:a14="http://schemas.microsoft.com/office/drawing/2010/main"/>
              </a:ext>
            </a:extLst>
          </a:blip>
          <a:srcRect/>
          <a:stretch>
            <a:fillRect/>
          </a:stretch>
        </p:blipFill>
        <p:spPr bwMode="auto">
          <a:xfrm>
            <a:off x="5796136" y="2296047"/>
            <a:ext cx="2935551" cy="4202479"/>
          </a:xfrm>
          <a:prstGeom prst="rect">
            <a:avLst/>
          </a:prstGeom>
          <a:noFill/>
          <a:ln>
            <a:noFill/>
          </a:ln>
        </p:spPr>
      </p:pic>
    </p:spTree>
  </p:cSld>
  <p:clrMapOvr>
    <a:masterClrMapping/>
  </p:clrMapOvr>
  <p:transition>
    <p:strips dir="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3"/>
          </p:nvPr>
        </p:nvSpPr>
        <p:spPr>
          <a:xfrm>
            <a:off x="611560" y="188640"/>
            <a:ext cx="4248472" cy="5454352"/>
          </a:xfrm>
        </p:spPr>
        <p:txBody>
          <a:bodyPr/>
          <a:lstStyle/>
          <a:p>
            <a:pPr algn="ctr"/>
            <a:r>
              <a:rPr lang="ru-RU" sz="1800" dirty="0" smtClean="0">
                <a:solidFill>
                  <a:schemeClr val="tx2">
                    <a:lumMod val="20000"/>
                    <a:lumOff val="80000"/>
                  </a:schemeClr>
                </a:solidFill>
                <a:latin typeface="Helvetica"/>
                <a:ea typeface="Times New Roman"/>
              </a:rPr>
              <a:t>2. Евдокия </a:t>
            </a:r>
            <a:r>
              <a:rPr lang="ru-RU" sz="1800" dirty="0">
                <a:solidFill>
                  <a:schemeClr val="tx2">
                    <a:lumMod val="20000"/>
                    <a:lumOff val="80000"/>
                  </a:schemeClr>
                </a:solidFill>
                <a:latin typeface="Helvetica"/>
                <a:ea typeface="Times New Roman"/>
              </a:rPr>
              <a:t>Михайловна </a:t>
            </a:r>
            <a:r>
              <a:rPr lang="ru-RU" sz="1800" dirty="0" err="1">
                <a:solidFill>
                  <a:schemeClr val="tx2">
                    <a:lumMod val="20000"/>
                    <a:lumOff val="80000"/>
                  </a:schemeClr>
                </a:solidFill>
                <a:latin typeface="Helvetica"/>
                <a:ea typeface="Times New Roman"/>
              </a:rPr>
              <a:t>Тарарыева</a:t>
            </a:r>
            <a:r>
              <a:rPr lang="ru-RU" sz="1800" dirty="0">
                <a:solidFill>
                  <a:schemeClr val="tx2">
                    <a:lumMod val="20000"/>
                    <a:lumOff val="80000"/>
                  </a:schemeClr>
                </a:solidFill>
                <a:latin typeface="Helvetica"/>
                <a:ea typeface="Times New Roman"/>
              </a:rPr>
              <a:t> </a:t>
            </a:r>
            <a:endParaRPr lang="ru-RU" sz="1800" dirty="0" smtClean="0">
              <a:solidFill>
                <a:schemeClr val="tx2">
                  <a:lumMod val="20000"/>
                  <a:lumOff val="80000"/>
                </a:schemeClr>
              </a:solidFill>
              <a:latin typeface="Helvetica"/>
              <a:ea typeface="Times New Roman"/>
            </a:endParaRPr>
          </a:p>
          <a:p>
            <a:pPr marL="0" indent="0" algn="ctr">
              <a:buNone/>
            </a:pPr>
            <a:r>
              <a:rPr lang="ru-RU" sz="1600" dirty="0" smtClean="0">
                <a:latin typeface="Trebuchet MS"/>
                <a:ea typeface="Times New Roman"/>
                <a:cs typeface="Times New Roman"/>
              </a:rPr>
              <a:t> </a:t>
            </a:r>
            <a:r>
              <a:rPr lang="ru-RU" sz="1600" dirty="0">
                <a:latin typeface="Trebuchet MS"/>
                <a:ea typeface="Times New Roman"/>
                <a:cs typeface="Times New Roman"/>
              </a:rPr>
              <a:t>С детства увлечённо лепила с матерью (А.П. Гончарова) глиняную игрушку. Помогала отцу, например, лепила подставы. После смерти матери в голодные  1930-е годы много лепила игрушек для продажи. Только за счет этого выжила сама и ее сестра Наталья Михайловна</a:t>
            </a:r>
            <a:r>
              <a:rPr lang="ru-RU" sz="1600" dirty="0" smtClean="0">
                <a:latin typeface="Trebuchet MS"/>
                <a:ea typeface="Times New Roman"/>
                <a:cs typeface="Times New Roman"/>
              </a:rPr>
              <a:t>.</a:t>
            </a:r>
          </a:p>
          <a:p>
            <a:pPr marL="0" indent="0" algn="ctr">
              <a:buNone/>
            </a:pPr>
            <a:r>
              <a:rPr lang="ru-RU" sz="1800" dirty="0" smtClean="0">
                <a:solidFill>
                  <a:schemeClr val="tx2">
                    <a:lumMod val="20000"/>
                    <a:lumOff val="80000"/>
                  </a:schemeClr>
                </a:solidFill>
                <a:latin typeface="Helvetica"/>
                <a:ea typeface="Times New Roman"/>
              </a:rPr>
              <a:t>3. Ольга </a:t>
            </a:r>
            <a:r>
              <a:rPr lang="ru-RU" sz="1800" dirty="0">
                <a:solidFill>
                  <a:schemeClr val="tx2">
                    <a:lumMod val="20000"/>
                    <a:lumOff val="80000"/>
                  </a:schemeClr>
                </a:solidFill>
                <a:latin typeface="Helvetica"/>
                <a:ea typeface="Times New Roman"/>
              </a:rPr>
              <a:t>и Наталья Гончаровы </a:t>
            </a:r>
            <a:endParaRPr lang="ru-RU" sz="1800" dirty="0" smtClean="0">
              <a:solidFill>
                <a:schemeClr val="tx2">
                  <a:lumMod val="20000"/>
                  <a:lumOff val="80000"/>
                </a:schemeClr>
              </a:solidFill>
              <a:latin typeface="Helvetica"/>
              <a:ea typeface="Times New Roman"/>
            </a:endParaRPr>
          </a:p>
          <a:p>
            <a:pPr marL="0" indent="0" algn="ctr">
              <a:buNone/>
            </a:pPr>
            <a:r>
              <a:rPr lang="ru-RU" sz="1600" dirty="0" smtClean="0">
                <a:latin typeface="Helvetica"/>
              </a:rPr>
              <a:t>Лепили свои игрушки вместе с матерью</a:t>
            </a:r>
            <a:endParaRPr lang="ru-RU" sz="1600" dirty="0"/>
          </a:p>
        </p:txBody>
      </p:sp>
      <p:pic>
        <p:nvPicPr>
          <p:cNvPr id="4" name="Рисунок 3" descr="Евдокия Михайловна Тарарыева"/>
          <p:cNvPicPr/>
          <p:nvPr/>
        </p:nvPicPr>
        <p:blipFill>
          <a:blip r:embed="rId2" cstate="screen">
            <a:extLst>
              <a:ext uri="{28A0092B-C50C-407E-A947-70E740481C1C}">
                <a14:useLocalDpi xmlns:a14="http://schemas.microsoft.com/office/drawing/2010/main"/>
              </a:ext>
            </a:extLst>
          </a:blip>
          <a:srcRect/>
          <a:stretch>
            <a:fillRect/>
          </a:stretch>
        </p:blipFill>
        <p:spPr bwMode="auto">
          <a:xfrm>
            <a:off x="6084168" y="476672"/>
            <a:ext cx="2058629" cy="3068960"/>
          </a:xfrm>
          <a:prstGeom prst="rect">
            <a:avLst/>
          </a:prstGeom>
          <a:noFill/>
          <a:ln>
            <a:noFill/>
          </a:ln>
        </p:spPr>
      </p:pic>
      <p:pic>
        <p:nvPicPr>
          <p:cNvPr id="5" name="Рисунок 4" descr="Ольга и Наталья Гончаровы"/>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70914" y="3891137"/>
            <a:ext cx="4309072" cy="2631763"/>
          </a:xfrm>
          <a:prstGeom prst="rect">
            <a:avLst/>
          </a:prstGeom>
          <a:noFill/>
          <a:ln>
            <a:noFill/>
          </a:ln>
        </p:spPr>
      </p:pic>
    </p:spTree>
  </p:cSld>
  <p:clrMapOvr>
    <a:masterClrMapping/>
  </p:clrMapOvr>
  <p:transition>
    <p:strips dir="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99392"/>
            <a:ext cx="7924800" cy="1152128"/>
          </a:xfrm>
        </p:spPr>
        <p:txBody>
          <a:bodyPr/>
          <a:lstStyle/>
          <a:p>
            <a:pPr lvl="0" algn="ctr">
              <a:lnSpc>
                <a:spcPct val="150000"/>
              </a:lnSpc>
              <a:spcAft>
                <a:spcPts val="800"/>
              </a:spcAft>
              <a:tabLst>
                <a:tab pos="457200" algn="l"/>
              </a:tabLst>
            </a:pPr>
            <a:r>
              <a:rPr lang="ru-RU" dirty="0" smtClean="0"/>
              <a:t>Заключение.</a:t>
            </a:r>
            <a:endParaRPr lang="ru-RU" dirty="0"/>
          </a:p>
        </p:txBody>
      </p:sp>
      <p:sp>
        <p:nvSpPr>
          <p:cNvPr id="3" name="Содержимое 2"/>
          <p:cNvSpPr>
            <a:spLocks noGrp="1"/>
          </p:cNvSpPr>
          <p:nvPr>
            <p:ph sz="quarter" idx="13"/>
          </p:nvPr>
        </p:nvSpPr>
        <p:spPr>
          <a:xfrm>
            <a:off x="251520" y="1124744"/>
            <a:ext cx="5688632" cy="5616624"/>
          </a:xfrm>
        </p:spPr>
        <p:txBody>
          <a:bodyPr>
            <a:normAutofit fontScale="62500" lnSpcReduction="20000"/>
          </a:bodyPr>
          <a:lstStyle/>
          <a:p>
            <a:pPr algn="ctr">
              <a:lnSpc>
                <a:spcPct val="150000"/>
              </a:lnSpc>
              <a:spcAft>
                <a:spcPts val="800"/>
              </a:spcAft>
            </a:pPr>
            <a:r>
              <a:rPr lang="ru-RU" sz="1800" dirty="0" err="1">
                <a:latin typeface="Calibri"/>
                <a:ea typeface="Times New Roman"/>
                <a:cs typeface="Calibri"/>
              </a:rPr>
              <a:t>Старооскольская</a:t>
            </a:r>
            <a:r>
              <a:rPr lang="ru-RU" sz="1800" dirty="0">
                <a:latin typeface="Calibri"/>
                <a:ea typeface="Times New Roman"/>
                <a:cs typeface="Calibri"/>
              </a:rPr>
              <a:t> игрушка обладает простотой и лаконичностью форм. Обусловленные принадлежностью к промыслу, то есть необходимостью заработать, простые, отработанные временем, «скорые» и «традиционные» приёмы лепки, передающиеся от поколения к поколению, это то, что роднит её с любой другой народной игрушкой. Эта, возможно вынужденная, а может намеренная простота компенсируется смысловым богатством и глубоким значение каждой детали.</a:t>
            </a:r>
            <a:endParaRPr lang="ru-RU" sz="1400" dirty="0">
              <a:latin typeface="Calibri"/>
              <a:ea typeface="Calibri"/>
              <a:cs typeface="Times New Roman"/>
            </a:endParaRPr>
          </a:p>
          <a:p>
            <a:pPr algn="ctr">
              <a:lnSpc>
                <a:spcPct val="150000"/>
              </a:lnSpc>
              <a:spcAft>
                <a:spcPts val="800"/>
              </a:spcAft>
            </a:pPr>
            <a:r>
              <a:rPr lang="ru-RU" sz="1800" dirty="0">
                <a:latin typeface="Calibri"/>
                <a:ea typeface="Times New Roman"/>
                <a:cs typeface="Calibri"/>
              </a:rPr>
              <a:t>Возрождение гончарного промысла в Старом Осколе начинается с игрушки. Это понятно: не нужно большого количества глины, не нужна для этого глина особенно высокого качества, не нужно гончарного круга, обжечь можно и в маленькой печи или даже в костре.</a:t>
            </a:r>
            <a:endParaRPr lang="ru-RU" sz="1400" dirty="0">
              <a:latin typeface="Calibri"/>
              <a:ea typeface="Calibri"/>
              <a:cs typeface="Times New Roman"/>
            </a:endParaRPr>
          </a:p>
          <a:p>
            <a:pPr algn="ctr">
              <a:lnSpc>
                <a:spcPct val="150000"/>
              </a:lnSpc>
              <a:spcAft>
                <a:spcPts val="800"/>
              </a:spcAft>
            </a:pPr>
            <a:r>
              <a:rPr lang="ru-RU" sz="1800" dirty="0">
                <a:latin typeface="Calibri"/>
                <a:ea typeface="Times New Roman"/>
                <a:cs typeface="Calibri"/>
              </a:rPr>
              <a:t>Самые лучшие экземпляры игрушек находятся в </a:t>
            </a:r>
            <a:r>
              <a:rPr lang="ru-RU" sz="1800" dirty="0" err="1">
                <a:latin typeface="Calibri"/>
                <a:ea typeface="Times New Roman"/>
                <a:cs typeface="Calibri"/>
              </a:rPr>
              <a:t>Старосокольском</a:t>
            </a:r>
            <a:r>
              <a:rPr lang="ru-RU" sz="1800" dirty="0">
                <a:latin typeface="Calibri"/>
                <a:ea typeface="Times New Roman"/>
                <a:cs typeface="Calibri"/>
              </a:rPr>
              <a:t> краеведческом музее, музее педагогического колледжа, в частных коллекциях. Сегодня </a:t>
            </a:r>
            <a:r>
              <a:rPr lang="ru-RU" sz="1800" dirty="0" err="1">
                <a:latin typeface="Calibri"/>
                <a:ea typeface="Times New Roman"/>
                <a:cs typeface="Calibri"/>
              </a:rPr>
              <a:t>старооскольская</a:t>
            </a:r>
            <a:r>
              <a:rPr lang="ru-RU" sz="1800" dirty="0">
                <a:latin typeface="Calibri"/>
                <a:ea typeface="Times New Roman"/>
                <a:cs typeface="Calibri"/>
              </a:rPr>
              <a:t> глиняная игрушка занесена в каталог «Народные промыслы России». Она самобытна, имеет свои собственные черты. До сих пор есть в городе мастера - игрушечники, которые возрождают этот промысел. Таким образом, можно надеяться, что народные промыслы не угаснут в нашей сложной, экономически нестабильной обстановке, и, перешагнув вековой рубеж, займут свое достойное место в XXI веке. Ведь это – прошлое, живущее в настоящем.</a:t>
            </a:r>
            <a:endParaRPr lang="ru-RU" sz="1400" dirty="0">
              <a:latin typeface="Calibri"/>
              <a:ea typeface="Calibri"/>
              <a:cs typeface="Times New Roman"/>
            </a:endParaRPr>
          </a:p>
          <a:p>
            <a:endParaRPr lang="ru-RU" dirty="0"/>
          </a:p>
        </p:txBody>
      </p:sp>
      <p:pic>
        <p:nvPicPr>
          <p:cNvPr id="2050" name="Picture 2" descr="C:\Users\234\Desktop\Катя\M9m_ypk1Xdo.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000760" y="1214422"/>
            <a:ext cx="3071834" cy="4759185"/>
          </a:xfrm>
          <a:prstGeom prst="rect">
            <a:avLst/>
          </a:prstGeom>
          <a:noFill/>
        </p:spPr>
      </p:pic>
    </p:spTree>
  </p:cSld>
  <p:clrMapOvr>
    <a:masterClrMapping/>
  </p:clrMapOvr>
  <p:transition>
    <p:strips dir="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3"/>
          </p:nvPr>
        </p:nvSpPr>
        <p:spPr/>
        <p:txBody>
          <a:bodyPr>
            <a:normAutofit fontScale="92500" lnSpcReduction="20000"/>
          </a:bodyPr>
          <a:lstStyle/>
          <a:p>
            <a:r>
              <a:rPr lang="ru-RU" dirty="0" smtClean="0"/>
              <a:t>Я считаю, что с поставленными задачами справилась.</a:t>
            </a:r>
          </a:p>
          <a:p>
            <a:pPr>
              <a:buNone/>
            </a:pPr>
            <a:r>
              <a:rPr lang="ru-RU" dirty="0" smtClean="0"/>
              <a:t>      Познакомилась, изучила и полюбила этот промысел. Узнала и проанализировала материал.</a:t>
            </a:r>
          </a:p>
          <a:p>
            <a:pPr lvl="0">
              <a:buNone/>
            </a:pPr>
            <a:r>
              <a:rPr lang="ru-RU" dirty="0" smtClean="0"/>
              <a:t>      Выявила характерные особенности промысла глиняной игрушки в </a:t>
            </a:r>
            <a:r>
              <a:rPr lang="ru-RU" dirty="0" err="1" smtClean="0"/>
              <a:t>Старооскольском</a:t>
            </a:r>
            <a:r>
              <a:rPr lang="ru-RU" dirty="0" smtClean="0"/>
              <a:t> крае и познакомиться с почерком мастеров-игрушечников;</a:t>
            </a:r>
          </a:p>
          <a:p>
            <a:pPr>
              <a:buNone/>
            </a:pPr>
            <a:r>
              <a:rPr lang="ru-RU" dirty="0" smtClean="0"/>
              <a:t>      активизировала интерес учащихся нашей школы к народному творчеству родного края.</a:t>
            </a:r>
          </a:p>
          <a:p>
            <a:pPr>
              <a:buNone/>
            </a:pPr>
            <a:r>
              <a:rPr lang="ru-RU" dirty="0" smtClean="0"/>
              <a:t>       И ответила на главный вопрос.</a:t>
            </a:r>
            <a:r>
              <a:rPr lang="ru-RU" b="1" dirty="0" smtClean="0"/>
              <a:t> «Как же в наш округ попали эти игрушки?».</a:t>
            </a:r>
            <a:endParaRPr lang="ru-RU" dirty="0" smtClean="0"/>
          </a:p>
          <a:p>
            <a:pPr>
              <a:buNone/>
            </a:pPr>
            <a:r>
              <a:rPr lang="ru-RU" dirty="0" smtClean="0"/>
              <a:t>       Ответ: Знакомые рассказали мне интересную историю.</a:t>
            </a:r>
          </a:p>
          <a:p>
            <a:pPr>
              <a:buNone/>
            </a:pPr>
            <a:r>
              <a:rPr lang="ru-RU" dirty="0" smtClean="0"/>
              <a:t>       В 19 веке их прадеда  который жил в близи Старого Оскола отправили в ссылку на север ХМАО . Его жена которая не хотела расставаться с мужем отправилась с ним на север. Жена Марья Ивановна увлекалась изготовлением </a:t>
            </a:r>
            <a:r>
              <a:rPr lang="ru-RU" dirty="0" err="1" smtClean="0"/>
              <a:t>старооскольских</a:t>
            </a:r>
            <a:r>
              <a:rPr lang="ru-RU" dirty="0" smtClean="0"/>
              <a:t> игрушек. И она привезла эту любовь в наш округ. Марья Ивановна хранила традиции при изготовлении, и те игрушки которые мне понравились это были её поделки, они сохранились до нашего времени через поколения. И это очень ценно, что в наше время есть люди которые хранят старые и национальные традиции.</a:t>
            </a:r>
          </a:p>
          <a:p>
            <a:pPr>
              <a:buNone/>
            </a:pPr>
            <a:endParaRPr lang="ru-RU" dirty="0" smtClean="0"/>
          </a:p>
          <a:p>
            <a:pPr lvl="0">
              <a:buNone/>
            </a:pPr>
            <a:endParaRPr lang="ru-RU" dirty="0" smtClean="0"/>
          </a:p>
          <a:p>
            <a:pPr lvl="0">
              <a:buNone/>
            </a:pPr>
            <a:endParaRPr lang="ru-RU" dirty="0" smtClean="0"/>
          </a:p>
          <a:p>
            <a:pPr>
              <a:buNone/>
            </a:pPr>
            <a:endParaRPr lang="ru-RU" dirty="0" smtClean="0"/>
          </a:p>
        </p:txBody>
      </p:sp>
    </p:spTree>
  </p:cSld>
  <p:clrMapOvr>
    <a:masterClrMapping/>
  </p:clrMapOvr>
  <p:transition>
    <p:strips dir="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C:\Users\234\Desktop\Катя\h2S5jdac-Ww.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429388" y="547710"/>
            <a:ext cx="2428892" cy="3238523"/>
          </a:xfrm>
          <a:prstGeom prst="rect">
            <a:avLst/>
          </a:prstGeom>
          <a:noFill/>
        </p:spPr>
      </p:pic>
      <p:pic>
        <p:nvPicPr>
          <p:cNvPr id="3077" name="Picture 5" descr="C:\Users\234\Desktop\Катя\Loi8YwRS5rE.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57158" y="500042"/>
            <a:ext cx="2571768" cy="3429024"/>
          </a:xfrm>
          <a:prstGeom prst="rect">
            <a:avLst/>
          </a:prstGeom>
          <a:noFill/>
        </p:spPr>
      </p:pic>
      <p:pic>
        <p:nvPicPr>
          <p:cNvPr id="3075" name="Picture 3" descr="C:\Users\234\Desktop\Катя\FMc7DnhoRkI.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857488" y="1857364"/>
            <a:ext cx="3643338" cy="4489559"/>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234\Desktop\Катя\M9m_ypk1Xdo.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072198" y="357166"/>
            <a:ext cx="2857520" cy="3810027"/>
          </a:xfrm>
          <a:prstGeom prst="rect">
            <a:avLst/>
          </a:prstGeom>
          <a:noFill/>
        </p:spPr>
      </p:pic>
      <p:pic>
        <p:nvPicPr>
          <p:cNvPr id="4099" name="Picture 3" descr="C:\Users\234\Desktop\Катя\NNmYNHJ8BNk.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57158" y="357166"/>
            <a:ext cx="3143272" cy="4000492"/>
          </a:xfrm>
          <a:prstGeom prst="rect">
            <a:avLst/>
          </a:prstGeom>
          <a:noFill/>
        </p:spPr>
      </p:pic>
      <p:pic>
        <p:nvPicPr>
          <p:cNvPr id="2" name="Picture 2" descr="C:\Users\234\Desktop\Катя\5dEeOwPHIAM.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071802" y="3571876"/>
            <a:ext cx="3071834" cy="2958954"/>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lvl="0" algn="ctr">
              <a:lnSpc>
                <a:spcPct val="150000"/>
              </a:lnSpc>
              <a:spcAft>
                <a:spcPts val="800"/>
              </a:spcAft>
              <a:tabLst>
                <a:tab pos="457200" algn="l"/>
              </a:tabLst>
            </a:pPr>
            <a:r>
              <a:rPr lang="ru-RU" sz="3200" b="1" dirty="0" smtClean="0">
                <a:latin typeface="Calibri"/>
              </a:rPr>
              <a:t>Литература.</a:t>
            </a:r>
            <a:endParaRPr lang="ru-RU" dirty="0"/>
          </a:p>
        </p:txBody>
      </p:sp>
      <p:sp>
        <p:nvSpPr>
          <p:cNvPr id="3" name="Содержимое 2"/>
          <p:cNvSpPr>
            <a:spLocks noGrp="1"/>
          </p:cNvSpPr>
          <p:nvPr>
            <p:ph sz="quarter" idx="13"/>
          </p:nvPr>
        </p:nvSpPr>
        <p:spPr/>
        <p:txBody>
          <a:bodyPr/>
          <a:lstStyle/>
          <a:p>
            <a:pPr lvl="0">
              <a:lnSpc>
                <a:spcPct val="150000"/>
              </a:lnSpc>
              <a:spcAft>
                <a:spcPts val="800"/>
              </a:spcAft>
              <a:buFont typeface="+mj-lt"/>
              <a:buAutoNum type="arabicPeriod"/>
              <a:tabLst>
                <a:tab pos="457200" algn="l"/>
              </a:tabLst>
            </a:pPr>
            <a:r>
              <a:rPr lang="ru-RU" sz="1200" dirty="0" err="1">
                <a:latin typeface="Calibri"/>
                <a:ea typeface="Times New Roman"/>
                <a:cs typeface="Calibri"/>
              </a:rPr>
              <a:t>Бурик</a:t>
            </a:r>
            <a:r>
              <a:rPr lang="ru-RU" sz="1200" dirty="0">
                <a:latin typeface="Calibri"/>
                <a:ea typeface="Times New Roman"/>
                <a:cs typeface="Calibri"/>
              </a:rPr>
              <a:t> Т.Б., </a:t>
            </a:r>
            <a:r>
              <a:rPr lang="ru-RU" sz="1200" dirty="0" err="1">
                <a:latin typeface="Calibri"/>
                <a:ea typeface="Times New Roman"/>
                <a:cs typeface="Calibri"/>
              </a:rPr>
              <a:t>Родер</a:t>
            </a:r>
            <a:r>
              <a:rPr lang="ru-RU" sz="1200" dirty="0">
                <a:latin typeface="Calibri"/>
                <a:ea typeface="Times New Roman"/>
                <a:cs typeface="Calibri"/>
              </a:rPr>
              <a:t> Г.Х. Детство и игра в Старом Осколе. - </a:t>
            </a:r>
            <a:r>
              <a:rPr lang="ru-RU" sz="1200" dirty="0" err="1">
                <a:latin typeface="Calibri"/>
                <a:ea typeface="Times New Roman"/>
                <a:cs typeface="Calibri"/>
              </a:rPr>
              <a:t>Зальцгиттер</a:t>
            </a:r>
            <a:r>
              <a:rPr lang="ru-RU" sz="1200" dirty="0">
                <a:latin typeface="Calibri"/>
                <a:ea typeface="Times New Roman"/>
                <a:cs typeface="Calibri"/>
              </a:rPr>
              <a:t>, 1995.</a:t>
            </a:r>
            <a:endParaRPr lang="ru-RU" sz="1200" dirty="0">
              <a:latin typeface="Calibri"/>
              <a:ea typeface="Calibri"/>
              <a:cs typeface="Times New Roman"/>
            </a:endParaRPr>
          </a:p>
          <a:p>
            <a:pPr lvl="0">
              <a:lnSpc>
                <a:spcPct val="150000"/>
              </a:lnSpc>
              <a:spcAft>
                <a:spcPts val="800"/>
              </a:spcAft>
              <a:buFont typeface="+mj-lt"/>
              <a:buAutoNum type="arabicPeriod"/>
              <a:tabLst>
                <a:tab pos="457200" algn="l"/>
              </a:tabLst>
            </a:pPr>
            <a:r>
              <a:rPr lang="ru-RU" sz="1200" dirty="0">
                <a:latin typeface="Calibri"/>
                <a:ea typeface="Times New Roman"/>
                <a:cs typeface="Calibri"/>
              </a:rPr>
              <a:t>Васильева М. Игрушка рождается во рту// Зори, 23.05.1996.</a:t>
            </a:r>
            <a:endParaRPr lang="ru-RU" sz="1200" dirty="0">
              <a:latin typeface="Calibri"/>
              <a:ea typeface="Calibri"/>
              <a:cs typeface="Times New Roman"/>
            </a:endParaRPr>
          </a:p>
          <a:p>
            <a:pPr lvl="0">
              <a:lnSpc>
                <a:spcPct val="150000"/>
              </a:lnSpc>
              <a:spcAft>
                <a:spcPts val="800"/>
              </a:spcAft>
              <a:buFont typeface="+mj-lt"/>
              <a:buAutoNum type="arabicPeriod"/>
              <a:tabLst>
                <a:tab pos="457200" algn="l"/>
              </a:tabLst>
            </a:pPr>
            <a:r>
              <a:rPr lang="ru-RU" sz="1200" dirty="0">
                <a:latin typeface="Calibri"/>
                <a:ea typeface="Times New Roman"/>
                <a:cs typeface="Calibri"/>
              </a:rPr>
              <a:t>Глиняная игрушка Белгородской области. Буклет. - Курск, 1991.</a:t>
            </a:r>
            <a:endParaRPr lang="ru-RU" sz="1200" dirty="0">
              <a:latin typeface="Calibri"/>
              <a:ea typeface="Calibri"/>
              <a:cs typeface="Times New Roman"/>
            </a:endParaRPr>
          </a:p>
          <a:p>
            <a:pPr lvl="0">
              <a:lnSpc>
                <a:spcPct val="150000"/>
              </a:lnSpc>
              <a:spcAft>
                <a:spcPts val="800"/>
              </a:spcAft>
              <a:buFont typeface="+mj-lt"/>
              <a:buAutoNum type="arabicPeriod"/>
              <a:tabLst>
                <a:tab pos="457200" algn="l"/>
              </a:tabLst>
            </a:pPr>
            <a:r>
              <a:rPr lang="ru-RU" sz="1200" dirty="0">
                <a:latin typeface="Calibri"/>
                <a:ea typeface="Times New Roman"/>
                <a:cs typeface="Calibri"/>
              </a:rPr>
              <a:t>Иваненко Л. Жили-были на Подгорной </a:t>
            </a:r>
            <a:r>
              <a:rPr lang="ru-RU" sz="1200" dirty="0" err="1">
                <a:latin typeface="Calibri"/>
                <a:ea typeface="Times New Roman"/>
                <a:cs typeface="Calibri"/>
              </a:rPr>
              <a:t>гончарки</a:t>
            </a:r>
            <a:r>
              <a:rPr lang="ru-RU" sz="1200" dirty="0">
                <a:latin typeface="Calibri"/>
                <a:ea typeface="Times New Roman"/>
                <a:cs typeface="Calibri"/>
              </a:rPr>
              <a:t>// Зори, 26.08.1993</a:t>
            </a:r>
            <a:r>
              <a:rPr lang="ru-RU" sz="1200" dirty="0" smtClean="0">
                <a:latin typeface="Calibri"/>
                <a:ea typeface="Times New Roman"/>
                <a:cs typeface="Calibri"/>
              </a:rPr>
              <a:t>.</a:t>
            </a:r>
          </a:p>
          <a:p>
            <a:pPr lvl="0">
              <a:lnSpc>
                <a:spcPct val="150000"/>
              </a:lnSpc>
              <a:spcAft>
                <a:spcPts val="800"/>
              </a:spcAft>
              <a:buFont typeface="+mj-lt"/>
              <a:buAutoNum type="arabicPeriod"/>
              <a:tabLst>
                <a:tab pos="457200" algn="l"/>
              </a:tabLst>
            </a:pPr>
            <a:r>
              <a:rPr lang="ru-RU" sz="1200" dirty="0">
                <a:latin typeface="Calibri"/>
                <a:ea typeface="Times New Roman"/>
                <a:cs typeface="Calibri"/>
              </a:rPr>
              <a:t>Мартыненко А. В старинном селении Борисовка. - М.: Народное творчество, 1996</a:t>
            </a:r>
            <a:r>
              <a:rPr lang="ru-RU" sz="1200" dirty="0" smtClean="0">
                <a:latin typeface="Calibri"/>
                <a:ea typeface="Times New Roman"/>
                <a:cs typeface="Calibri"/>
              </a:rPr>
              <a:t>.</a:t>
            </a:r>
          </a:p>
          <a:p>
            <a:pPr lvl="0">
              <a:lnSpc>
                <a:spcPct val="150000"/>
              </a:lnSpc>
              <a:spcAft>
                <a:spcPts val="800"/>
              </a:spcAft>
              <a:buFont typeface="+mj-lt"/>
              <a:buAutoNum type="arabicPeriod"/>
              <a:tabLst>
                <a:tab pos="457200" algn="l"/>
              </a:tabLst>
            </a:pPr>
            <a:r>
              <a:rPr lang="ru-RU" sz="1200" dirty="0" smtClean="0">
                <a:latin typeface="Calibri"/>
                <a:ea typeface="Calibri"/>
                <a:cs typeface="Times New Roman"/>
              </a:rPr>
              <a:t>Интернет сайт : Википедия</a:t>
            </a:r>
            <a:endParaRPr lang="ru-RU" sz="1200" dirty="0">
              <a:latin typeface="Calibri"/>
              <a:ea typeface="Calibri"/>
              <a:cs typeface="Times New Roman"/>
            </a:endParaRPr>
          </a:p>
          <a:p>
            <a:pPr lvl="0">
              <a:lnSpc>
                <a:spcPct val="150000"/>
              </a:lnSpc>
              <a:spcAft>
                <a:spcPts val="800"/>
              </a:spcAft>
              <a:buFont typeface="+mj-lt"/>
              <a:buAutoNum type="arabicPeriod"/>
              <a:tabLst>
                <a:tab pos="457200" algn="l"/>
              </a:tabLst>
            </a:pPr>
            <a:endParaRPr lang="ru-RU" sz="1400" dirty="0">
              <a:latin typeface="Calibri"/>
              <a:ea typeface="Calibri"/>
              <a:cs typeface="Times New Roman"/>
            </a:endParaRPr>
          </a:p>
          <a:p>
            <a:endParaRPr lang="ru-RU" dirty="0"/>
          </a:p>
        </p:txBody>
      </p:sp>
    </p:spTree>
  </p:cSld>
  <p:clrMapOvr>
    <a:masterClrMapping/>
  </p:clrMapOvr>
  <p:transition>
    <p:strips dir="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ctrTitle"/>
          </p:nvPr>
        </p:nvSpPr>
        <p:spPr>
          <a:xfrm>
            <a:off x="685800" y="1643050"/>
            <a:ext cx="7772400" cy="4357718"/>
          </a:xfrm>
        </p:spPr>
        <p:txBody>
          <a:bodyPr>
            <a:noAutofit/>
          </a:bodyPr>
          <a:lstStyle/>
          <a:p>
            <a:r>
              <a:rPr lang="ru-RU" sz="3200" b="1" dirty="0" smtClean="0"/>
              <a:t>Оглавление</a:t>
            </a:r>
            <a:br>
              <a:rPr lang="ru-RU" sz="3200" b="1" dirty="0" smtClean="0"/>
            </a:br>
            <a:r>
              <a:rPr lang="ru-RU" sz="2400" dirty="0" smtClean="0"/>
              <a:t/>
            </a:r>
            <a:br>
              <a:rPr lang="ru-RU" sz="2400" dirty="0" smtClean="0"/>
            </a:br>
            <a:r>
              <a:rPr lang="ru-RU" sz="1800" dirty="0" smtClean="0"/>
              <a:t>Введение.</a:t>
            </a:r>
            <a:br>
              <a:rPr lang="ru-RU" sz="1800" dirty="0" smtClean="0"/>
            </a:br>
            <a:r>
              <a:rPr lang="ru-RU" sz="1800" dirty="0" smtClean="0"/>
              <a:t/>
            </a:r>
            <a:br>
              <a:rPr lang="ru-RU" sz="1800" dirty="0" smtClean="0"/>
            </a:br>
            <a:r>
              <a:rPr lang="ru-RU" sz="1800" dirty="0" smtClean="0"/>
              <a:t>Задачи и цель.</a:t>
            </a:r>
            <a:br>
              <a:rPr lang="ru-RU" sz="1800" dirty="0" smtClean="0"/>
            </a:br>
            <a:r>
              <a:rPr lang="ru-RU" sz="1800" dirty="0" smtClean="0"/>
              <a:t/>
            </a:r>
            <a:br>
              <a:rPr lang="ru-RU" sz="1800" dirty="0" smtClean="0"/>
            </a:br>
            <a:r>
              <a:rPr lang="ru-RU" sz="1800" b="1" i="1" dirty="0" smtClean="0"/>
              <a:t>Происхождение </a:t>
            </a:r>
            <a:r>
              <a:rPr lang="ru-RU" sz="1800" b="1" i="1" dirty="0" err="1" smtClean="0"/>
              <a:t>оскольской</a:t>
            </a:r>
            <a:r>
              <a:rPr lang="ru-RU" sz="1800" b="1" i="1" dirty="0" smtClean="0"/>
              <a:t> глиняной игрушки.</a:t>
            </a:r>
            <a:br>
              <a:rPr lang="ru-RU" sz="1800" b="1" i="1" dirty="0" smtClean="0"/>
            </a:br>
            <a:r>
              <a:rPr lang="ru-RU" sz="1800" dirty="0" smtClean="0"/>
              <a:t/>
            </a:r>
            <a:br>
              <a:rPr lang="ru-RU" sz="1800" dirty="0" smtClean="0"/>
            </a:br>
            <a:r>
              <a:rPr lang="ru-RU" sz="1800" i="1" dirty="0" smtClean="0"/>
              <a:t> Каноны </a:t>
            </a:r>
            <a:r>
              <a:rPr lang="ru-RU" sz="1800" i="1" dirty="0" err="1" smtClean="0"/>
              <a:t>старооскольской</a:t>
            </a:r>
            <a:r>
              <a:rPr lang="ru-RU" sz="1800" i="1" dirty="0" smtClean="0"/>
              <a:t> игрушки.</a:t>
            </a:r>
            <a:br>
              <a:rPr lang="ru-RU" sz="1800" i="1" dirty="0" smtClean="0"/>
            </a:br>
            <a:r>
              <a:rPr lang="ru-RU" sz="1800" dirty="0" smtClean="0"/>
              <a:t/>
            </a:r>
            <a:br>
              <a:rPr lang="ru-RU" sz="1800" dirty="0" smtClean="0"/>
            </a:br>
            <a:r>
              <a:rPr lang="ru-RU" sz="1800" i="1" dirty="0" smtClean="0"/>
              <a:t>Мастера-игрушечники.</a:t>
            </a:r>
            <a:br>
              <a:rPr lang="ru-RU" sz="1800" i="1" dirty="0" smtClean="0"/>
            </a:br>
            <a:r>
              <a:rPr lang="ru-RU" sz="1800" dirty="0" smtClean="0"/>
              <a:t/>
            </a:r>
            <a:br>
              <a:rPr lang="ru-RU" sz="1800" dirty="0" smtClean="0"/>
            </a:br>
            <a:r>
              <a:rPr lang="ru-RU" sz="1800" dirty="0" smtClean="0"/>
              <a:t>Заключение.</a:t>
            </a:r>
            <a:br>
              <a:rPr lang="ru-RU" sz="1800" dirty="0" smtClean="0"/>
            </a:br>
            <a:r>
              <a:rPr lang="ru-RU" sz="1800" dirty="0" smtClean="0"/>
              <a:t/>
            </a:r>
            <a:br>
              <a:rPr lang="ru-RU" sz="1800" dirty="0" smtClean="0"/>
            </a:br>
            <a:r>
              <a:rPr lang="ru-RU" sz="1800" dirty="0" smtClean="0"/>
              <a:t>Литература.</a:t>
            </a:r>
            <a:br>
              <a:rPr lang="ru-RU" sz="1800" dirty="0" smtClean="0"/>
            </a:br>
            <a:r>
              <a:rPr lang="ru-RU" sz="1800" dirty="0" smtClean="0"/>
              <a:t/>
            </a:r>
            <a:br>
              <a:rPr lang="ru-RU" sz="1800" dirty="0" smtClean="0"/>
            </a:br>
            <a:endParaRPr lang="ru-RU" sz="1800" dirty="0"/>
          </a:p>
        </p:txBody>
      </p:sp>
    </p:spTree>
  </p:cSld>
  <p:clrMapOvr>
    <a:masterClrMapping/>
  </p:clrMapOvr>
  <p:transition spd="med">
    <p:strips dir="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09600" y="2060848"/>
            <a:ext cx="7924800" cy="1728192"/>
          </a:xfrm>
        </p:spPr>
        <p:txBody>
          <a:bodyPr/>
          <a:lstStyle/>
          <a:p>
            <a:pPr algn="ctr"/>
            <a:r>
              <a:rPr lang="ru-RU" sz="5400" dirty="0" smtClean="0"/>
              <a:t>Спасибо за внимание!</a:t>
            </a:r>
            <a:endParaRPr lang="ru-RU" sz="5400" dirty="0"/>
          </a:p>
        </p:txBody>
      </p:sp>
    </p:spTree>
    <p:extLst>
      <p:ext uri="{BB962C8B-B14F-4D97-AF65-F5344CB8AC3E}">
        <p14:creationId xmlns:p14="http://schemas.microsoft.com/office/powerpoint/2010/main" val="1222511713"/>
      </p:ext>
    </p:extLst>
  </p:cSld>
  <p:clrMapOvr>
    <a:masterClrMapping/>
  </p:clrMapOvr>
  <p:transition>
    <p:strips dir="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4" name="Picture 4" descr="https://ic.pics.livejournal.com/alelchuk/12378385/1681/1681_900.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14282" y="3976984"/>
            <a:ext cx="3500462" cy="2660351"/>
          </a:xfrm>
          <a:prstGeom prst="rect">
            <a:avLst/>
          </a:prstGeom>
          <a:noFill/>
        </p:spPr>
      </p:pic>
      <p:sp>
        <p:nvSpPr>
          <p:cNvPr id="6" name="Заголовок 5"/>
          <p:cNvSpPr>
            <a:spLocks noGrp="1"/>
          </p:cNvSpPr>
          <p:nvPr>
            <p:ph type="ctrTitle"/>
          </p:nvPr>
        </p:nvSpPr>
        <p:spPr>
          <a:xfrm>
            <a:off x="357158" y="571480"/>
            <a:ext cx="8643998" cy="3286148"/>
          </a:xfrm>
        </p:spPr>
        <p:txBody>
          <a:bodyPr>
            <a:normAutofit/>
          </a:bodyPr>
          <a:lstStyle/>
          <a:p>
            <a:pPr lvl="0"/>
            <a:r>
              <a:rPr lang="ru-RU" sz="2200" b="1" dirty="0" smtClean="0">
                <a:solidFill>
                  <a:schemeClr val="tx1"/>
                </a:solidFill>
              </a:rPr>
              <a:t>Введение</a:t>
            </a:r>
            <a:r>
              <a:rPr lang="ru-RU" sz="2200" dirty="0" smtClean="0">
                <a:solidFill>
                  <a:schemeClr val="tx1"/>
                </a:solidFill>
              </a:rPr>
              <a:t/>
            </a:r>
            <a:br>
              <a:rPr lang="ru-RU" sz="2200" dirty="0" smtClean="0">
                <a:solidFill>
                  <a:schemeClr val="tx1"/>
                </a:solidFill>
              </a:rPr>
            </a:br>
            <a:r>
              <a:rPr lang="ru-RU" sz="2200" dirty="0" smtClean="0">
                <a:solidFill>
                  <a:schemeClr val="tx1"/>
                </a:solidFill>
              </a:rPr>
              <a:t> </a:t>
            </a:r>
            <a:br>
              <a:rPr lang="ru-RU" sz="2200" dirty="0" smtClean="0">
                <a:solidFill>
                  <a:schemeClr val="tx1"/>
                </a:solidFill>
              </a:rPr>
            </a:br>
            <a:r>
              <a:rPr lang="ru-RU" sz="1600" dirty="0" smtClean="0">
                <a:solidFill>
                  <a:schemeClr val="tx1"/>
                </a:solidFill>
              </a:rPr>
              <a:t>Человеку свойственно стремление к красоте. Ее щедро дарит нам природа. Но, кроме этого, людям хочется создать красоту, созерцать ее рядом с собой. И тогда они начинают украшать свой быт. В умелых руках народных мастеров обычные предметы начинают приковывать к себе взгляд и, часто, превращаются в произведения искусства. В старину любая вещь, любой узор и даже цвет имели свой особый сокровенный смысл. Каждый умелец передавал унаследованные секреты мастерства и собственные находки своим детям, а также ученикам. Так десятилетиями создавались и развивались народные промыслы.</a:t>
            </a:r>
            <a:br>
              <a:rPr lang="ru-RU" sz="1600" dirty="0" smtClean="0">
                <a:solidFill>
                  <a:schemeClr val="tx1"/>
                </a:solidFill>
              </a:rPr>
            </a:br>
            <a:endParaRPr lang="ru-RU" sz="1600" dirty="0">
              <a:solidFill>
                <a:schemeClr val="tx1"/>
              </a:solidFill>
            </a:endParaRPr>
          </a:p>
        </p:txBody>
      </p:sp>
      <p:pic>
        <p:nvPicPr>
          <p:cNvPr id="20486" name="Picture 6" descr="http://www.o-krohe.ru/images/article/orig/2017/12/glina-dlya-lepki-16.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714876" y="4000504"/>
            <a:ext cx="3714776" cy="2476517"/>
          </a:xfrm>
          <a:prstGeom prst="rect">
            <a:avLst/>
          </a:prstGeom>
          <a:noFill/>
        </p:spPr>
      </p:pic>
    </p:spTree>
  </p:cSld>
  <p:clrMapOvr>
    <a:masterClrMapping/>
  </p:clrMapOvr>
  <p:transition>
    <p:strips dir="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smtClean="0"/>
              <a:t>Почемуже</a:t>
            </a:r>
            <a:r>
              <a:rPr lang="ru-RU" dirty="0" smtClean="0"/>
              <a:t> я выбрала эту тему? </a:t>
            </a:r>
            <a:br>
              <a:rPr lang="ru-RU" dirty="0" smtClean="0"/>
            </a:br>
            <a:endParaRPr lang="ru-RU" dirty="0"/>
          </a:p>
        </p:txBody>
      </p:sp>
      <p:sp>
        <p:nvSpPr>
          <p:cNvPr id="3" name="Содержимое 2"/>
          <p:cNvSpPr>
            <a:spLocks noGrp="1"/>
          </p:cNvSpPr>
          <p:nvPr>
            <p:ph sz="quarter" idx="13"/>
          </p:nvPr>
        </p:nvSpPr>
        <p:spPr/>
        <p:txBody>
          <a:bodyPr/>
          <a:lstStyle/>
          <a:p>
            <a:r>
              <a:rPr lang="ru-RU" dirty="0" smtClean="0"/>
              <a:t>Однажды я пришла в гости, это была знакомая семья моих родителей. Там я увидела игрушки, которые привлекли мое внимание. Они были интересные, простые, немного смешные. Я решила поинтересоваться что это. Мне </a:t>
            </a:r>
            <a:r>
              <a:rPr lang="ru-RU" dirty="0" err="1" smtClean="0"/>
              <a:t>расказали</a:t>
            </a:r>
            <a:r>
              <a:rPr lang="ru-RU" dirty="0" smtClean="0"/>
              <a:t> о старинных </a:t>
            </a:r>
            <a:r>
              <a:rPr lang="ru-RU" dirty="0" err="1" smtClean="0"/>
              <a:t>старооскольских</a:t>
            </a:r>
            <a:r>
              <a:rPr lang="ru-RU" dirty="0" smtClean="0"/>
              <a:t> игрушках. И в тот же момент у меня появилось желание узнать об этих игрушка больше интересного. Ведь они необычные, чем-то даже смешные и очень интересные.</a:t>
            </a:r>
          </a:p>
          <a:p>
            <a:endParaRPr lang="ru-RU" dirty="0"/>
          </a:p>
        </p:txBody>
      </p:sp>
      <p:pic>
        <p:nvPicPr>
          <p:cNvPr id="27652" name="Picture 4" descr="http://www.showbell.ru/promysly/photo/stoskol33.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714612" y="3929066"/>
            <a:ext cx="3860027" cy="2571744"/>
          </a:xfrm>
          <a:prstGeom prst="rect">
            <a:avLst/>
          </a:prstGeom>
          <a:noFill/>
        </p:spPr>
      </p:pic>
    </p:spTree>
  </p:cSld>
  <p:clrMapOvr>
    <a:masterClrMapping/>
  </p:clrMapOvr>
  <p:transition>
    <p:strips dir="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Цель и Задачи.</a:t>
            </a:r>
            <a:endParaRPr lang="ru-RU" dirty="0"/>
          </a:p>
        </p:txBody>
      </p:sp>
      <p:sp>
        <p:nvSpPr>
          <p:cNvPr id="3" name="Содержимое 2"/>
          <p:cNvSpPr>
            <a:spLocks noGrp="1"/>
          </p:cNvSpPr>
          <p:nvPr>
            <p:ph sz="quarter" idx="13"/>
          </p:nvPr>
        </p:nvSpPr>
        <p:spPr/>
        <p:txBody>
          <a:bodyPr>
            <a:normAutofit/>
          </a:bodyPr>
          <a:lstStyle/>
          <a:p>
            <a:pPr lvl="0"/>
            <a:r>
              <a:rPr lang="ru-RU" b="1" u="sng" dirty="0" smtClean="0"/>
              <a:t>Цель</a:t>
            </a:r>
            <a:r>
              <a:rPr lang="ru-RU" b="1" dirty="0" smtClean="0"/>
              <a:t>: </a:t>
            </a:r>
            <a:r>
              <a:rPr lang="ru-RU" dirty="0" smtClean="0"/>
              <a:t>познакомиться с историей возникновения и назначения промысла глиняной игрушки </a:t>
            </a:r>
            <a:r>
              <a:rPr lang="ru-RU" dirty="0" err="1" smtClean="0"/>
              <a:t>Староосколья</a:t>
            </a:r>
            <a:r>
              <a:rPr lang="ru-RU" dirty="0" smtClean="0"/>
              <a:t>, через исследования её характерных особенностей.</a:t>
            </a:r>
          </a:p>
          <a:p>
            <a:r>
              <a:rPr lang="ru-RU" dirty="0" smtClean="0"/>
              <a:t>В ходе исследования решались следующие </a:t>
            </a:r>
            <a:r>
              <a:rPr lang="ru-RU" b="1" u="sng" dirty="0" smtClean="0"/>
              <a:t>задачи</a:t>
            </a:r>
            <a:r>
              <a:rPr lang="ru-RU" dirty="0" smtClean="0"/>
              <a:t>:</a:t>
            </a:r>
          </a:p>
          <a:p>
            <a:pPr lvl="0"/>
            <a:r>
              <a:rPr lang="ru-RU" dirty="0" smtClean="0"/>
              <a:t>знакомство с этапами развития промысла;</a:t>
            </a:r>
          </a:p>
          <a:p>
            <a:pPr lvl="0"/>
            <a:r>
              <a:rPr lang="ru-RU" dirty="0" smtClean="0"/>
              <a:t>совершенствование умения анализировать тексты, работать с краеведческими материалами и на основании этого делать выводы;</a:t>
            </a:r>
          </a:p>
          <a:p>
            <a:pPr lvl="0"/>
            <a:r>
              <a:rPr lang="ru-RU" dirty="0" smtClean="0"/>
              <a:t>выявить характерные особенности промысла глиняной игрушки в </a:t>
            </a:r>
            <a:r>
              <a:rPr lang="ru-RU" dirty="0" err="1" smtClean="0"/>
              <a:t>Старооскольском</a:t>
            </a:r>
            <a:r>
              <a:rPr lang="ru-RU" dirty="0" smtClean="0"/>
              <a:t> крае и познакомиться с почерком мастеров-игрушечников;</a:t>
            </a:r>
          </a:p>
          <a:p>
            <a:pPr lvl="0"/>
            <a:r>
              <a:rPr lang="ru-RU" dirty="0" smtClean="0"/>
              <a:t>активизировать интерес учащихся нашей школы к народному творчеству родного края.</a:t>
            </a:r>
          </a:p>
          <a:p>
            <a:r>
              <a:rPr lang="ru-RU" dirty="0" smtClean="0"/>
              <a:t>Ответить на вопрос: </a:t>
            </a:r>
            <a:r>
              <a:rPr lang="ru-RU" b="1" dirty="0" smtClean="0"/>
              <a:t>«Как же в наш округ попали эти игрушки?».</a:t>
            </a:r>
            <a:endParaRPr lang="ru-RU" dirty="0" smtClean="0"/>
          </a:p>
          <a:p>
            <a:endParaRPr lang="ru-RU" dirty="0"/>
          </a:p>
        </p:txBody>
      </p:sp>
    </p:spTree>
  </p:cSld>
  <p:clrMapOvr>
    <a:masterClrMapping/>
  </p:clrMapOvr>
  <p:transition>
    <p:strips dir="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История.</a:t>
            </a:r>
            <a:endParaRPr lang="ru-RU" dirty="0"/>
          </a:p>
        </p:txBody>
      </p:sp>
      <p:sp>
        <p:nvSpPr>
          <p:cNvPr id="3" name="Содержимое 2"/>
          <p:cNvSpPr>
            <a:spLocks noGrp="1"/>
          </p:cNvSpPr>
          <p:nvPr>
            <p:ph sz="quarter" idx="13"/>
          </p:nvPr>
        </p:nvSpPr>
        <p:spPr/>
        <p:txBody>
          <a:bodyPr>
            <a:normAutofit fontScale="77500" lnSpcReduction="20000"/>
          </a:bodyPr>
          <a:lstStyle/>
          <a:p>
            <a:pPr fontAlgn="t"/>
            <a:r>
              <a:rPr lang="ru-RU" sz="1800" b="1" dirty="0" smtClean="0">
                <a:solidFill>
                  <a:schemeClr val="accent1">
                    <a:lumMod val="60000"/>
                    <a:lumOff val="40000"/>
                  </a:schemeClr>
                </a:solidFill>
              </a:rPr>
              <a:t>Старый Оскол</a:t>
            </a:r>
            <a:endParaRPr lang="ru-RU" sz="1800" dirty="0" smtClean="0">
              <a:solidFill>
                <a:schemeClr val="accent1">
                  <a:lumMod val="60000"/>
                  <a:lumOff val="40000"/>
                </a:schemeClr>
              </a:solidFill>
            </a:endParaRPr>
          </a:p>
          <a:p>
            <a:pPr fontAlgn="t"/>
            <a:r>
              <a:rPr lang="ru-RU" sz="1800" dirty="0" smtClean="0">
                <a:solidFill>
                  <a:schemeClr val="accent1">
                    <a:lumMod val="60000"/>
                    <a:lumOff val="40000"/>
                  </a:schemeClr>
                </a:solidFill>
              </a:rPr>
              <a:t>Город Оскол был образован в 1593 г. как одна из сторожевых застав южных рубежей Русского царства. Застава была названа по имени реки, на берегах которой расположена. Поселение постоянно разорялось кочевниками, терпело набеги, местное население неохотно здесь оставалось. Основную часть населения составляли стрельцы, казаки, пушкари, ямщики, гончары, о чём сегодня говорят названия пригородных слобод: Стрелецкая, Ямская, </a:t>
            </a:r>
            <a:r>
              <a:rPr lang="ru-RU" sz="1800" dirty="0" err="1" smtClean="0">
                <a:solidFill>
                  <a:schemeClr val="accent1">
                    <a:lumMod val="60000"/>
                    <a:lumOff val="40000"/>
                  </a:schemeClr>
                </a:solidFill>
              </a:rPr>
              <a:t>Пушкарка</a:t>
            </a:r>
            <a:r>
              <a:rPr lang="ru-RU" sz="1800" dirty="0" smtClean="0">
                <a:solidFill>
                  <a:schemeClr val="accent1">
                    <a:lumMod val="60000"/>
                    <a:lumOff val="40000"/>
                  </a:schemeClr>
                </a:solidFill>
              </a:rPr>
              <a:t>, Казацкая, </a:t>
            </a:r>
            <a:r>
              <a:rPr lang="ru-RU" sz="1800" dirty="0" err="1" smtClean="0">
                <a:solidFill>
                  <a:schemeClr val="accent1">
                    <a:lumMod val="60000"/>
                    <a:lumOff val="40000"/>
                  </a:schemeClr>
                </a:solidFill>
              </a:rPr>
              <a:t>Ездоцкая</a:t>
            </a:r>
            <a:r>
              <a:rPr lang="ru-RU" sz="1800" dirty="0" smtClean="0">
                <a:solidFill>
                  <a:schemeClr val="accent1">
                    <a:lumMod val="60000"/>
                    <a:lumOff val="40000"/>
                  </a:schemeClr>
                </a:solidFill>
              </a:rPr>
              <a:t>.</a:t>
            </a:r>
          </a:p>
          <a:p>
            <a:pPr fontAlgn="t"/>
            <a:r>
              <a:rPr lang="ru-RU" sz="1800" dirty="0" smtClean="0">
                <a:solidFill>
                  <a:schemeClr val="accent1">
                    <a:lumMod val="60000"/>
                    <a:lumOff val="40000"/>
                  </a:schemeClr>
                </a:solidFill>
              </a:rPr>
              <a:t>Со временем многое изменилось, на Белгородских землях стало спокойнее. Из Москвы, Воронежа, Романова, Рязани, Серпухова и Запорожья потянулись в </a:t>
            </a:r>
            <a:r>
              <a:rPr lang="ru-RU" sz="1800" dirty="0" err="1" smtClean="0">
                <a:solidFill>
                  <a:schemeClr val="accent1">
                    <a:lumMod val="60000"/>
                    <a:lumOff val="40000"/>
                  </a:schemeClr>
                </a:solidFill>
              </a:rPr>
              <a:t>Осколье</a:t>
            </a:r>
            <a:r>
              <a:rPr lang="ru-RU" sz="1800" dirty="0" smtClean="0">
                <a:solidFill>
                  <a:schemeClr val="accent1">
                    <a:lumMod val="60000"/>
                    <a:lumOff val="40000"/>
                  </a:schemeClr>
                </a:solidFill>
              </a:rPr>
              <a:t> переселенцы. Они-то, скорее всего, и научили лепить игрушки местных гончаров. </a:t>
            </a:r>
          </a:p>
          <a:p>
            <a:pPr fontAlgn="t"/>
            <a:r>
              <a:rPr lang="ru-RU" sz="1800" dirty="0" smtClean="0">
                <a:solidFill>
                  <a:schemeClr val="accent1">
                    <a:lumMod val="60000"/>
                    <a:lumOff val="40000"/>
                  </a:schemeClr>
                </a:solidFill>
              </a:rPr>
              <a:t>Местная материальная основа гончарства тоже была — необычная </a:t>
            </a:r>
            <a:r>
              <a:rPr lang="ru-RU" sz="1800" dirty="0" err="1" smtClean="0">
                <a:solidFill>
                  <a:schemeClr val="accent1">
                    <a:lumMod val="60000"/>
                    <a:lumOff val="40000"/>
                  </a:schemeClr>
                </a:solidFill>
              </a:rPr>
              <a:t>беложгущаяся</a:t>
            </a:r>
            <a:r>
              <a:rPr lang="ru-RU" sz="1800" dirty="0" smtClean="0">
                <a:solidFill>
                  <a:schemeClr val="accent1">
                    <a:lumMod val="60000"/>
                    <a:lumOff val="40000"/>
                  </a:schemeClr>
                </a:solidFill>
              </a:rPr>
              <a:t> глина, а также и </a:t>
            </a:r>
            <a:r>
              <a:rPr lang="ru-RU" sz="1800" dirty="0" err="1" smtClean="0">
                <a:solidFill>
                  <a:schemeClr val="accent1">
                    <a:lumMod val="60000"/>
                    <a:lumOff val="40000"/>
                  </a:schemeClr>
                </a:solidFill>
              </a:rPr>
              <a:t>красножгущаяся</a:t>
            </a:r>
            <a:r>
              <a:rPr lang="ru-RU" sz="1800" dirty="0" smtClean="0">
                <a:solidFill>
                  <a:schemeClr val="accent1">
                    <a:lumMod val="60000"/>
                    <a:lumOff val="40000"/>
                  </a:schemeClr>
                </a:solidFill>
              </a:rPr>
              <a:t>, с давних времён привлекали гончаров, были материалом для глиняных поделок. Об этом свидетельствуют находки старинных простейших форм свистулек-окарин с тремя или пятью отверстиями, напоминающих очертаниями птицу. Такие свистульки находят практически во всех местах бытования центров традиционной глиняной игрушки, эту форму относят к наиболее древним.</a:t>
            </a:r>
          </a:p>
          <a:p>
            <a:pPr fontAlgn="t"/>
            <a:r>
              <a:rPr lang="ru-RU" sz="1800" dirty="0" err="1" smtClean="0">
                <a:solidFill>
                  <a:schemeClr val="accent1">
                    <a:lumMod val="60000"/>
                    <a:lumOff val="40000"/>
                  </a:schemeClr>
                </a:solidFill>
              </a:rPr>
              <a:t>Старооскольские</a:t>
            </a:r>
            <a:r>
              <a:rPr lang="ru-RU" sz="1800" dirty="0" smtClean="0">
                <a:solidFill>
                  <a:schemeClr val="accent1">
                    <a:lumMod val="60000"/>
                    <a:lumOff val="40000"/>
                  </a:schemeClr>
                </a:solidFill>
              </a:rPr>
              <a:t> гончары-ремесленники использовали в работе как </a:t>
            </a:r>
            <a:r>
              <a:rPr lang="ru-RU" sz="1800" dirty="0" err="1" smtClean="0">
                <a:solidFill>
                  <a:schemeClr val="accent1">
                    <a:lumMod val="60000"/>
                    <a:lumOff val="40000"/>
                  </a:schemeClr>
                </a:solidFill>
              </a:rPr>
              <a:t>беложгущуюся</a:t>
            </a:r>
            <a:r>
              <a:rPr lang="ru-RU" sz="1800" dirty="0" smtClean="0">
                <a:solidFill>
                  <a:schemeClr val="accent1">
                    <a:lumMod val="60000"/>
                    <a:lumOff val="40000"/>
                  </a:schemeClr>
                </a:solidFill>
              </a:rPr>
              <a:t>, так и </a:t>
            </a:r>
            <a:r>
              <a:rPr lang="ru-RU" sz="1800" dirty="0" err="1" smtClean="0">
                <a:solidFill>
                  <a:schemeClr val="accent1">
                    <a:lumMod val="60000"/>
                    <a:lumOff val="40000"/>
                  </a:schemeClr>
                </a:solidFill>
              </a:rPr>
              <a:t>красножгущуюся</a:t>
            </a:r>
            <a:r>
              <a:rPr lang="ru-RU" sz="1800" dirty="0" smtClean="0">
                <a:solidFill>
                  <a:schemeClr val="accent1">
                    <a:lumMod val="60000"/>
                    <a:lumOff val="40000"/>
                  </a:schemeClr>
                </a:solidFill>
              </a:rPr>
              <a:t> глину, а в ряде случаев, при производстве труб, </a:t>
            </a:r>
            <a:r>
              <a:rPr lang="ru-RU" sz="1800" dirty="0" err="1" smtClean="0">
                <a:solidFill>
                  <a:schemeClr val="accent1">
                    <a:lumMod val="60000"/>
                    <a:lumOff val="40000"/>
                  </a:schemeClr>
                </a:solidFill>
              </a:rPr>
              <a:t>подставов</a:t>
            </a:r>
            <a:r>
              <a:rPr lang="ru-RU" sz="1800" dirty="0" smtClean="0">
                <a:solidFill>
                  <a:schemeClr val="accent1">
                    <a:lumMod val="60000"/>
                    <a:lumOff val="40000"/>
                  </a:schemeClr>
                </a:solidFill>
              </a:rPr>
              <a:t> (дымоходов), грузил для рыбацких сетей и прочих неответственных гончарных изделий, применяли порой низкокачественную глину, дающую при обжиге черный черепок.</a:t>
            </a:r>
          </a:p>
          <a:p>
            <a:endParaRPr lang="ru-RU" sz="1800" dirty="0"/>
          </a:p>
        </p:txBody>
      </p:sp>
    </p:spTree>
  </p:cSld>
  <p:clrMapOvr>
    <a:masterClrMapping/>
  </p:clrMapOvr>
  <p:transition>
    <p:strips dir="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124744"/>
            <a:ext cx="8568952" cy="720080"/>
          </a:xfrm>
        </p:spPr>
        <p:txBody>
          <a:bodyPr>
            <a:noAutofit/>
          </a:bodyPr>
          <a:lstStyle/>
          <a:p>
            <a:r>
              <a:rPr lang="ru-RU" sz="3600" i="1" dirty="0" smtClean="0"/>
              <a:t/>
            </a:r>
            <a:br>
              <a:rPr lang="ru-RU" sz="3600" i="1" dirty="0" smtClean="0"/>
            </a:br>
            <a:r>
              <a:rPr lang="ru-RU" sz="3600" i="1" dirty="0"/>
              <a:t/>
            </a:r>
            <a:br>
              <a:rPr lang="ru-RU" sz="3600" i="1" dirty="0"/>
            </a:br>
            <a:r>
              <a:rPr lang="ru-RU" sz="3600" i="1" dirty="0" smtClean="0"/>
              <a:t/>
            </a:r>
            <a:br>
              <a:rPr lang="ru-RU" sz="3600" i="1" dirty="0" smtClean="0"/>
            </a:br>
            <a:r>
              <a:rPr lang="ru-RU" sz="3600" i="1" dirty="0"/>
              <a:t/>
            </a:r>
            <a:br>
              <a:rPr lang="ru-RU" sz="3600" i="1" dirty="0"/>
            </a:br>
            <a:r>
              <a:rPr lang="ru-RU" sz="3600" i="1" dirty="0" smtClean="0"/>
              <a:t/>
            </a:r>
            <a:br>
              <a:rPr lang="ru-RU" sz="3600" i="1" dirty="0" smtClean="0"/>
            </a:br>
            <a:r>
              <a:rPr lang="ru-RU" sz="3600" i="1" dirty="0"/>
              <a:t/>
            </a:r>
            <a:br>
              <a:rPr lang="ru-RU" sz="3600" i="1" dirty="0"/>
            </a:br>
            <a:r>
              <a:rPr lang="ru-RU" sz="3600" i="1" dirty="0" smtClean="0"/>
              <a:t/>
            </a:r>
            <a:br>
              <a:rPr lang="ru-RU" sz="3600" i="1" dirty="0" smtClean="0"/>
            </a:br>
            <a:r>
              <a:rPr lang="ru-RU" sz="3600" i="1" dirty="0"/>
              <a:t/>
            </a:r>
            <a:br>
              <a:rPr lang="ru-RU" sz="3600" i="1" dirty="0"/>
            </a:br>
            <a:r>
              <a:rPr lang="ru-RU" sz="3600" i="1" dirty="0" smtClean="0"/>
              <a:t/>
            </a:r>
            <a:br>
              <a:rPr lang="ru-RU" sz="3600" i="1" dirty="0" smtClean="0"/>
            </a:br>
            <a:r>
              <a:rPr lang="ru-RU" sz="3600" i="1" dirty="0"/>
              <a:t/>
            </a:r>
            <a:br>
              <a:rPr lang="ru-RU" sz="3600" i="1" dirty="0"/>
            </a:br>
            <a:r>
              <a:rPr lang="ru-RU" sz="3600" i="1" dirty="0" smtClean="0"/>
              <a:t/>
            </a:r>
            <a:br>
              <a:rPr lang="ru-RU" sz="3600" i="1" dirty="0" smtClean="0"/>
            </a:br>
            <a:r>
              <a:rPr lang="ru-RU" sz="3600" i="1" dirty="0"/>
              <a:t/>
            </a:r>
            <a:br>
              <a:rPr lang="ru-RU" sz="3600" i="1" dirty="0"/>
            </a:br>
            <a:r>
              <a:rPr lang="ru-RU" sz="3600" i="1" dirty="0" smtClean="0"/>
              <a:t/>
            </a:r>
            <a:br>
              <a:rPr lang="ru-RU" sz="3600" i="1" dirty="0" smtClean="0"/>
            </a:br>
            <a:r>
              <a:rPr lang="ru-RU" sz="3600" i="1" dirty="0"/>
              <a:t/>
            </a:r>
            <a:br>
              <a:rPr lang="ru-RU" sz="3600" i="1" dirty="0"/>
            </a:br>
            <a:r>
              <a:rPr lang="ru-RU" sz="3600" i="1" dirty="0" smtClean="0"/>
              <a:t/>
            </a:r>
            <a:br>
              <a:rPr lang="ru-RU" sz="3600" i="1" dirty="0" smtClean="0"/>
            </a:br>
            <a:r>
              <a:rPr lang="ru-RU" sz="3600" i="1" dirty="0"/>
              <a:t/>
            </a:r>
            <a:br>
              <a:rPr lang="ru-RU" sz="3600" i="1" dirty="0"/>
            </a:br>
            <a:r>
              <a:rPr lang="ru-RU" sz="3600" i="1" dirty="0" smtClean="0"/>
              <a:t/>
            </a:r>
            <a:br>
              <a:rPr lang="ru-RU" sz="3600" i="1" dirty="0" smtClean="0"/>
            </a:br>
            <a:r>
              <a:rPr lang="ru-RU" sz="3600" i="1" dirty="0"/>
              <a:t/>
            </a:r>
            <a:br>
              <a:rPr lang="ru-RU" sz="3600" i="1" dirty="0"/>
            </a:br>
            <a:r>
              <a:rPr lang="ru-RU" sz="3600" i="1" dirty="0" smtClean="0"/>
              <a:t/>
            </a:r>
            <a:br>
              <a:rPr lang="ru-RU" sz="3600" i="1" dirty="0" smtClean="0"/>
            </a:br>
            <a:r>
              <a:rPr lang="ru-RU" sz="3600" i="1" dirty="0"/>
              <a:t/>
            </a:r>
            <a:br>
              <a:rPr lang="ru-RU" sz="3600" i="1" dirty="0"/>
            </a:br>
            <a:r>
              <a:rPr lang="ru-RU" sz="3600" i="1" dirty="0" smtClean="0"/>
              <a:t/>
            </a:r>
            <a:br>
              <a:rPr lang="ru-RU" sz="3600" i="1" dirty="0" smtClean="0"/>
            </a:br>
            <a:r>
              <a:rPr lang="ru-RU" sz="3600" i="1" dirty="0"/>
              <a:t/>
            </a:r>
            <a:br>
              <a:rPr lang="ru-RU" sz="3600" i="1" dirty="0"/>
            </a:br>
            <a:r>
              <a:rPr lang="ru-RU" sz="3600" i="1" dirty="0" smtClean="0"/>
              <a:t/>
            </a:r>
            <a:br>
              <a:rPr lang="ru-RU" sz="3600" i="1" dirty="0" smtClean="0"/>
            </a:br>
            <a:r>
              <a:rPr lang="ru-RU" sz="3600" i="1" dirty="0"/>
              <a:t/>
            </a:r>
            <a:br>
              <a:rPr lang="ru-RU" sz="3600" i="1" dirty="0"/>
            </a:br>
            <a:r>
              <a:rPr lang="ru-RU" sz="3600" i="1" dirty="0" smtClean="0"/>
              <a:t/>
            </a:r>
            <a:br>
              <a:rPr lang="ru-RU" sz="3600" i="1" dirty="0" smtClean="0"/>
            </a:br>
            <a:r>
              <a:rPr lang="ru-RU" sz="3600" i="1" dirty="0"/>
              <a:t/>
            </a:r>
            <a:br>
              <a:rPr lang="ru-RU" sz="3600" i="1" dirty="0"/>
            </a:br>
            <a:r>
              <a:rPr lang="ru-RU" sz="3600" i="1" dirty="0" smtClean="0"/>
              <a:t/>
            </a:r>
            <a:br>
              <a:rPr lang="ru-RU" sz="3600" i="1" dirty="0" smtClean="0"/>
            </a:br>
            <a:r>
              <a:rPr lang="ru-RU" sz="3600" i="1" dirty="0"/>
              <a:t/>
            </a:r>
            <a:br>
              <a:rPr lang="ru-RU" sz="3600" i="1" dirty="0"/>
            </a:br>
            <a:r>
              <a:rPr lang="ru-RU" sz="3600" i="1" dirty="0" smtClean="0"/>
              <a:t/>
            </a:r>
            <a:br>
              <a:rPr lang="ru-RU" sz="3600" i="1" dirty="0" smtClean="0"/>
            </a:br>
            <a:r>
              <a:rPr lang="ru-RU" sz="3600" i="1" dirty="0"/>
              <a:t/>
            </a:r>
            <a:br>
              <a:rPr lang="ru-RU" sz="3600" i="1" dirty="0"/>
            </a:br>
            <a:r>
              <a:rPr lang="ru-RU" sz="3600" i="1" dirty="0" smtClean="0"/>
              <a:t/>
            </a:r>
            <a:br>
              <a:rPr lang="ru-RU" sz="3600" i="1" dirty="0" smtClean="0"/>
            </a:br>
            <a:r>
              <a:rPr lang="ru-RU" sz="3600" i="1" dirty="0"/>
              <a:t/>
            </a:r>
            <a:br>
              <a:rPr lang="ru-RU" sz="3600" i="1" dirty="0"/>
            </a:br>
            <a:r>
              <a:rPr lang="ru-RU" sz="3600" i="1" dirty="0" smtClean="0"/>
              <a:t/>
            </a:r>
            <a:br>
              <a:rPr lang="ru-RU" sz="3600" i="1" dirty="0" smtClean="0"/>
            </a:br>
            <a:r>
              <a:rPr lang="ru-RU" sz="3600" i="1" dirty="0"/>
              <a:t/>
            </a:r>
            <a:br>
              <a:rPr lang="ru-RU" sz="3600" i="1" dirty="0"/>
            </a:br>
            <a:r>
              <a:rPr lang="ru-RU" sz="3600" i="1" dirty="0" smtClean="0"/>
              <a:t/>
            </a:r>
            <a:br>
              <a:rPr lang="ru-RU" sz="3600" i="1" dirty="0" smtClean="0"/>
            </a:br>
            <a:r>
              <a:rPr lang="ru-RU" sz="3600" i="1" dirty="0"/>
              <a:t/>
            </a:r>
            <a:br>
              <a:rPr lang="ru-RU" sz="3600" i="1" dirty="0"/>
            </a:br>
            <a:r>
              <a:rPr lang="ru-RU" sz="3600" i="1" dirty="0" smtClean="0"/>
              <a:t/>
            </a:r>
            <a:br>
              <a:rPr lang="ru-RU" sz="3600" i="1" dirty="0" smtClean="0"/>
            </a:br>
            <a:r>
              <a:rPr lang="ru-RU" sz="3600" i="1" dirty="0"/>
              <a:t/>
            </a:r>
            <a:br>
              <a:rPr lang="ru-RU" sz="3600" i="1" dirty="0"/>
            </a:br>
            <a:r>
              <a:rPr lang="ru-RU" sz="3600" i="1" dirty="0" smtClean="0"/>
              <a:t/>
            </a:r>
            <a:br>
              <a:rPr lang="ru-RU" sz="3600" i="1" dirty="0" smtClean="0"/>
            </a:br>
            <a:r>
              <a:rPr lang="ru-RU" sz="3600" i="1" dirty="0"/>
              <a:t/>
            </a:r>
            <a:br>
              <a:rPr lang="ru-RU" sz="3600" i="1" dirty="0"/>
            </a:br>
            <a:r>
              <a:rPr lang="ru-RU" sz="3600" i="1" dirty="0" smtClean="0"/>
              <a:t>Каноны </a:t>
            </a:r>
            <a:r>
              <a:rPr lang="ru-RU" sz="3600" i="1" dirty="0" err="1" smtClean="0"/>
              <a:t>старооскольской</a:t>
            </a:r>
            <a:r>
              <a:rPr lang="ru-RU" sz="3600" i="1" dirty="0" smtClean="0"/>
              <a:t> игрушки.</a:t>
            </a:r>
            <a:br>
              <a:rPr lang="ru-RU" sz="3600" i="1" dirty="0" smtClean="0"/>
            </a:br>
            <a:endParaRPr lang="ru-RU" sz="3600" dirty="0"/>
          </a:p>
        </p:txBody>
      </p:sp>
      <p:sp>
        <p:nvSpPr>
          <p:cNvPr id="3" name="Содержимое 2"/>
          <p:cNvSpPr>
            <a:spLocks noGrp="1"/>
          </p:cNvSpPr>
          <p:nvPr>
            <p:ph sz="quarter" idx="13"/>
          </p:nvPr>
        </p:nvSpPr>
        <p:spPr/>
        <p:txBody>
          <a:bodyPr>
            <a:normAutofit/>
          </a:bodyPr>
          <a:lstStyle/>
          <a:p>
            <a:r>
              <a:rPr lang="ru-RU" sz="1600" dirty="0" smtClean="0"/>
              <a:t>При изготовлении </a:t>
            </a:r>
            <a:r>
              <a:rPr lang="ru-RU" sz="1600" dirty="0" err="1" smtClean="0"/>
              <a:t>старооскольских</a:t>
            </a:r>
            <a:r>
              <a:rPr lang="ru-RU" sz="1600" dirty="0" smtClean="0"/>
              <a:t> игрушек мастера придерживались строгих канонов промысла. Анализ массива игрушек показывает, что </a:t>
            </a:r>
            <a:r>
              <a:rPr lang="ru-RU" sz="1600" dirty="0" err="1" smtClean="0"/>
              <a:t>старооскольская</a:t>
            </a:r>
            <a:r>
              <a:rPr lang="ru-RU" sz="1600" dirty="0" smtClean="0"/>
              <a:t> народная игрушка постоянно развивалась и изменялась. В Старом Осколе лепили «курский тип дам» – тонкие и стройные. На самом деле вплоть до конца XIX века </a:t>
            </a:r>
            <a:r>
              <a:rPr lang="ru-RU" sz="1600" dirty="0" err="1" smtClean="0"/>
              <a:t>оскольские</a:t>
            </a:r>
            <a:r>
              <a:rPr lang="ru-RU" sz="1600" dirty="0" smtClean="0"/>
              <a:t> дамы лепились довольно пышные. Лица дам и казаков гладкие «болванчики», на которых мастер краской рисует глаза и рот. </a:t>
            </a:r>
            <a:r>
              <a:rPr lang="ru-RU" sz="1600" dirty="0" err="1" smtClean="0"/>
              <a:t>Старооскольские</a:t>
            </a:r>
            <a:r>
              <a:rPr lang="ru-RU" sz="1600" dirty="0" smtClean="0"/>
              <a:t> игрушки «безносые». </a:t>
            </a:r>
          </a:p>
          <a:p>
            <a:r>
              <a:rPr lang="ru-RU" sz="1600" dirty="0" err="1" smtClean="0"/>
              <a:t>Старооскольской</a:t>
            </a:r>
            <a:r>
              <a:rPr lang="ru-RU" sz="1600" dirty="0" smtClean="0"/>
              <a:t> поливной игрушки никогда не было. Фигурка ничем не тонируется, не глазуруется. Мастера </a:t>
            </a:r>
            <a:r>
              <a:rPr lang="ru-RU" sz="1600" dirty="0" err="1" smtClean="0"/>
              <a:t>Оскольского</a:t>
            </a:r>
            <a:r>
              <a:rPr lang="ru-RU" sz="1600" dirty="0" smtClean="0"/>
              <a:t> края, отдавая дань благородству материала, в котором они работают, словно предлагают зрителю полюбоваться и оценить выразительные свойства глины. Шероховатая, хранящая бугорки и вмятины от пальцев умелых и быстрых рук мастера, поверхность игрушки лишний раз указывает на рукотворность этого маленького глиняного чуда, способного передавать энергию солнца, земли, воды, огня, сошедшихся вместе в этом волшебном материале. Недаром на Руси гончаров причисляли к волшебникам. </a:t>
            </a:r>
          </a:p>
          <a:p>
            <a:endParaRPr lang="ru-RU" sz="1600" dirty="0"/>
          </a:p>
        </p:txBody>
      </p:sp>
      <p:pic>
        <p:nvPicPr>
          <p:cNvPr id="2050" name="Picture 2" descr="https://severny.mos.ru/upload/medialibrary/e9d/1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356920" y="5157192"/>
            <a:ext cx="2367248" cy="157816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go4.imgsmail.ru/imgpreview?key=233e30923c5352&amp;mb=imgdb_preview_1795"/>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563888" y="5322581"/>
            <a:ext cx="2127883" cy="141277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strips dir="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2" name="Picture 10" descr="http://slavyanskaya-kultura.ru/images/5(25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203848" y="3468243"/>
            <a:ext cx="2078706" cy="1688949"/>
          </a:xfrm>
          <a:prstGeom prst="rect">
            <a:avLst/>
          </a:prstGeom>
          <a:noFill/>
          <a:extLst>
            <a:ext uri="{909E8E84-426E-40DD-AFC4-6F175D3DCCD1}">
              <a14:hiddenFill xmlns:a14="http://schemas.microsoft.com/office/drawing/2010/main">
                <a:solidFill>
                  <a:srgbClr val="FFFFFF"/>
                </a:solidFill>
              </a14:hiddenFill>
            </a:ext>
          </a:extLst>
        </p:spPr>
      </p:pic>
      <p:sp>
        <p:nvSpPr>
          <p:cNvPr id="5" name="Заголовок 4"/>
          <p:cNvSpPr>
            <a:spLocks noGrp="1"/>
          </p:cNvSpPr>
          <p:nvPr>
            <p:ph type="title"/>
          </p:nvPr>
        </p:nvSpPr>
        <p:spPr/>
        <p:txBody>
          <a:bodyPr/>
          <a:lstStyle/>
          <a:p>
            <a:endParaRPr lang="ru-RU" dirty="0"/>
          </a:p>
        </p:txBody>
      </p:sp>
      <p:sp>
        <p:nvSpPr>
          <p:cNvPr id="6" name="Текст 5"/>
          <p:cNvSpPr>
            <a:spLocks noGrp="1"/>
          </p:cNvSpPr>
          <p:nvPr>
            <p:ph type="body" idx="1"/>
          </p:nvPr>
        </p:nvSpPr>
        <p:spPr>
          <a:xfrm>
            <a:off x="683568" y="404665"/>
            <a:ext cx="7885113" cy="3456383"/>
          </a:xfrm>
        </p:spPr>
        <p:txBody>
          <a:bodyPr>
            <a:normAutofit fontScale="40000" lnSpcReduction="20000"/>
          </a:bodyPr>
          <a:lstStyle/>
          <a:p>
            <a:pPr algn="ctr">
              <a:lnSpc>
                <a:spcPct val="150000"/>
              </a:lnSpc>
              <a:spcAft>
                <a:spcPts val="800"/>
              </a:spcAft>
            </a:pPr>
            <a:r>
              <a:rPr lang="ru-RU" sz="3300" dirty="0">
                <a:solidFill>
                  <a:schemeClr val="tx1"/>
                </a:solidFill>
                <a:latin typeface="Calibri"/>
                <a:ea typeface="Times New Roman"/>
                <a:cs typeface="Calibri"/>
              </a:rPr>
              <a:t>При изготовлении </a:t>
            </a:r>
            <a:r>
              <a:rPr lang="ru-RU" sz="3300" dirty="0" err="1">
                <a:solidFill>
                  <a:schemeClr val="tx1"/>
                </a:solidFill>
                <a:latin typeface="Calibri"/>
                <a:ea typeface="Times New Roman"/>
                <a:cs typeface="Calibri"/>
              </a:rPr>
              <a:t>старооскольской</a:t>
            </a:r>
            <a:r>
              <a:rPr lang="ru-RU" sz="3300" dirty="0">
                <a:solidFill>
                  <a:schemeClr val="tx1"/>
                </a:solidFill>
                <a:latin typeface="Calibri"/>
                <a:ea typeface="Times New Roman"/>
                <a:cs typeface="Calibri"/>
              </a:rPr>
              <a:t> игрушки не использовались никакие специальные инструменты. Только пальцы рук мастера полностью формуют игрушку. </a:t>
            </a:r>
            <a:r>
              <a:rPr lang="ru-RU" sz="3300" dirty="0" err="1">
                <a:solidFill>
                  <a:schemeClr val="tx1"/>
                </a:solidFill>
                <a:latin typeface="Calibri"/>
                <a:ea typeface="Times New Roman"/>
                <a:cs typeface="Calibri"/>
              </a:rPr>
              <a:t>Старооскольскую</a:t>
            </a:r>
            <a:r>
              <a:rPr lang="ru-RU" sz="3300" dirty="0">
                <a:solidFill>
                  <a:schemeClr val="tx1"/>
                </a:solidFill>
                <a:latin typeface="Calibri"/>
                <a:ea typeface="Times New Roman"/>
                <a:cs typeface="Calibri"/>
              </a:rPr>
              <a:t> игрушку делали некоторые мастера, которые на ней специализировались. В Старом Осколе глиняную игрушку в различном объеме лепили практически все семьи гончаров</a:t>
            </a:r>
            <a:r>
              <a:rPr lang="ru-RU" sz="3300" dirty="0" smtClean="0">
                <a:solidFill>
                  <a:schemeClr val="tx1"/>
                </a:solidFill>
                <a:latin typeface="Calibri"/>
                <a:ea typeface="Times New Roman"/>
                <a:cs typeface="Calibri"/>
              </a:rPr>
              <a:t>.</a:t>
            </a:r>
          </a:p>
          <a:p>
            <a:pPr algn="ctr">
              <a:lnSpc>
                <a:spcPct val="150000"/>
              </a:lnSpc>
              <a:spcAft>
                <a:spcPts val="800"/>
              </a:spcAft>
            </a:pPr>
            <a:r>
              <a:rPr lang="ru-RU" sz="3300" dirty="0">
                <a:solidFill>
                  <a:schemeClr val="tx1"/>
                </a:solidFill>
              </a:rPr>
              <a:t>Каждая игрушка несла в себе большое смысловое значение. Осознание родства с животными, которые одевали, кормили человека и защищали от злых духов, привело наших предков к поклонению им. Первым таким животным на Руси был медведь, за ним - олень, конь, птица[16]. Медведь - русский национальный Тотем, фигурка его в доме была еще и символом могущества. Олень - символизировал плодородие, обилие, а также удачный брак. Конь считался слугой Солнца и приносил людям его благодать, Птица - вестницей иного мира, знаком обретшей самостоятельность души. Появившиеся позже фигурки козла олицетворяли добрую силу, барана и коровы - плодородие.</a:t>
            </a:r>
          </a:p>
          <a:p>
            <a:pPr algn="ctr">
              <a:lnSpc>
                <a:spcPct val="150000"/>
              </a:lnSpc>
              <a:spcAft>
                <a:spcPts val="800"/>
              </a:spcAft>
            </a:pPr>
            <a:endParaRPr lang="ru-RU" sz="2300" dirty="0">
              <a:solidFill>
                <a:schemeClr val="tx1"/>
              </a:solidFill>
              <a:latin typeface="Calibri"/>
              <a:ea typeface="Calibri"/>
              <a:cs typeface="Times New Roman"/>
            </a:endParaRPr>
          </a:p>
          <a:p>
            <a:endParaRPr lang="ru-RU" dirty="0"/>
          </a:p>
        </p:txBody>
      </p:sp>
      <p:pic>
        <p:nvPicPr>
          <p:cNvPr id="3074" name="Picture 2" descr="http://daytodaydata.ru/img/5726813/5594484/5726831/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23528" y="3334201"/>
            <a:ext cx="2448272" cy="162975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s://goncharoskol.ru/image/cache/data/toys/10%20%D0%BE%D0%BB%D0%B5%D0%BD%D1%8C%20200%20%D1%80%D1%83%D0%B1.-310x310.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804248" y="3140967"/>
            <a:ext cx="2016224" cy="2016225"/>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s2.drugiegoroda.ru/8/780/78012-starooskolskaya3-907x1024.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099733" y="4353300"/>
            <a:ext cx="1981971" cy="2237639"/>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http://s2.drugiegoroda.ru/8/780/78022-DSC_0424-1024x685.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331640" y="5013175"/>
            <a:ext cx="2358584" cy="157776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strips dir="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142852"/>
            <a:ext cx="7924800" cy="785818"/>
          </a:xfrm>
        </p:spPr>
        <p:txBody>
          <a:bodyPr/>
          <a:lstStyle/>
          <a:p>
            <a:pPr algn="ctr"/>
            <a:r>
              <a:rPr lang="ru-RU" dirty="0" smtClean="0"/>
              <a:t>Техника выполнения:</a:t>
            </a:r>
            <a:endParaRPr lang="ru-RU" dirty="0"/>
          </a:p>
        </p:txBody>
      </p:sp>
      <p:pic>
        <p:nvPicPr>
          <p:cNvPr id="29698" name="Picture 2" descr="F:\2 городская детско-юношеская научно-практическ4ая конференция РЕМЕСЛА и ПРОМЫСЛЫ\В презентацию\img20[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85720" y="1214422"/>
            <a:ext cx="2571747" cy="1928810"/>
          </a:xfrm>
          <a:prstGeom prst="rect">
            <a:avLst/>
          </a:prstGeom>
          <a:noFill/>
        </p:spPr>
      </p:pic>
      <p:pic>
        <p:nvPicPr>
          <p:cNvPr id="29699" name="Picture 3" descr="F:\2 городская детско-юношеская научно-практическ4ая конференция РЕМЕСЛА и ПРОМЫСЛЫ\В презентацию\img21[1].jpg"/>
          <p:cNvPicPr>
            <a:picLocks noGrp="1" noChangeAspect="1" noChangeArrowheads="1"/>
          </p:cNvPicPr>
          <p:nvPr>
            <p:ph sz="quarter" idx="13"/>
          </p:nvPr>
        </p:nvPicPr>
        <p:blipFill>
          <a:blip r:embed="rId3" cstate="screen">
            <a:extLst>
              <a:ext uri="{28A0092B-C50C-407E-A947-70E740481C1C}">
                <a14:useLocalDpi xmlns:a14="http://schemas.microsoft.com/office/drawing/2010/main"/>
              </a:ext>
            </a:extLst>
          </a:blip>
          <a:srcRect/>
          <a:stretch>
            <a:fillRect/>
          </a:stretch>
        </p:blipFill>
        <p:spPr bwMode="auto">
          <a:xfrm>
            <a:off x="3286116" y="1214422"/>
            <a:ext cx="2643206" cy="1913874"/>
          </a:xfrm>
          <a:prstGeom prst="rect">
            <a:avLst/>
          </a:prstGeom>
          <a:noFill/>
        </p:spPr>
      </p:pic>
      <p:pic>
        <p:nvPicPr>
          <p:cNvPr id="29700" name="Picture 4" descr="F:\2 городская детско-юношеская научно-практическ4ая конференция РЕМЕСЛА и ПРОМЫСЛЫ\В презентацию\img22[1].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215074" y="1214422"/>
            <a:ext cx="2690842" cy="1928826"/>
          </a:xfrm>
          <a:prstGeom prst="rect">
            <a:avLst/>
          </a:prstGeom>
          <a:noFill/>
        </p:spPr>
      </p:pic>
      <p:pic>
        <p:nvPicPr>
          <p:cNvPr id="29701" name="Picture 5" descr="F:\2 городская детско-юношеская научно-практическ4ая конференция РЕМЕСЛА и ПРОМЫСЛЫ\В презентацию\img23[1].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85721" y="3357562"/>
            <a:ext cx="2571768" cy="1857388"/>
          </a:xfrm>
          <a:prstGeom prst="rect">
            <a:avLst/>
          </a:prstGeom>
          <a:noFill/>
        </p:spPr>
      </p:pic>
      <p:pic>
        <p:nvPicPr>
          <p:cNvPr id="29702" name="Picture 6" descr="F:\2 городская детско-юношеская научно-практическ4ая конференция РЕМЕСЛА и ПРОМЫСЛЫ\В презентацию\img24[1].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286116" y="3357562"/>
            <a:ext cx="2643206" cy="1857403"/>
          </a:xfrm>
          <a:prstGeom prst="rect">
            <a:avLst/>
          </a:prstGeom>
          <a:noFill/>
        </p:spPr>
      </p:pic>
      <p:pic>
        <p:nvPicPr>
          <p:cNvPr id="29703" name="Picture 7" descr="F:\2 городская детско-юношеская научно-практическ4ая конференция РЕМЕСЛА и ПРОМЫСЛЫ\В презентацию\img25[1].jp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143636" y="3357562"/>
            <a:ext cx="2881311" cy="1928826"/>
          </a:xfrm>
          <a:prstGeom prst="rect">
            <a:avLst/>
          </a:prstGeom>
          <a:noFill/>
        </p:spPr>
      </p:pic>
    </p:spTree>
  </p:cSld>
  <p:clrMapOvr>
    <a:masterClrMapping/>
  </p:clrMapOvr>
  <p:transition>
    <p:strips dir="ru"/>
  </p:transition>
  <p:timing>
    <p:tnLst>
      <p:par>
        <p:cTn id="1" dur="indefinite" restart="never" nodeType="tmRoot"/>
      </p:par>
    </p:tnLst>
  </p:timing>
</p:sld>
</file>

<file path=ppt/theme/theme1.xml><?xml version="1.0" encoding="utf-8"?>
<a:theme xmlns:a="http://schemas.openxmlformats.org/drawingml/2006/main" name="Горизонт">
  <a:themeElements>
    <a:clrScheme name="Горизонт">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Горизонт">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Горизонт">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380</TotalTime>
  <Words>1152</Words>
  <Application>Microsoft Office PowerPoint</Application>
  <PresentationFormat>Экран (4:3)</PresentationFormat>
  <Paragraphs>75</Paragraphs>
  <Slides>20</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20</vt:i4>
      </vt:variant>
    </vt:vector>
  </HeadingPairs>
  <TitlesOfParts>
    <vt:vector size="28" baseType="lpstr">
      <vt:lpstr>Arial</vt:lpstr>
      <vt:lpstr>Arial Narrow</vt:lpstr>
      <vt:lpstr>Calibri</vt:lpstr>
      <vt:lpstr>Helvetica</vt:lpstr>
      <vt:lpstr>Open Sans</vt:lpstr>
      <vt:lpstr>Times New Roman</vt:lpstr>
      <vt:lpstr>Trebuchet MS</vt:lpstr>
      <vt:lpstr>Горизонт</vt:lpstr>
      <vt:lpstr>XIV Межрегиональная детско-юношеская научно-практической конференции «Ремесла и промыслы: прошлое и настоящее»</vt:lpstr>
      <vt:lpstr>Оглавление  Введение.  Задачи и цель.  Происхождение оскольской глиняной игрушки.   Каноны старооскольской игрушки.  Мастера-игрушечники.  Заключение.  Литература.  </vt:lpstr>
      <vt:lpstr>Введение   Человеку свойственно стремление к красоте. Ее щедро дарит нам природа. Но, кроме этого, людям хочется создать красоту, созерцать ее рядом с собой. И тогда они начинают украшать свой быт. В умелых руках народных мастеров обычные предметы начинают приковывать к себе взгляд и, часто, превращаются в произведения искусства. В старину любая вещь, любой узор и даже цвет имели свой особый сокровенный смысл. Каждый умелец передавал унаследованные секреты мастерства и собственные находки своим детям, а также ученикам. Так десятилетиями создавались и развивались народные промыслы. </vt:lpstr>
      <vt:lpstr>Почемуже я выбрала эту тему?  </vt:lpstr>
      <vt:lpstr>Цель и Задачи.</vt:lpstr>
      <vt:lpstr>История.</vt:lpstr>
      <vt:lpstr>                                        Каноны старооскольской игрушки. </vt:lpstr>
      <vt:lpstr>Презентация PowerPoint</vt:lpstr>
      <vt:lpstr>Техника выполнения:</vt:lpstr>
      <vt:lpstr>Моя композиция.</vt:lpstr>
      <vt:lpstr>Презентация PowerPoint</vt:lpstr>
      <vt:lpstr>Презентация PowerPoint</vt:lpstr>
      <vt:lpstr>Мастера-игрушечники.</vt:lpstr>
      <vt:lpstr>Презентация PowerPoint</vt:lpstr>
      <vt:lpstr>Заключение.</vt:lpstr>
      <vt:lpstr>Презентация PowerPoint</vt:lpstr>
      <vt:lpstr>Презентация PowerPoint</vt:lpstr>
      <vt:lpstr>Презентация PowerPoint</vt:lpstr>
      <vt:lpstr>Литература.</vt:lpstr>
      <vt:lpstr>Спасибо за внимание!</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Animation</dc:creator>
  <cp:lastModifiedBy>Учетная запись Майкрософт</cp:lastModifiedBy>
  <cp:revision>38</cp:revision>
  <dcterms:created xsi:type="dcterms:W3CDTF">2019-02-25T10:17:57Z</dcterms:created>
  <dcterms:modified xsi:type="dcterms:W3CDTF">2023-06-14T08:55:27Z</dcterms:modified>
</cp:coreProperties>
</file>