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Caveat"/>
      <p:regular r:id="rId15"/>
      <p:bold r:id="rId16"/>
    </p:embeddedFont>
    <p:embeddedFont>
      <p:font typeface="Comfortaa"/>
      <p:regular r:id="rId17"/>
      <p:bold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Caveat-regular.fntdata"/><Relationship Id="rId14" Type="http://schemas.openxmlformats.org/officeDocument/2006/relationships/slide" Target="slides/slide9.xml"/><Relationship Id="rId17" Type="http://schemas.openxmlformats.org/officeDocument/2006/relationships/font" Target="fonts/Comfortaa-regular.fntdata"/><Relationship Id="rId16" Type="http://schemas.openxmlformats.org/officeDocument/2006/relationships/font" Target="fonts/Caveat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Comfortaa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89cc72ff84_2_3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189cc72ff84_2_3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189cc72ff84_2_6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189cc72ff84_2_6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8a718fcea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18a718fcea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18a718fceae_0_7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18a718fceae_0_7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18a718fceae_0_4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18a718fceae_0_4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8a718fceae_0_10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18a718fceae_0_10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18a718fceae_0_13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18a718fceae_0_13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18a718fceae_0_17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18a718fceae_0_17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ользовательский макет 1">
  <p:cSld name="AUTOLAYOUT_3">
    <p:bg>
      <p:bgPr>
        <a:solidFill>
          <a:srgbClr val="FFFFFF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13"/>
          <p:cNvSpPr txBox="1"/>
          <p:nvPr>
            <p:ph type="ctrTitle"/>
          </p:nvPr>
        </p:nvSpPr>
        <p:spPr>
          <a:xfrm>
            <a:off x="320625" y="2240300"/>
            <a:ext cx="5871300" cy="19212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b="1" sz="36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b="1" sz="3600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b="1" sz="3600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b="1" sz="3600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b="1" sz="3600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b="1" sz="3600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b="1" sz="3600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b="1" sz="3600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b="1" sz="36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" type="subTitle"/>
          </p:nvPr>
        </p:nvSpPr>
        <p:spPr>
          <a:xfrm>
            <a:off x="320625" y="4314000"/>
            <a:ext cx="5871300" cy="3621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ользовательский макет 2">
  <p:cSld name="AUTOLAYOUT_5">
    <p:bg>
      <p:bgPr>
        <a:solidFill>
          <a:srgbClr val="FFFFFF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7" name="Google Shape;57;p14"/>
          <p:cNvGrpSpPr/>
          <p:nvPr/>
        </p:nvGrpSpPr>
        <p:grpSpPr>
          <a:xfrm>
            <a:off x="4870649" y="2121826"/>
            <a:ext cx="3764843" cy="64502"/>
            <a:chOff x="595675" y="2820050"/>
            <a:chExt cx="7952774" cy="64502"/>
          </a:xfrm>
        </p:grpSpPr>
        <p:sp>
          <p:nvSpPr>
            <p:cNvPr id="58" name="Google Shape;58;p14"/>
            <p:cNvSpPr/>
            <p:nvPr/>
          </p:nvSpPr>
          <p:spPr>
            <a:xfrm>
              <a:off x="2186208" y="2820050"/>
              <a:ext cx="1620000" cy="64500"/>
            </a:xfrm>
            <a:prstGeom prst="rect">
              <a:avLst/>
            </a:prstGeom>
            <a:solidFill>
              <a:srgbClr val="D628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14"/>
            <p:cNvSpPr/>
            <p:nvPr/>
          </p:nvSpPr>
          <p:spPr>
            <a:xfrm>
              <a:off x="3776784" y="2820050"/>
              <a:ext cx="1620000" cy="64500"/>
            </a:xfrm>
            <a:prstGeom prst="rect">
              <a:avLst/>
            </a:prstGeom>
            <a:solidFill>
              <a:srgbClr val="F77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" name="Google Shape;60;p14"/>
            <p:cNvSpPr/>
            <p:nvPr/>
          </p:nvSpPr>
          <p:spPr>
            <a:xfrm>
              <a:off x="5373056" y="2820052"/>
              <a:ext cx="1596300" cy="64500"/>
            </a:xfrm>
            <a:prstGeom prst="rect">
              <a:avLst/>
            </a:prstGeom>
            <a:solidFill>
              <a:srgbClr val="FCBF4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" name="Google Shape;61;p14"/>
            <p:cNvSpPr/>
            <p:nvPr/>
          </p:nvSpPr>
          <p:spPr>
            <a:xfrm>
              <a:off x="595675" y="2820050"/>
              <a:ext cx="1590600" cy="64500"/>
            </a:xfrm>
            <a:prstGeom prst="rect">
              <a:avLst/>
            </a:prstGeom>
            <a:solidFill>
              <a:srgbClr val="00304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" name="Google Shape;62;p14"/>
            <p:cNvSpPr/>
            <p:nvPr/>
          </p:nvSpPr>
          <p:spPr>
            <a:xfrm>
              <a:off x="6957849" y="2820050"/>
              <a:ext cx="1590600" cy="64500"/>
            </a:xfrm>
            <a:prstGeom prst="rect">
              <a:avLst/>
            </a:prstGeom>
            <a:solidFill>
              <a:srgbClr val="EAE2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3" name="Google Shape;63;p14"/>
          <p:cNvSpPr txBox="1"/>
          <p:nvPr>
            <p:ph type="title"/>
          </p:nvPr>
        </p:nvSpPr>
        <p:spPr>
          <a:xfrm>
            <a:off x="4771875" y="545025"/>
            <a:ext cx="3880800" cy="14382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434343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434343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434343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434343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434343"/>
                </a:solidFill>
              </a:defRPr>
            </a:lvl9pPr>
          </a:lstStyle>
          <a:p/>
        </p:txBody>
      </p:sp>
      <p:sp>
        <p:nvSpPr>
          <p:cNvPr id="64" name="Google Shape;64;p14"/>
          <p:cNvSpPr txBox="1"/>
          <p:nvPr>
            <p:ph idx="1" type="body"/>
          </p:nvPr>
        </p:nvSpPr>
        <p:spPr>
          <a:xfrm>
            <a:off x="4771875" y="2324775"/>
            <a:ext cx="3880800" cy="2273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400">
                <a:solidFill>
                  <a:srgbClr val="434343"/>
                </a:solidFill>
              </a:defRPr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○"/>
              <a:defRPr sz="1200">
                <a:solidFill>
                  <a:srgbClr val="434343"/>
                </a:solidFill>
              </a:defRPr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■"/>
              <a:defRPr sz="1200">
                <a:solidFill>
                  <a:srgbClr val="434343"/>
                </a:solidFill>
              </a:defRPr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  <a:defRPr sz="1200">
                <a:solidFill>
                  <a:srgbClr val="434343"/>
                </a:solidFill>
              </a:defRPr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○"/>
              <a:defRPr sz="1200">
                <a:solidFill>
                  <a:srgbClr val="434343"/>
                </a:solidFill>
              </a:defRPr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■"/>
              <a:defRPr sz="1200">
                <a:solidFill>
                  <a:srgbClr val="434343"/>
                </a:solidFill>
              </a:defRPr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  <a:defRPr sz="1200">
                <a:solidFill>
                  <a:srgbClr val="434343"/>
                </a:solidFill>
              </a:defRPr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○"/>
              <a:defRPr sz="1200">
                <a:solidFill>
                  <a:srgbClr val="434343"/>
                </a:solidFill>
              </a:defRPr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■"/>
              <a:defRPr sz="1200">
                <a:solidFill>
                  <a:srgbClr val="434343"/>
                </a:solidFill>
              </a:defRPr>
            </a:lvl9pPr>
          </a:lstStyle>
          <a:p/>
        </p:txBody>
      </p:sp>
      <p:sp>
        <p:nvSpPr>
          <p:cNvPr id="65" name="Google Shape;65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ользовательский макет 3">
  <p:cSld name="AUTOLAYOUT_9">
    <p:bg>
      <p:bgPr>
        <a:solidFill>
          <a:srgbClr val="FFFFFF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5"/>
          <p:cNvSpPr txBox="1"/>
          <p:nvPr>
            <p:ph type="title"/>
          </p:nvPr>
        </p:nvSpPr>
        <p:spPr>
          <a:xfrm>
            <a:off x="291875" y="406900"/>
            <a:ext cx="3039600" cy="13887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rgbClr val="D6282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rgbClr val="D62828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rgbClr val="D62828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rgbClr val="D62828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rgbClr val="D62828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rgbClr val="D62828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rgbClr val="D62828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rgbClr val="D62828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rgbClr val="D62828"/>
                </a:solidFill>
              </a:defRPr>
            </a:lvl9pPr>
          </a:lstStyle>
          <a:p/>
        </p:txBody>
      </p:sp>
      <p:sp>
        <p:nvSpPr>
          <p:cNvPr id="69" name="Google Shape;69;p15"/>
          <p:cNvSpPr txBox="1"/>
          <p:nvPr>
            <p:ph idx="1" type="body"/>
          </p:nvPr>
        </p:nvSpPr>
        <p:spPr>
          <a:xfrm>
            <a:off x="291938" y="2053718"/>
            <a:ext cx="3039600" cy="23781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rmAutofit/>
          </a:bodyPr>
          <a:lstStyle>
            <a:lvl1pPr indent="-3302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 sz="1600">
                <a:solidFill>
                  <a:schemeClr val="dk2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70" name="Google Shape;70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ользовательский макет 4">
  <p:cSld name="AUTOLAYOUT_11">
    <p:bg>
      <p:bgPr>
        <a:solidFill>
          <a:srgbClr val="FFFFFF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6"/>
          <p:cNvSpPr txBox="1"/>
          <p:nvPr>
            <p:ph type="title"/>
          </p:nvPr>
        </p:nvSpPr>
        <p:spPr>
          <a:xfrm>
            <a:off x="291875" y="406900"/>
            <a:ext cx="3039600" cy="13887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4" name="Google Shape;74;p16"/>
          <p:cNvSpPr txBox="1"/>
          <p:nvPr>
            <p:ph idx="1" type="body"/>
          </p:nvPr>
        </p:nvSpPr>
        <p:spPr>
          <a:xfrm>
            <a:off x="291938" y="2053718"/>
            <a:ext cx="3039600" cy="23781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rmAutofit/>
          </a:bodyPr>
          <a:lstStyle>
            <a:lvl1pPr indent="-3302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 sz="1600">
                <a:solidFill>
                  <a:schemeClr val="dk2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75" name="Google Shape;75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ользовательский макет 5">
  <p:cSld name="AUTOLAYOUT_13">
    <p:bg>
      <p:bgPr>
        <a:solidFill>
          <a:srgbClr val="FFFFFF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17"/>
          <p:cNvSpPr txBox="1"/>
          <p:nvPr>
            <p:ph type="title"/>
          </p:nvPr>
        </p:nvSpPr>
        <p:spPr>
          <a:xfrm>
            <a:off x="291875" y="406900"/>
            <a:ext cx="3039600" cy="13887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9" name="Google Shape;79;p17"/>
          <p:cNvSpPr txBox="1"/>
          <p:nvPr>
            <p:ph idx="1" type="body"/>
          </p:nvPr>
        </p:nvSpPr>
        <p:spPr>
          <a:xfrm>
            <a:off x="291938" y="2053718"/>
            <a:ext cx="3039600" cy="23781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rmAutofit/>
          </a:bodyPr>
          <a:lstStyle>
            <a:lvl1pPr indent="-3302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 sz="1600">
                <a:solidFill>
                  <a:schemeClr val="dk2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0" name="Google Shape;80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ользовательский макет 6">
  <p:cSld name="AUTOLAYOUT_15">
    <p:bg>
      <p:bgPr>
        <a:solidFill>
          <a:srgbClr val="FFFFFF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8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8"/>
          <p:cNvSpPr txBox="1"/>
          <p:nvPr>
            <p:ph type="title"/>
          </p:nvPr>
        </p:nvSpPr>
        <p:spPr>
          <a:xfrm>
            <a:off x="4852825" y="233150"/>
            <a:ext cx="4016400" cy="11814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5" name="Google Shape;85;p18"/>
          <p:cNvSpPr txBox="1"/>
          <p:nvPr>
            <p:ph idx="1" type="body"/>
          </p:nvPr>
        </p:nvSpPr>
        <p:spPr>
          <a:xfrm>
            <a:off x="4852900" y="1672727"/>
            <a:ext cx="4016400" cy="29904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rmAutofit/>
          </a:bodyPr>
          <a:lstStyle>
            <a:lvl1pPr indent="-3302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 sz="1600">
                <a:solidFill>
                  <a:schemeClr val="dk2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6" name="Google Shape;86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1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9"/>
          <p:cNvPicPr preferRelativeResize="0"/>
          <p:nvPr/>
        </p:nvPicPr>
        <p:blipFill rotWithShape="1">
          <a:blip r:embed="rId3">
            <a:alphaModFix amt="65000"/>
          </a:blip>
          <a:srcRect b="7834" l="0" r="0" t="7834"/>
          <a:stretch/>
        </p:blipFill>
        <p:spPr>
          <a:xfrm>
            <a:off x="0" y="0"/>
            <a:ext cx="9144001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9"/>
          <p:cNvSpPr txBox="1"/>
          <p:nvPr>
            <p:ph type="ctrTitle"/>
          </p:nvPr>
        </p:nvSpPr>
        <p:spPr>
          <a:xfrm>
            <a:off x="320625" y="2240300"/>
            <a:ext cx="5871300" cy="1921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Comfortaa"/>
                <a:ea typeface="Comfortaa"/>
                <a:cs typeface="Comfortaa"/>
                <a:sym typeface="Comfortaa"/>
              </a:rPr>
              <a:t>Such different BERRIES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93" name="Google Shape;93;p19"/>
          <p:cNvSpPr txBox="1"/>
          <p:nvPr>
            <p:ph idx="1" type="subTitle"/>
          </p:nvPr>
        </p:nvSpPr>
        <p:spPr>
          <a:xfrm>
            <a:off x="320625" y="4314000"/>
            <a:ext cx="5871300" cy="36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Comfortaa"/>
                <a:ea typeface="Comfortaa"/>
                <a:cs typeface="Comfortaa"/>
                <a:sym typeface="Comfortaa"/>
              </a:rPr>
              <a:t>Daria Sotnikova, 6B class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20"/>
          <p:cNvPicPr preferRelativeResize="0"/>
          <p:nvPr/>
        </p:nvPicPr>
        <p:blipFill rotWithShape="1">
          <a:blip r:embed="rId3">
            <a:alphaModFix/>
          </a:blip>
          <a:srcRect b="4922" l="0" r="0" t="4931"/>
          <a:stretch/>
        </p:blipFill>
        <p:spPr>
          <a:xfrm>
            <a:off x="0" y="0"/>
            <a:ext cx="4280447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20"/>
          <p:cNvSpPr txBox="1"/>
          <p:nvPr>
            <p:ph type="title"/>
          </p:nvPr>
        </p:nvSpPr>
        <p:spPr>
          <a:xfrm>
            <a:off x="4771875" y="545025"/>
            <a:ext cx="3880800" cy="143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622">
                <a:latin typeface="Comfortaa"/>
                <a:ea typeface="Comfortaa"/>
                <a:cs typeface="Comfortaa"/>
                <a:sym typeface="Comfortaa"/>
              </a:rPr>
              <a:t>T</a:t>
            </a:r>
            <a:r>
              <a:rPr lang="ru" sz="2622">
                <a:latin typeface="Comfortaa"/>
                <a:ea typeface="Comfortaa"/>
                <a:cs typeface="Comfortaa"/>
                <a:sym typeface="Comfortaa"/>
              </a:rPr>
              <a:t>here are a lot of berries in the world of English, and many people confuse them.</a:t>
            </a:r>
            <a:endParaRPr sz="2622"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00" name="Google Shape;100;p20"/>
          <p:cNvSpPr txBox="1"/>
          <p:nvPr>
            <p:ph idx="1" type="body"/>
          </p:nvPr>
        </p:nvSpPr>
        <p:spPr>
          <a:xfrm>
            <a:off x="4771875" y="2324775"/>
            <a:ext cx="3880800" cy="227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/>
              <a:t>I</a:t>
            </a:r>
            <a:r>
              <a:rPr lang="ru" sz="1600">
                <a:latin typeface="Comfortaa"/>
                <a:ea typeface="Comfortaa"/>
                <a:cs typeface="Comfortaa"/>
                <a:sym typeface="Comfortaa"/>
              </a:rPr>
              <a:t> want to tell you about such berries and how to learn them. </a:t>
            </a:r>
            <a:endParaRPr sz="16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ru" sz="1600">
                <a:latin typeface="Comfortaa"/>
                <a:ea typeface="Comfortaa"/>
                <a:cs typeface="Comfortaa"/>
                <a:sym typeface="Comfortaa"/>
              </a:rPr>
              <a:t>We all know about these berries:  strawberries, blueberries, raspberries, blackberries, cranberries and even gooseberries. </a:t>
            </a:r>
            <a:endParaRPr sz="1600">
              <a:latin typeface="Comfortaa"/>
              <a:ea typeface="Comfortaa"/>
              <a:cs typeface="Comfortaa"/>
              <a:sym typeface="Comforta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1"/>
          <p:cNvSpPr txBox="1"/>
          <p:nvPr>
            <p:ph type="title"/>
          </p:nvPr>
        </p:nvSpPr>
        <p:spPr>
          <a:xfrm>
            <a:off x="356025" y="364125"/>
            <a:ext cx="3039600" cy="1388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Straw</a:t>
            </a:r>
            <a:r>
              <a:rPr lang="ru">
                <a:solidFill>
                  <a:srgbClr val="980000"/>
                </a:solidFill>
                <a:highlight>
                  <a:srgbClr val="FF0000"/>
                </a:highlight>
                <a:latin typeface="Comfortaa"/>
                <a:ea typeface="Comfortaa"/>
                <a:cs typeface="Comfortaa"/>
                <a:sym typeface="Comfortaa"/>
              </a:rPr>
              <a:t>BERRY</a:t>
            </a:r>
            <a:endParaRPr>
              <a:solidFill>
                <a:srgbClr val="980000"/>
              </a:solidFill>
              <a:highlight>
                <a:srgbClr val="FF0000"/>
              </a:highlight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06" name="Google Shape;106;p21"/>
          <p:cNvSpPr txBox="1"/>
          <p:nvPr>
            <p:ph idx="1" type="body"/>
          </p:nvPr>
        </p:nvSpPr>
        <p:spPr>
          <a:xfrm>
            <a:off x="291938" y="2053718"/>
            <a:ext cx="3039600" cy="237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ru">
                <a:latin typeface="Comfortaa"/>
                <a:ea typeface="Comfortaa"/>
                <a:cs typeface="Comfortaa"/>
                <a:sym typeface="Comfortaa"/>
              </a:rPr>
              <a:t>S</a:t>
            </a:r>
            <a:r>
              <a:rPr lang="ru">
                <a:latin typeface="Comfortaa"/>
                <a:ea typeface="Comfortaa"/>
                <a:cs typeface="Comfortaa"/>
                <a:sym typeface="Comfortaa"/>
              </a:rPr>
              <a:t>trawberries, by the way, have vitamins A, C, B5, P and E! </a:t>
            </a:r>
            <a:br>
              <a:rPr lang="ru">
                <a:latin typeface="Comfortaa"/>
                <a:ea typeface="Comfortaa"/>
                <a:cs typeface="Comfortaa"/>
                <a:sym typeface="Comfortaa"/>
              </a:rPr>
            </a:br>
            <a:r>
              <a:rPr lang="ru">
                <a:latin typeface="Comfortaa"/>
                <a:ea typeface="Comfortaa"/>
                <a:cs typeface="Comfortaa"/>
                <a:sym typeface="Comfortaa"/>
              </a:rPr>
              <a:t>Straw general translates as “солома” (as from Russian), but these words have nothing in common.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07" name="Google Shape;107;p21"/>
          <p:cNvSpPr/>
          <p:nvPr/>
        </p:nvSpPr>
        <p:spPr>
          <a:xfrm>
            <a:off x="4232750" y="0"/>
            <a:ext cx="4911300" cy="5143500"/>
          </a:xfrm>
          <a:prstGeom prst="parallelogram">
            <a:avLst>
              <a:gd fmla="val 25000" name="adj"/>
            </a:avLst>
          </a:prstGeom>
          <a:solidFill>
            <a:srgbClr val="FFFFFF"/>
          </a:solidFill>
          <a:ln>
            <a:noFill/>
          </a:ln>
          <a:effectLst>
            <a:outerShdw blurRad="50800" rotWithShape="0" algn="tl" dist="38100">
              <a:srgbClr val="000000">
                <a:alpha val="298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21"/>
          <p:cNvSpPr/>
          <p:nvPr/>
        </p:nvSpPr>
        <p:spPr>
          <a:xfrm>
            <a:off x="3331550" y="0"/>
            <a:ext cx="5633700" cy="5143500"/>
          </a:xfrm>
          <a:prstGeom prst="parallelogram">
            <a:avLst>
              <a:gd fmla="val 24220" name="adj"/>
            </a:avLst>
          </a:prstGeom>
          <a:solidFill>
            <a:srgbClr val="EEEEEE">
              <a:alpha val="67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9" name="Google Shape;109;p21"/>
          <p:cNvPicPr preferRelativeResize="0"/>
          <p:nvPr/>
        </p:nvPicPr>
        <p:blipFill rotWithShape="1">
          <a:blip r:embed="rId3">
            <a:alphaModFix/>
          </a:blip>
          <a:srcRect b="0" l="11239" r="11247" t="0"/>
          <a:stretch/>
        </p:blipFill>
        <p:spPr>
          <a:xfrm>
            <a:off x="3562350" y="0"/>
            <a:ext cx="5581800" cy="5143500"/>
          </a:xfrm>
          <a:prstGeom prst="parallelogram">
            <a:avLst>
              <a:gd fmla="val 23683" name="adj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2"/>
          <p:cNvSpPr txBox="1"/>
          <p:nvPr>
            <p:ph type="title"/>
          </p:nvPr>
        </p:nvSpPr>
        <p:spPr>
          <a:xfrm>
            <a:off x="291875" y="406900"/>
            <a:ext cx="3039600" cy="1388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Comfortaa"/>
                <a:ea typeface="Comfortaa"/>
                <a:cs typeface="Comfortaa"/>
                <a:sym typeface="Comfortaa"/>
              </a:rPr>
              <a:t>Blue</a:t>
            </a:r>
            <a:r>
              <a:rPr lang="ru">
                <a:solidFill>
                  <a:srgbClr val="1155CC"/>
                </a:solidFill>
                <a:highlight>
                  <a:srgbClr val="C9DAF8"/>
                </a:highlight>
                <a:latin typeface="Comfortaa"/>
                <a:ea typeface="Comfortaa"/>
                <a:cs typeface="Comfortaa"/>
                <a:sym typeface="Comfortaa"/>
              </a:rPr>
              <a:t>BERRY</a:t>
            </a:r>
            <a:endParaRPr>
              <a:solidFill>
                <a:srgbClr val="1155CC"/>
              </a:solidFill>
              <a:highlight>
                <a:srgbClr val="C9DAF8"/>
              </a:highlight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15" name="Google Shape;115;p22"/>
          <p:cNvSpPr txBox="1"/>
          <p:nvPr>
            <p:ph idx="1" type="body"/>
          </p:nvPr>
        </p:nvSpPr>
        <p:spPr>
          <a:xfrm>
            <a:off x="291938" y="2053718"/>
            <a:ext cx="3039600" cy="237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Comfortaa"/>
                <a:ea typeface="Comfortaa"/>
                <a:cs typeface="Comfortaa"/>
                <a:sym typeface="Comfortaa"/>
              </a:rPr>
              <a:t>E</a:t>
            </a:r>
            <a:r>
              <a:rPr lang="ru">
                <a:latin typeface="Comfortaa"/>
                <a:ea typeface="Comfortaa"/>
                <a:cs typeface="Comfortaa"/>
                <a:sym typeface="Comfortaa"/>
              </a:rPr>
              <a:t>verything is simple here: blue (</a:t>
            </a:r>
            <a:r>
              <a:rPr lang="ru">
                <a:latin typeface="Comfortaa"/>
                <a:ea typeface="Comfortaa"/>
                <a:cs typeface="Comfortaa"/>
                <a:sym typeface="Comfortaa"/>
              </a:rPr>
              <a:t>синий)  and berry (ягода) - as from Russian. Blue berry!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ru">
                <a:latin typeface="Comfortaa"/>
                <a:ea typeface="Comfortaa"/>
                <a:cs typeface="Comfortaa"/>
                <a:sym typeface="Comfortaa"/>
              </a:rPr>
              <a:t>Blueberries are very low-calorie - 39 calories per 100 grams :)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16" name="Google Shape;116;p22"/>
          <p:cNvSpPr/>
          <p:nvPr/>
        </p:nvSpPr>
        <p:spPr>
          <a:xfrm>
            <a:off x="4232750" y="0"/>
            <a:ext cx="4911300" cy="5143500"/>
          </a:xfrm>
          <a:prstGeom prst="parallelogram">
            <a:avLst>
              <a:gd fmla="val 25000" name="adj"/>
            </a:avLst>
          </a:prstGeom>
          <a:solidFill>
            <a:srgbClr val="FFFFFF"/>
          </a:solidFill>
          <a:ln>
            <a:noFill/>
          </a:ln>
          <a:effectLst>
            <a:outerShdw blurRad="50800" rotWithShape="0" algn="tl" dist="38100">
              <a:srgbClr val="000000">
                <a:alpha val="298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22"/>
          <p:cNvSpPr/>
          <p:nvPr/>
        </p:nvSpPr>
        <p:spPr>
          <a:xfrm>
            <a:off x="3331550" y="0"/>
            <a:ext cx="5633700" cy="5143500"/>
          </a:xfrm>
          <a:prstGeom prst="parallelogram">
            <a:avLst>
              <a:gd fmla="val 24220" name="adj"/>
            </a:avLst>
          </a:prstGeom>
          <a:solidFill>
            <a:srgbClr val="EEEEEE">
              <a:alpha val="67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8" name="Google Shape;118;p22"/>
          <p:cNvPicPr preferRelativeResize="0"/>
          <p:nvPr/>
        </p:nvPicPr>
        <p:blipFill rotWithShape="1">
          <a:blip r:embed="rId3">
            <a:alphaModFix/>
          </a:blip>
          <a:srcRect b="0" l="9303" r="9303" t="0"/>
          <a:stretch/>
        </p:blipFill>
        <p:spPr>
          <a:xfrm>
            <a:off x="3562350" y="0"/>
            <a:ext cx="5581800" cy="5143500"/>
          </a:xfrm>
          <a:prstGeom prst="parallelogram">
            <a:avLst>
              <a:gd fmla="val 23683" name="adj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3"/>
          <p:cNvSpPr txBox="1"/>
          <p:nvPr>
            <p:ph type="title"/>
          </p:nvPr>
        </p:nvSpPr>
        <p:spPr>
          <a:xfrm>
            <a:off x="291875" y="406900"/>
            <a:ext cx="3039600" cy="1388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Comfortaa"/>
                <a:ea typeface="Comfortaa"/>
                <a:cs typeface="Comfortaa"/>
                <a:sym typeface="Comfortaa"/>
              </a:rPr>
              <a:t>Rasp</a:t>
            </a:r>
            <a:r>
              <a:rPr lang="ru">
                <a:solidFill>
                  <a:srgbClr val="E06666"/>
                </a:solidFill>
                <a:highlight>
                  <a:srgbClr val="F4CCCC"/>
                </a:highlight>
                <a:latin typeface="Comfortaa"/>
                <a:ea typeface="Comfortaa"/>
                <a:cs typeface="Comfortaa"/>
                <a:sym typeface="Comfortaa"/>
              </a:rPr>
              <a:t>BERRY</a:t>
            </a:r>
            <a:endParaRPr>
              <a:solidFill>
                <a:srgbClr val="E06666"/>
              </a:solidFill>
              <a:highlight>
                <a:srgbClr val="F4CCCC"/>
              </a:highlight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24" name="Google Shape;124;p23"/>
          <p:cNvSpPr txBox="1"/>
          <p:nvPr>
            <p:ph idx="1" type="body"/>
          </p:nvPr>
        </p:nvSpPr>
        <p:spPr>
          <a:xfrm>
            <a:off x="291938" y="2053718"/>
            <a:ext cx="3039600" cy="237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Comfortaa"/>
                <a:ea typeface="Comfortaa"/>
                <a:cs typeface="Comfortaa"/>
                <a:sym typeface="Comfortaa"/>
              </a:rPr>
              <a:t>Did you know that “rasp” translates as “скрежет”? The name of this berry speaks for itself : sour, not a very sweet berry. 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ru">
                <a:latin typeface="Comfortaa"/>
                <a:ea typeface="Comfortaa"/>
                <a:cs typeface="Comfortaa"/>
                <a:sym typeface="Comfortaa"/>
              </a:rPr>
              <a:t>Raspberries are the most popular berry in Russian fairy tales! 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25" name="Google Shape;125;p23"/>
          <p:cNvSpPr/>
          <p:nvPr/>
        </p:nvSpPr>
        <p:spPr>
          <a:xfrm>
            <a:off x="4232750" y="0"/>
            <a:ext cx="4911300" cy="5143500"/>
          </a:xfrm>
          <a:prstGeom prst="parallelogram">
            <a:avLst>
              <a:gd fmla="val 25000" name="adj"/>
            </a:avLst>
          </a:prstGeom>
          <a:solidFill>
            <a:srgbClr val="FFFFFF"/>
          </a:solidFill>
          <a:ln>
            <a:noFill/>
          </a:ln>
          <a:effectLst>
            <a:outerShdw blurRad="50800" rotWithShape="0" algn="tl" dist="38100">
              <a:srgbClr val="000000">
                <a:alpha val="298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23"/>
          <p:cNvSpPr/>
          <p:nvPr/>
        </p:nvSpPr>
        <p:spPr>
          <a:xfrm>
            <a:off x="3331550" y="0"/>
            <a:ext cx="5633700" cy="5143500"/>
          </a:xfrm>
          <a:prstGeom prst="parallelogram">
            <a:avLst>
              <a:gd fmla="val 24220" name="adj"/>
            </a:avLst>
          </a:prstGeom>
          <a:solidFill>
            <a:srgbClr val="EEEEEE">
              <a:alpha val="67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7" name="Google Shape;127;p23"/>
          <p:cNvPicPr preferRelativeResize="0"/>
          <p:nvPr/>
        </p:nvPicPr>
        <p:blipFill rotWithShape="1">
          <a:blip r:embed="rId3">
            <a:alphaModFix/>
          </a:blip>
          <a:srcRect b="0" l="13825" r="13825" t="0"/>
          <a:stretch/>
        </p:blipFill>
        <p:spPr>
          <a:xfrm>
            <a:off x="3562350" y="0"/>
            <a:ext cx="5581800" cy="5143500"/>
          </a:xfrm>
          <a:prstGeom prst="parallelogram">
            <a:avLst>
              <a:gd fmla="val 23683" name="adj"/>
            </a:avLst>
          </a:prstGeom>
          <a:noFill/>
          <a:ln>
            <a:noFill/>
          </a:ln>
        </p:spPr>
      </p:pic>
      <p:sp>
        <p:nvSpPr>
          <p:cNvPr id="128" name="Google Shape;128;p23"/>
          <p:cNvSpPr txBox="1"/>
          <p:nvPr/>
        </p:nvSpPr>
        <p:spPr>
          <a:xfrm>
            <a:off x="2984850" y="4266625"/>
            <a:ext cx="6159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4"/>
          <p:cNvSpPr txBox="1"/>
          <p:nvPr>
            <p:ph type="title"/>
          </p:nvPr>
        </p:nvSpPr>
        <p:spPr>
          <a:xfrm>
            <a:off x="291875" y="406900"/>
            <a:ext cx="3039600" cy="1388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Comfortaa"/>
                <a:ea typeface="Comfortaa"/>
                <a:cs typeface="Comfortaa"/>
                <a:sym typeface="Comfortaa"/>
              </a:rPr>
              <a:t>Black</a:t>
            </a:r>
            <a:r>
              <a:rPr lang="ru">
                <a:solidFill>
                  <a:srgbClr val="000000"/>
                </a:solidFill>
                <a:highlight>
                  <a:srgbClr val="666666"/>
                </a:highlight>
                <a:latin typeface="Comfortaa"/>
                <a:ea typeface="Comfortaa"/>
                <a:cs typeface="Comfortaa"/>
                <a:sym typeface="Comfortaa"/>
              </a:rPr>
              <a:t>BERRY</a:t>
            </a:r>
            <a:endParaRPr>
              <a:solidFill>
                <a:srgbClr val="000000"/>
              </a:solidFill>
              <a:highlight>
                <a:srgbClr val="666666"/>
              </a:highlight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34" name="Google Shape;134;p24"/>
          <p:cNvSpPr txBox="1"/>
          <p:nvPr>
            <p:ph idx="1" type="body"/>
          </p:nvPr>
        </p:nvSpPr>
        <p:spPr>
          <a:xfrm>
            <a:off x="291938" y="2053718"/>
            <a:ext cx="3039600" cy="237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Comfortaa"/>
                <a:ea typeface="Comfortaa"/>
                <a:cs typeface="Comfortaa"/>
                <a:sym typeface="Comfortaa"/>
              </a:rPr>
              <a:t>It's also simple here - black (</a:t>
            </a:r>
            <a:r>
              <a:rPr lang="ru">
                <a:latin typeface="Comfortaa"/>
                <a:ea typeface="Comfortaa"/>
                <a:cs typeface="Comfortaa"/>
                <a:sym typeface="Comfortaa"/>
              </a:rPr>
              <a:t>чёрная) and berry (ягода) as from Russian.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ru">
                <a:latin typeface="Comfortaa"/>
                <a:ea typeface="Comfortaa"/>
                <a:cs typeface="Comfortaa"/>
                <a:sym typeface="Comfortaa"/>
              </a:rPr>
              <a:t>Blackberries are very good for the heart and helps with colds! It’s my favourite berry in whole world.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35" name="Google Shape;135;p24"/>
          <p:cNvSpPr/>
          <p:nvPr/>
        </p:nvSpPr>
        <p:spPr>
          <a:xfrm>
            <a:off x="4232750" y="0"/>
            <a:ext cx="4911300" cy="5143500"/>
          </a:xfrm>
          <a:prstGeom prst="parallelogram">
            <a:avLst>
              <a:gd fmla="val 25000" name="adj"/>
            </a:avLst>
          </a:prstGeom>
          <a:solidFill>
            <a:srgbClr val="FFFFFF"/>
          </a:solidFill>
          <a:ln>
            <a:noFill/>
          </a:ln>
          <a:effectLst>
            <a:outerShdw blurRad="50800" rotWithShape="0" algn="tl" dist="38100">
              <a:srgbClr val="000000">
                <a:alpha val="298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24"/>
          <p:cNvSpPr/>
          <p:nvPr/>
        </p:nvSpPr>
        <p:spPr>
          <a:xfrm>
            <a:off x="3331550" y="0"/>
            <a:ext cx="5633700" cy="5143500"/>
          </a:xfrm>
          <a:prstGeom prst="parallelogram">
            <a:avLst>
              <a:gd fmla="val 24220" name="adj"/>
            </a:avLst>
          </a:prstGeom>
          <a:solidFill>
            <a:srgbClr val="EEEEEE">
              <a:alpha val="67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7" name="Google Shape;137;p24"/>
          <p:cNvPicPr preferRelativeResize="0"/>
          <p:nvPr/>
        </p:nvPicPr>
        <p:blipFill rotWithShape="1">
          <a:blip r:embed="rId3">
            <a:alphaModFix/>
          </a:blip>
          <a:srcRect b="0" l="13811" r="13803" t="0"/>
          <a:stretch/>
        </p:blipFill>
        <p:spPr>
          <a:xfrm>
            <a:off x="3562350" y="0"/>
            <a:ext cx="5581800" cy="5143500"/>
          </a:xfrm>
          <a:prstGeom prst="parallelogram">
            <a:avLst>
              <a:gd fmla="val 23683" name="adj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5"/>
          <p:cNvSpPr txBox="1"/>
          <p:nvPr>
            <p:ph type="title"/>
          </p:nvPr>
        </p:nvSpPr>
        <p:spPr>
          <a:xfrm>
            <a:off x="291950" y="406900"/>
            <a:ext cx="3039600" cy="1388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Comfortaa"/>
                <a:ea typeface="Comfortaa"/>
                <a:cs typeface="Comfortaa"/>
                <a:sym typeface="Comfortaa"/>
              </a:rPr>
              <a:t>Cran</a:t>
            </a:r>
            <a:r>
              <a:rPr lang="ru">
                <a:solidFill>
                  <a:srgbClr val="CC0000"/>
                </a:solidFill>
                <a:highlight>
                  <a:srgbClr val="F4CCCC"/>
                </a:highlight>
                <a:latin typeface="Comfortaa"/>
                <a:ea typeface="Comfortaa"/>
                <a:cs typeface="Comfortaa"/>
                <a:sym typeface="Comfortaa"/>
              </a:rPr>
              <a:t>BERRY</a:t>
            </a:r>
            <a:endParaRPr>
              <a:solidFill>
                <a:srgbClr val="CC0000"/>
              </a:solidFill>
              <a:highlight>
                <a:srgbClr val="F4CCCC"/>
              </a:highlight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43" name="Google Shape;143;p25"/>
          <p:cNvSpPr txBox="1"/>
          <p:nvPr>
            <p:ph idx="1" type="body"/>
          </p:nvPr>
        </p:nvSpPr>
        <p:spPr>
          <a:xfrm>
            <a:off x="291938" y="2053718"/>
            <a:ext cx="3039600" cy="237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ru" sz="1460">
                <a:latin typeface="Comfortaa"/>
                <a:ea typeface="Comfortaa"/>
                <a:cs typeface="Comfortaa"/>
                <a:sym typeface="Comfortaa"/>
              </a:rPr>
              <a:t>Сompared to other berries, not counting strawberries, there is no sense in the name: the “cran” is not translated in any way. </a:t>
            </a:r>
            <a:endParaRPr sz="146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SzPts val="935"/>
              <a:buNone/>
            </a:pPr>
            <a:r>
              <a:rPr lang="ru" sz="1460">
                <a:latin typeface="Comfortaa"/>
                <a:ea typeface="Comfortaa"/>
                <a:cs typeface="Comfortaa"/>
                <a:sym typeface="Comfortaa"/>
              </a:rPr>
              <a:t>Almost all grandparents in the summer house have this berry. Many people do not like it, but it has vitamins C, PP, K, and B!</a:t>
            </a:r>
            <a:endParaRPr sz="1460"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44" name="Google Shape;144;p25"/>
          <p:cNvSpPr/>
          <p:nvPr/>
        </p:nvSpPr>
        <p:spPr>
          <a:xfrm>
            <a:off x="4232750" y="0"/>
            <a:ext cx="4911300" cy="5143500"/>
          </a:xfrm>
          <a:prstGeom prst="parallelogram">
            <a:avLst>
              <a:gd fmla="val 25000" name="adj"/>
            </a:avLst>
          </a:prstGeom>
          <a:solidFill>
            <a:srgbClr val="FFFFFF"/>
          </a:solidFill>
          <a:ln>
            <a:noFill/>
          </a:ln>
          <a:effectLst>
            <a:outerShdw blurRad="50800" rotWithShape="0" algn="tl" dist="38100">
              <a:srgbClr val="000000">
                <a:alpha val="298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25"/>
          <p:cNvSpPr/>
          <p:nvPr/>
        </p:nvSpPr>
        <p:spPr>
          <a:xfrm>
            <a:off x="3331550" y="0"/>
            <a:ext cx="5633700" cy="5143500"/>
          </a:xfrm>
          <a:prstGeom prst="parallelogram">
            <a:avLst>
              <a:gd fmla="val 24220" name="adj"/>
            </a:avLst>
          </a:prstGeom>
          <a:solidFill>
            <a:srgbClr val="EEEEEE">
              <a:alpha val="67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6" name="Google Shape;146;p25"/>
          <p:cNvPicPr preferRelativeResize="0"/>
          <p:nvPr/>
        </p:nvPicPr>
        <p:blipFill rotWithShape="1">
          <a:blip r:embed="rId3">
            <a:alphaModFix/>
          </a:blip>
          <a:srcRect b="0" l="9303" r="9303" t="0"/>
          <a:stretch/>
        </p:blipFill>
        <p:spPr>
          <a:xfrm>
            <a:off x="3562350" y="0"/>
            <a:ext cx="5581800" cy="5143500"/>
          </a:xfrm>
          <a:prstGeom prst="parallelogram">
            <a:avLst>
              <a:gd fmla="val 23683" name="adj"/>
            </a:avLst>
          </a:prstGeom>
          <a:noFill/>
          <a:ln>
            <a:noFill/>
          </a:ln>
        </p:spPr>
      </p:pic>
      <p:sp>
        <p:nvSpPr>
          <p:cNvPr id="147" name="Google Shape;147;p25"/>
          <p:cNvSpPr txBox="1"/>
          <p:nvPr/>
        </p:nvSpPr>
        <p:spPr>
          <a:xfrm>
            <a:off x="2984850" y="4266625"/>
            <a:ext cx="6159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6"/>
          <p:cNvSpPr txBox="1"/>
          <p:nvPr>
            <p:ph type="title"/>
          </p:nvPr>
        </p:nvSpPr>
        <p:spPr>
          <a:xfrm>
            <a:off x="291875" y="406900"/>
            <a:ext cx="3039600" cy="1388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Comfortaa"/>
                <a:ea typeface="Comfortaa"/>
                <a:cs typeface="Comfortaa"/>
                <a:sym typeface="Comfortaa"/>
              </a:rPr>
              <a:t>Goose</a:t>
            </a:r>
            <a:r>
              <a:rPr lang="ru">
                <a:solidFill>
                  <a:srgbClr val="38761D"/>
                </a:solidFill>
                <a:highlight>
                  <a:srgbClr val="B6D7A8"/>
                </a:highlight>
                <a:latin typeface="Comfortaa"/>
                <a:ea typeface="Comfortaa"/>
                <a:cs typeface="Comfortaa"/>
                <a:sym typeface="Comfortaa"/>
              </a:rPr>
              <a:t>BERRY</a:t>
            </a:r>
            <a:endParaRPr>
              <a:solidFill>
                <a:srgbClr val="38761D"/>
              </a:solidFill>
              <a:highlight>
                <a:srgbClr val="B6D7A8"/>
              </a:highlight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53" name="Google Shape;153;p26"/>
          <p:cNvSpPr txBox="1"/>
          <p:nvPr>
            <p:ph idx="1" type="body"/>
          </p:nvPr>
        </p:nvSpPr>
        <p:spPr>
          <a:xfrm>
            <a:off x="291938" y="2053718"/>
            <a:ext cx="3039600" cy="237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latin typeface="Comfortaa"/>
                <a:ea typeface="Comfortaa"/>
                <a:cs typeface="Comfortaa"/>
                <a:sym typeface="Comfortaa"/>
              </a:rPr>
              <a:t>А</a:t>
            </a:r>
            <a:r>
              <a:rPr lang="ru" sz="1470">
                <a:latin typeface="Comfortaa"/>
                <a:ea typeface="Comfortaa"/>
                <a:cs typeface="Comfortaa"/>
                <a:sym typeface="Comfortaa"/>
              </a:rPr>
              <a:t> goose far from the village was eating gooseberry berries, and with his help this berry appeared. But perhaps this is a legend, and the name is simply not connected with anyone. </a:t>
            </a:r>
            <a:endParaRPr sz="147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ru" sz="1470">
                <a:latin typeface="Comfortaa"/>
                <a:ea typeface="Comfortaa"/>
                <a:cs typeface="Comfortaa"/>
                <a:sym typeface="Comfortaa"/>
              </a:rPr>
              <a:t>By the way, gooseberries are 85% water!</a:t>
            </a:r>
            <a:endParaRPr sz="1470"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54" name="Google Shape;154;p26"/>
          <p:cNvSpPr/>
          <p:nvPr/>
        </p:nvSpPr>
        <p:spPr>
          <a:xfrm>
            <a:off x="4232750" y="0"/>
            <a:ext cx="4911300" cy="5143500"/>
          </a:xfrm>
          <a:prstGeom prst="parallelogram">
            <a:avLst>
              <a:gd fmla="val 25000" name="adj"/>
            </a:avLst>
          </a:prstGeom>
          <a:solidFill>
            <a:srgbClr val="FFFFFF"/>
          </a:solidFill>
          <a:ln>
            <a:noFill/>
          </a:ln>
          <a:effectLst>
            <a:outerShdw blurRad="50800" rotWithShape="0" algn="tl" dist="38100">
              <a:srgbClr val="000000">
                <a:alpha val="298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26"/>
          <p:cNvSpPr/>
          <p:nvPr/>
        </p:nvSpPr>
        <p:spPr>
          <a:xfrm>
            <a:off x="3331550" y="0"/>
            <a:ext cx="5633700" cy="5143500"/>
          </a:xfrm>
          <a:prstGeom prst="parallelogram">
            <a:avLst>
              <a:gd fmla="val 24220" name="adj"/>
            </a:avLst>
          </a:prstGeom>
          <a:solidFill>
            <a:srgbClr val="EEEEEE">
              <a:alpha val="67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6" name="Google Shape;156;p26"/>
          <p:cNvPicPr preferRelativeResize="0"/>
          <p:nvPr/>
        </p:nvPicPr>
        <p:blipFill rotWithShape="1">
          <a:blip r:embed="rId3">
            <a:alphaModFix/>
          </a:blip>
          <a:srcRect b="19283" l="0" r="0" t="19283"/>
          <a:stretch/>
        </p:blipFill>
        <p:spPr>
          <a:xfrm>
            <a:off x="3562350" y="0"/>
            <a:ext cx="5581800" cy="5143500"/>
          </a:xfrm>
          <a:prstGeom prst="parallelogram">
            <a:avLst>
              <a:gd fmla="val 23683" name="adj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27"/>
          <p:cNvPicPr preferRelativeResize="0"/>
          <p:nvPr/>
        </p:nvPicPr>
        <p:blipFill rotWithShape="1">
          <a:blip r:embed="rId3">
            <a:alphaModFix/>
          </a:blip>
          <a:srcRect b="0" l="20354" r="20354" t="0"/>
          <a:stretch/>
        </p:blipFill>
        <p:spPr>
          <a:xfrm>
            <a:off x="0" y="0"/>
            <a:ext cx="4571999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7"/>
          <p:cNvSpPr txBox="1"/>
          <p:nvPr>
            <p:ph type="title"/>
          </p:nvPr>
        </p:nvSpPr>
        <p:spPr>
          <a:xfrm>
            <a:off x="4852825" y="233150"/>
            <a:ext cx="4016400" cy="1181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27"/>
          <p:cNvSpPr txBox="1"/>
          <p:nvPr>
            <p:ph idx="1" type="body"/>
          </p:nvPr>
        </p:nvSpPr>
        <p:spPr>
          <a:xfrm>
            <a:off x="4895600" y="1774076"/>
            <a:ext cx="40164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2300">
                <a:solidFill>
                  <a:srgbClr val="980000"/>
                </a:solidFill>
                <a:highlight>
                  <a:srgbClr val="E06666"/>
                </a:highlight>
                <a:latin typeface="Comfortaa"/>
                <a:ea typeface="Comfortaa"/>
                <a:cs typeface="Comfortaa"/>
                <a:sym typeface="Comfortaa"/>
              </a:rPr>
              <a:t>In fact, berries are quite easy to remember, and they are all very healthy!</a:t>
            </a:r>
            <a:endParaRPr sz="2300">
              <a:solidFill>
                <a:srgbClr val="980000"/>
              </a:solidFill>
              <a:highlight>
                <a:srgbClr val="E06666"/>
              </a:highlight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64" name="Google Shape;164;p27"/>
          <p:cNvSpPr txBox="1"/>
          <p:nvPr/>
        </p:nvSpPr>
        <p:spPr>
          <a:xfrm>
            <a:off x="5079350" y="3728950"/>
            <a:ext cx="34860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200">
                <a:highlight>
                  <a:schemeClr val="lt1"/>
                </a:highlight>
                <a:latin typeface="Caveat"/>
                <a:ea typeface="Caveat"/>
                <a:cs typeface="Caveat"/>
                <a:sym typeface="Caveat"/>
              </a:rPr>
              <a:t>T</a:t>
            </a:r>
            <a:r>
              <a:rPr lang="ru" sz="3200">
                <a:highlight>
                  <a:schemeClr val="lt1"/>
                </a:highlight>
                <a:latin typeface="Caveat"/>
                <a:ea typeface="Caveat"/>
                <a:cs typeface="Caveat"/>
                <a:sym typeface="Caveat"/>
              </a:rPr>
              <a:t>hank you for your                  attention!</a:t>
            </a:r>
            <a:endParaRPr sz="3500">
              <a:highlight>
                <a:schemeClr val="lt1"/>
              </a:highlight>
              <a:latin typeface="Caveat"/>
              <a:ea typeface="Caveat"/>
              <a:cs typeface="Caveat"/>
              <a:sym typeface="Cavea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