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4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-595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s://letidor.ru/thumb/605x0/filters:quality(75):no_upscale()/imgs/2018/04/24/07/2168866/944086ea0c60fe3abd3f46d9c1f68e3c69e451c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nevsky.tambovodb.ru/wp-content/uploads/2021/05/%D0%9A%D0%BE%D1%80%D0%B8%D0%BD-%D0%9F.-%D0%94.-%D0%90-%D0%9D%D0%B5%D0%B2%D1%81%D0%BA%D0%B8%D0%B9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nevsky.tambovodb.ru/wp-content/uploads/2021/05/2319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s://nevsky.tambovodb.ru/wp-content/uploads/2021/05/71e57fc6046c10ddd2ce7375aff39de1_s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457199"/>
            <a:ext cx="10576560" cy="4297681"/>
          </a:xfrm>
        </p:spPr>
        <p:txBody>
          <a:bodyPr anchor="t">
            <a:normAutofit/>
          </a:bodyPr>
          <a:lstStyle/>
          <a:p>
            <a:pPr algn="ctr"/>
            <a:r>
              <a:rPr lang="ru-RU" sz="2000" dirty="0" smtClean="0"/>
              <a:t>Муниципальное казенное дошкольное образовательное учреждение центр развитие ребенка Д/сад № 21 г. Россоши Воронежской области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b="1" dirty="0" smtClean="0"/>
              <a:t> Духовные мотивы русской живописи.</a:t>
            </a:r>
            <a:br>
              <a:rPr lang="ru-RU" b="1" dirty="0" smtClean="0"/>
            </a:br>
            <a:r>
              <a:rPr lang="ru-RU" sz="3600" dirty="0" smtClean="0"/>
              <a:t>Рассматриваем, рассуждаем, вдохновляемся.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5090159"/>
            <a:ext cx="6644640" cy="112776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Воспитатель </a:t>
            </a:r>
            <a:r>
              <a:rPr lang="ru-RU" b="1" dirty="0" smtClean="0"/>
              <a:t>Безуглова </a:t>
            </a:r>
            <a:r>
              <a:rPr lang="ru-RU" b="1" dirty="0"/>
              <a:t>Людмила </a:t>
            </a:r>
            <a:r>
              <a:rPr lang="ru-RU" b="1" dirty="0" smtClean="0"/>
              <a:t>Григорьевна.</a:t>
            </a:r>
          </a:p>
          <a:p>
            <a:r>
              <a:rPr lang="ru-RU" b="1" dirty="0" smtClean="0"/>
              <a:t>Степаненко </a:t>
            </a:r>
            <a:r>
              <a:rPr lang="ru-RU" b="1" smtClean="0"/>
              <a:t>Юлия Викторовна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4435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asart.ru/userdata/image/62/50/6250ab30d6ffdf5912812807ac3cea7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" y="2715768"/>
            <a:ext cx="2752344" cy="2404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.neznaka.ru/images/original/17/495554/5510aea5e8b70e904f8b6e92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760" y="3000399"/>
            <a:ext cx="2642616" cy="21293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642043" y="5270867"/>
            <a:ext cx="3957365" cy="45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А.А. Мыльников «Верочка» 1964г.</a:t>
            </a:r>
            <a:r>
              <a:rPr lang="ru-RU" sz="2400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097" y="5619707"/>
            <a:ext cx="5058383" cy="663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Серов «Девочка с персиками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Портрет Верочки Мамонтовой 1887г.</a:t>
            </a:r>
          </a:p>
        </p:txBody>
      </p:sp>
    </p:spTree>
    <p:extLst>
      <p:ext uri="{BB962C8B-B14F-4D97-AF65-F5344CB8AC3E}">
        <p14:creationId xmlns="" xmlns:p14="http://schemas.microsoft.com/office/powerpoint/2010/main" val="2769540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-fotki.yandex.ru/get/15501/27517204.9/0_f244e_4aa4ab9b_orig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44" y="2633472"/>
            <a:ext cx="2359152" cy="1801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37582" y="4740103"/>
            <a:ext cx="4251292" cy="367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Алексей Корин Рождественская ёлка</a:t>
            </a:r>
          </a:p>
        </p:txBody>
      </p:sp>
      <p:pic>
        <p:nvPicPr>
          <p:cNvPr id="4" name="Рисунок 3" descr="https://podarokmos.ru/wp-content/uploads/c/9/6/c968fdb32b583b64425be6067cc0f8c3.jpe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88" y="2926079"/>
            <a:ext cx="2660904" cy="21122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409285" y="5334381"/>
            <a:ext cx="3232873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Алексей </a:t>
            </a:r>
            <a:r>
              <a:rPr lang="ru-RU" i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Транковский</a:t>
            </a:r>
            <a:r>
              <a:rPr lang="ru-RU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Святки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7942" y="198120"/>
            <a:ext cx="5184433" cy="666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rgbClr val="00206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Встречаем Рождество</a:t>
            </a:r>
            <a:endParaRPr lang="ru-RU" sz="3600" b="1" i="1" dirty="0">
              <a:solidFill>
                <a:srgbClr val="00206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0461" y="5150185"/>
            <a:ext cx="3960178" cy="1394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Ангел с неба к вам спустился</a:t>
            </a:r>
            <a:b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сказал: »Христос родился!»</a:t>
            </a:r>
            <a:b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Христа пришли прославить,</a:t>
            </a:r>
            <a:b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вас с праздником поздравить.</a:t>
            </a:r>
          </a:p>
        </p:txBody>
      </p:sp>
    </p:spTree>
    <p:extLst>
      <p:ext uri="{BB962C8B-B14F-4D97-AF65-F5344CB8AC3E}">
        <p14:creationId xmlns="" xmlns:p14="http://schemas.microsoft.com/office/powerpoint/2010/main" val="4135826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3710" y="0"/>
            <a:ext cx="3145413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Проводы зимы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Масленица в картинах русских художников, фото № 9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1639825"/>
            <a:ext cx="2587752" cy="20726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7224" y="4316231"/>
            <a:ext cx="5371342" cy="367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В.И Суриков "Взятие снежного города", 1891 г.</a:t>
            </a:r>
          </a:p>
        </p:txBody>
      </p:sp>
      <p:pic>
        <p:nvPicPr>
          <p:cNvPr id="5" name="Рисунок 4" descr="Масленица в картинах русских художников, фото № 10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568" y="1792224"/>
            <a:ext cx="2514600" cy="18562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680970" y="4053634"/>
            <a:ext cx="63500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Кожин. Масленица. "Проводы зимы. Россия XVII век", 2001 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2916" y="5012768"/>
            <a:ext cx="52270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Провожайте зиму с благодарностью,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Ведь она дарила отдых всем: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земле, и людям; детям – шалости,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 теперь уходит насовсем.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5490" y="5012768"/>
            <a:ext cx="4802890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Погрустили, и довольно этого -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Наступает юная весна;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 лучами солнышка согретая,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7625" marR="47625" indent="152400" algn="just"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Голосами птиц поет она.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7734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4.404content.com/resize/730x-/1/AA/0A/1932661822217782961/fullsize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6" y="2734056"/>
            <a:ext cx="2633472" cy="1874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4887" y="5301071"/>
            <a:ext cx="3576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И. С. 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Горюшкин-</a:t>
            </a:r>
            <a:r>
              <a:rPr lang="ru-RU" i="1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Сорокопудов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Канун Пасхи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старину. 1914г. 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0773" y="1304244"/>
            <a:ext cx="2237593" cy="4163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b="1" i="1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Прилетели птицы, радостью блистая: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Светлая седмица, праздничная стая!..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у нас куличик — золотая корка!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Крашеных яичек на подносе горка!..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60717" y="5468204"/>
            <a:ext cx="1621085" cy="342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1800"/>
              </a:spcAft>
            </a:pPr>
            <a:r>
              <a:rPr lang="ru-RU" sz="1600" b="1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Монах Лазарь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Пасхальные сюжеты в творчестве художников, фото № 12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456" y="2926080"/>
            <a:ext cx="2624328" cy="19476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128508" y="5098872"/>
            <a:ext cx="4909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dirty="0">
                <a:solidFill>
                  <a:srgbClr val="2828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В. Ромащенко «Пасхальный натюрморт» </a:t>
            </a: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64919" y="328647"/>
            <a:ext cx="10012680" cy="530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RobotoRegular"/>
                <a:ea typeface="Calibri" panose="020F0502020204030204" pitchFamily="34" charset="0"/>
                <a:cs typeface="Times New Roman" panose="02020603050405020304" pitchFamily="18" charset="0"/>
              </a:rPr>
              <a:t>Пасха – торжество </a:t>
            </a:r>
            <a:r>
              <a:rPr lang="ru-RU" sz="2800" b="1" i="1" dirty="0" smtClean="0">
                <a:solidFill>
                  <a:srgbClr val="C00000"/>
                </a:solidFill>
                <a:latin typeface="RobotoRegular"/>
                <a:ea typeface="Calibri" panose="020F0502020204030204" pitchFamily="34" charset="0"/>
                <a:cs typeface="Times New Roman" panose="02020603050405020304" pitchFamily="18" charset="0"/>
              </a:rPr>
              <a:t>Небес!</a:t>
            </a:r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b="1" i="1" dirty="0" smtClean="0">
                <a:solidFill>
                  <a:srgbClr val="C00000"/>
                </a:solidFill>
                <a:latin typeface="RobotoRegular"/>
                <a:ea typeface="Calibri" panose="020F0502020204030204" pitchFamily="34" charset="0"/>
                <a:cs typeface="Times New Roman" panose="02020603050405020304" pitchFamily="18" charset="0"/>
              </a:rPr>
              <a:t>Иисус </a:t>
            </a:r>
            <a:r>
              <a:rPr lang="ru-RU" sz="2800" b="1" i="1" dirty="0">
                <a:solidFill>
                  <a:srgbClr val="C00000"/>
                </a:solidFill>
                <a:latin typeface="RobotoRegular"/>
                <a:ea typeface="Calibri" panose="020F0502020204030204" pitchFamily="34" charset="0"/>
                <a:cs typeface="Times New Roman" panose="02020603050405020304" pitchFamily="18" charset="0"/>
              </a:rPr>
              <a:t>Христос воскрес!</a:t>
            </a:r>
            <a:endParaRPr lang="ru-RU" sz="2800" b="1" i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51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8520" y="-1"/>
            <a:ext cx="129693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 descr="10 картин, которые должен увидеть каждый ребенок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22" y="2205873"/>
            <a:ext cx="3335843" cy="2290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280" y="6290547"/>
            <a:ext cx="4250523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i="1" dirty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М. Васнецов «Богатыри» (1898 г.)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3755" y="142123"/>
            <a:ext cx="10988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рубеже русской Земли богатырской заставой стоят три главных богатыря</a:t>
            </a:r>
            <a:r>
              <a:rPr lang="ru-RU" sz="2000" b="1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                    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Илья Муромец, Добрыня Никитич и Алёша Попович</a:t>
            </a:r>
            <a:endParaRPr lang="ru-RU" sz="2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5633" y="1602557"/>
            <a:ext cx="6099142" cy="2823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А и сильные, могучие богатыри на славной Руси!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Не скакать врагам по нашей Земле!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Не топтать их коням Землю Русскую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Не затмить им солнце наше красное!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Век стоит Русь – не шатается!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И века простоит – не шелохнётся!</a:t>
            </a:r>
            <a:endParaRPr lang="ru-RU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3663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рин П. Д. А Невский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632" y="1572768"/>
            <a:ext cx="2395728" cy="36210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446882" y="6266142"/>
            <a:ext cx="3645934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П. Д. Корин  Александр </a:t>
            </a:r>
            <a:r>
              <a:rPr lang="ru-RU" i="1" dirty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Невский</a:t>
            </a:r>
            <a:endParaRPr lang="ru-RU" sz="1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8088" y="1640432"/>
            <a:ext cx="4145280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 Невский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Слава дух и Сила!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О твоих победах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Помнит вся Россия!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Доблести отваги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Сложены легенды.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Стал святой России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Мужеством примером!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2520" y="335280"/>
            <a:ext cx="684276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Князь </a:t>
            </a:r>
            <a:r>
              <a:rPr lang="ru-RU" sz="2000" b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 Невский был признан </a:t>
            </a:r>
            <a:r>
              <a:rPr lang="ru-RU" sz="2000" b="1" dirty="0" smtClean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символом </a:t>
            </a:r>
            <a:r>
              <a:rPr lang="ru-RU" sz="2000" b="1" dirty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нации в 2008 году в рамках проекта «Имя Россия</a:t>
            </a:r>
            <a:r>
              <a:rPr lang="ru-RU" sz="2000" b="1" dirty="0" smtClean="0">
                <a:solidFill>
                  <a:srgbClr val="171717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3995681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6035" y="6351159"/>
            <a:ext cx="4157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Ю. П. </a:t>
            </a:r>
            <a:r>
              <a:rPr lang="ru-RU" i="1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Пантюхин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Александр Невский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na10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84" y="541925"/>
            <a:ext cx="2432304" cy="26218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758184" y="432197"/>
            <a:ext cx="76718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Великий князь и полководец прославился победами над шведами, немцами и литовцами в 13 веке. Он сумел сохранить независимость России от посягательств со стороны стран Запада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</a:rPr>
              <a:t> Имя защитника рубежей России и покровителя воинов известно далеко за пределами нашей Родины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Александр Невский относится к числу тех национальных героев русского народа, имена которых навсегда остаются в народном сознании как символ стойкости и независимости родной страны. </a:t>
            </a:r>
          </a:p>
          <a:p>
            <a:endParaRPr lang="ru-RU" sz="2000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Русская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православная церковь признала Александра Невского святым.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427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ов В. А. Ледовое побоище">
            <a:hlinkClick r:id="rId2" tooltip="&quot;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7" y="2140075"/>
            <a:ext cx="2505457" cy="25142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37158" y="5639541"/>
            <a:ext cx="459330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. А. Серов </a:t>
            </a: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«Ледовое побоище» (1942г.)</a:t>
            </a:r>
            <a:endParaRPr lang="ru-RU" sz="14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Серов В. А. Въезд А. Невского во Псков">
            <a:hlinkClick r:id="rId4" tooltip="&quot;&quot;"/>
          </p:cNvPr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0" y="2927983"/>
            <a:ext cx="2615184" cy="215608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821680" y="5343178"/>
            <a:ext cx="516636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Серов «Въезд </a:t>
            </a:r>
            <a:r>
              <a:rPr lang="ru-RU" i="1" dirty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А. Невского в Псков после Ледового побоища» </a:t>
            </a:r>
            <a:r>
              <a:rPr lang="ru-RU" i="1" dirty="0" smtClean="0">
                <a:solidFill>
                  <a:schemeClr val="bg1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(1945г.)</a:t>
            </a:r>
            <a:endParaRPr lang="ru-RU" sz="14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8771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0 картин, которые должен увидеть каждый ребе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04" y="1516684"/>
            <a:ext cx="3624430" cy="236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197" y="4102143"/>
            <a:ext cx="4693336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И. Левитан «Золотая осень» (1895 г.)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fsd.multiurok.ru/html/2019/03/18/s_5c8f9d4aacde7/1116282_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968" y="1417320"/>
            <a:ext cx="2798064" cy="23408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385560" y="4589823"/>
            <a:ext cx="3657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</a:t>
            </a:r>
            <a:r>
              <a:rPr lang="ru-RU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Остроухов 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«Золотая осень»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6413" y="4774489"/>
            <a:ext cx="4154010" cy="1818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Лес, точно терем расписной,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Лиловый, золотой, багряный,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Весёлой, пёстрою стеной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Стоит над светлою поляной.</a:t>
            </a:r>
            <a:endParaRPr lang="ru-RU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Берёзы </a:t>
            </a: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жёлтою резьбой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Блестят </a:t>
            </a: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в лазури голубой,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16380" y="4959155"/>
            <a:ext cx="38974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  <a:t>Как вышки, ёлочки темнеют,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  <a:t>А между клёнами синеют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  <a:t>То там, то здесь в листве сквозной</a:t>
            </a:r>
            <a:b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212529"/>
                </a:solidFill>
                <a:ea typeface="Times New Roman" panose="02020603050405020304" pitchFamily="18" charset="0"/>
              </a:rPr>
              <a:t>Просветы в небо, что оконца</a:t>
            </a:r>
            <a:r>
              <a:rPr lang="ru-RU" dirty="0" smtClean="0">
                <a:solidFill>
                  <a:srgbClr val="212529"/>
                </a:solidFill>
                <a:ea typeface="Times New Roman" panose="02020603050405020304" pitchFamily="18" charset="0"/>
              </a:rPr>
              <a:t>.    </a:t>
            </a:r>
          </a:p>
          <a:p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</a:t>
            </a:r>
            <a:r>
              <a:rPr lang="ru-RU" i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Иван Бунин</a:t>
            </a: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94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9/03/18/s_5c8f9d4aacde7/1116282_4.pn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24" y="384048"/>
            <a:ext cx="2724912" cy="2926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298065" y="6275304"/>
            <a:ext cx="3968138" cy="367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А. К. Саврасов «Грачи прилетели»</a:t>
            </a:r>
            <a:endParaRPr lang="ru-RU" sz="2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9120" y="372786"/>
            <a:ext cx="7243247" cy="480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Однажды художник пришел на окраину села, чтобы посмотреть вблизи на старинную церковь. Пришел ненадолго, да так и остался до вечера. То ощущение весны, которым он жил последние дни, вдыхая пьянящий мартовский воздух, приобрело особую силу и очарование. Художник раскрыл этюдник и начал рисовать быстро, вдохновенно, забыв обо всем на свете.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увидел, как на березы опустилась стая грачей, как они шумят и радуются, вернувшись в свои старые гнезда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Здесь спокойно: это окраина небольшого села. Мы видим забор, за ним несколько низких деревянных домов и старую белокаменную церковь с колокольней, а дальше — поля с еще лежащим кое-где потемневшим снегом.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3435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s1.livemaster.ru/storage/af/90/d40e02f4febf63c23112a521b2y3--kartiny-i-panno-kartiny-mart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960" y="1263805"/>
            <a:ext cx="2157984" cy="26498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02465" y="6323568"/>
            <a:ext cx="509306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Исаак Левитан (1860-1900). «Март». 1895 г</a:t>
            </a:r>
            <a:r>
              <a:rPr lang="ru-RU" dirty="0">
                <a:solidFill>
                  <a:srgbClr val="555555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7992" y="986144"/>
            <a:ext cx="4114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Вскрылись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Чёрные дороги 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Солнце греет горячо,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в сугробе,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в берлоге,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Марту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Дремлется легко.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нему ещё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лыжах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Пробегают смельчаки.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Спит он сладко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не слышит,</a:t>
            </a:r>
            <a:b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3035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смеются ручейки.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725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9/03/18/s_5c8f9d4aacde7/1116282_9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744" y="2048991"/>
            <a:ext cx="2624328" cy="1974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d.multiurok.ru/html/2019/03/18/s_5c8f9d4aacde7/1116282_12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77" y="2139696"/>
            <a:ext cx="2569463" cy="19385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1707" y="4179973"/>
            <a:ext cx="587385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С. 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Петров-Водкин </a:t>
            </a:r>
            <a:r>
              <a:rPr lang="ru-RU" sz="2000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sz="2000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Яблоки на красном фоне» </a:t>
            </a:r>
            <a:endParaRPr lang="ru-RU" sz="2000" i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9477" y="4179973"/>
            <a:ext cx="3760773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i="1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И.Е.Репин</a:t>
            </a:r>
            <a:r>
              <a:rPr lang="ru-RU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«Яблоки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листья» </a:t>
            </a:r>
            <a:endParaRPr lang="ru-RU" sz="2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7666" y="4945677"/>
            <a:ext cx="352407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за яблочко! Оно</a:t>
            </a:r>
            <a:b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Соку спелого полно,</a:t>
            </a:r>
            <a:b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свежо и так душисто,</a:t>
            </a:r>
            <a:b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61744" y="4945677"/>
            <a:ext cx="3717560" cy="1578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румяно, золотисто,</a:t>
            </a:r>
            <a:b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Будто мёдом налилось,</a:t>
            </a:r>
            <a:b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Видны семечки насквозь.</a:t>
            </a:r>
            <a:endParaRPr lang="ru-RU" sz="2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dirty="0" smtClean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b="1" i="1" dirty="0">
                <a:solidFill>
                  <a:srgbClr val="3034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Николай Романов</a:t>
            </a:r>
            <a:endParaRPr lang="ru-RU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799650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459</TotalTime>
  <Words>619</Words>
  <Application>Microsoft Office PowerPoint</Application>
  <PresentationFormat>Произвольный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Сектор</vt:lpstr>
      <vt:lpstr>Муниципальное казенное дошкольное образовательное учреждение центр развитие ребенка Д/сад № 21 г. Россоши Воронежской области     Духовные мотивы русской живописи. Рассматриваем, рассуждаем, вдохновляемся.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Духовные мотивы русской живописи. Рассматриваем, рассуждаем, вдохновляемся.</dc:title>
  <dc:creator>Пользователь</dc:creator>
  <cp:lastModifiedBy>Пользователь</cp:lastModifiedBy>
  <cp:revision>50</cp:revision>
  <dcterms:created xsi:type="dcterms:W3CDTF">2022-10-06T19:34:34Z</dcterms:created>
  <dcterms:modified xsi:type="dcterms:W3CDTF">2023-06-15T18:49:16Z</dcterms:modified>
</cp:coreProperties>
</file>