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3" r:id="rId2"/>
    <p:sldId id="274" r:id="rId3"/>
    <p:sldId id="275" r:id="rId4"/>
    <p:sldId id="257" r:id="rId5"/>
    <p:sldId id="263" r:id="rId6"/>
    <p:sldId id="264" r:id="rId7"/>
    <p:sldId id="258" r:id="rId8"/>
    <p:sldId id="259" r:id="rId9"/>
    <p:sldId id="260" r:id="rId10"/>
    <p:sldId id="261" r:id="rId11"/>
    <p:sldId id="262" r:id="rId12"/>
    <p:sldId id="265" r:id="rId13"/>
    <p:sldId id="268" r:id="rId14"/>
    <p:sldId id="269" r:id="rId15"/>
    <p:sldId id="266" r:id="rId16"/>
    <p:sldId id="26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34AB9B-D204-404C-8679-6146B0EA9D06}" type="datetimeFigureOut">
              <a:rPr lang="ru-RU" smtClean="0"/>
              <a:pPr/>
              <a:t>10.06.2021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31C0C-139F-4C6E-95F5-24E87CA84FB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8231C0C-139F-4C6E-95F5-24E87CA84FBF}"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213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8400"/>
            <a:ext cx="2133600" cy="457200"/>
          </a:xfrm>
        </p:spPr>
        <p:txBody>
          <a:bodyPr/>
          <a:lstStyle>
            <a:lvl1pPr>
              <a:defRPr/>
            </a:lvl1pPr>
          </a:lstStyle>
          <a:p>
            <a:endParaRPr lang="ru-RU"/>
          </a:p>
        </p:txBody>
      </p:sp>
      <p:sp>
        <p:nvSpPr>
          <p:cNvPr id="4" name="Нижний колонтитул 3"/>
          <p:cNvSpPr>
            <a:spLocks noGrp="1"/>
          </p:cNvSpPr>
          <p:nvPr>
            <p:ph type="ftr" sz="quarter" idx="11"/>
          </p:nvPr>
        </p:nvSpPr>
        <p:spPr>
          <a:xfrm>
            <a:off x="3124200" y="6248400"/>
            <a:ext cx="2895600" cy="457200"/>
          </a:xfrm>
        </p:spPr>
        <p:txBody>
          <a:bodyPr/>
          <a:lstStyle>
            <a:lvl1pPr>
              <a:defRPr/>
            </a:lvl1pPr>
          </a:lstStyle>
          <a:p>
            <a:endParaRPr lang="ru-RU"/>
          </a:p>
        </p:txBody>
      </p:sp>
      <p:sp>
        <p:nvSpPr>
          <p:cNvPr id="5" name="Номер слайда 4"/>
          <p:cNvSpPr>
            <a:spLocks noGrp="1"/>
          </p:cNvSpPr>
          <p:nvPr>
            <p:ph type="sldNum" sz="quarter" idx="12"/>
          </p:nvPr>
        </p:nvSpPr>
        <p:spPr>
          <a:xfrm>
            <a:off x="6553200" y="6248400"/>
            <a:ext cx="2133600" cy="457200"/>
          </a:xfrm>
        </p:spPr>
        <p:txBody>
          <a:bodyPr/>
          <a:lstStyle>
            <a:lvl1pPr>
              <a:defRPr/>
            </a:lvl1pPr>
          </a:lstStyle>
          <a:p>
            <a:fld id="{6D347540-42FC-41C9-A9E7-CE9645BCFC71}"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5EE28A4-D014-47B6-9BAC-5AB2074EF1C4}" type="datetimeFigureOut">
              <a:rPr lang="ru-RU" smtClean="0"/>
              <a:pPr/>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EE28A4-D014-47B6-9BAC-5AB2074EF1C4}" type="datetimeFigureOut">
              <a:rPr lang="ru-RU" smtClean="0"/>
              <a:pPr/>
              <a:t>10.06.2021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9D6AFE-D288-4B09-9B59-F1DE005D372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2" name="Rectangle 12"/>
          <p:cNvSpPr>
            <a:spLocks noGrp="1" noChangeArrowheads="1"/>
          </p:cNvSpPr>
          <p:nvPr>
            <p:ph type="title"/>
          </p:nvPr>
        </p:nvSpPr>
        <p:spPr>
          <a:xfrm>
            <a:off x="457200" y="0"/>
            <a:ext cx="8229600" cy="1143000"/>
          </a:xfrm>
        </p:spPr>
        <p:txBody>
          <a:bodyPr>
            <a:normAutofit fontScale="90000"/>
          </a:bodyPr>
          <a:lstStyle/>
          <a:p>
            <a:r>
              <a:rPr lang="ru-RU" sz="7200" b="1"/>
              <a:t>ГОРОДА - ГЕРОИ</a:t>
            </a:r>
          </a:p>
        </p:txBody>
      </p:sp>
      <p:pic>
        <p:nvPicPr>
          <p:cNvPr id="5134" name="Picture 14" descr="9120350"/>
          <p:cNvPicPr>
            <a:picLocks noGrp="1" noChangeAspect="1" noChangeArrowheads="1" noCrop="1"/>
          </p:cNvPicPr>
          <p:nvPr>
            <p:ph idx="1"/>
          </p:nvPr>
        </p:nvPicPr>
        <p:blipFill>
          <a:blip r:embed="rId2" cstate="print"/>
          <a:srcRect/>
          <a:stretch>
            <a:fillRect/>
          </a:stretch>
        </p:blipFill>
        <p:spPr>
          <a:xfrm>
            <a:off x="0" y="1143000"/>
            <a:ext cx="9144000" cy="5715000"/>
          </a:xfrm>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0104" y="0"/>
            <a:ext cx="5400600" cy="707886"/>
          </a:xfrm>
          <a:prstGeom prst="rect">
            <a:avLst/>
          </a:prstGeom>
          <a:noFill/>
        </p:spPr>
        <p:txBody>
          <a:bodyPr wrap="square" rtlCol="0">
            <a:spAutoFit/>
          </a:bodyPr>
          <a:lstStyle/>
          <a:p>
            <a:pPr algn="ctr"/>
            <a:r>
              <a:rPr lang="ru-RU" sz="4000" b="1" dirty="0">
                <a:solidFill>
                  <a:srgbClr val="FF0000"/>
                </a:solidFill>
              </a:rPr>
              <a:t>Тула – город- герой </a:t>
            </a:r>
            <a:r>
              <a:rPr lang="ru-RU" dirty="0"/>
              <a:t> </a:t>
            </a:r>
          </a:p>
        </p:txBody>
      </p:sp>
      <p:sp>
        <p:nvSpPr>
          <p:cNvPr id="5" name="TextBox 4"/>
          <p:cNvSpPr txBox="1"/>
          <p:nvPr/>
        </p:nvSpPr>
        <p:spPr>
          <a:xfrm>
            <a:off x="3779912" y="692696"/>
            <a:ext cx="5364088" cy="3139321"/>
          </a:xfrm>
          <a:prstGeom prst="rect">
            <a:avLst/>
          </a:prstGeom>
          <a:noFill/>
        </p:spPr>
        <p:txBody>
          <a:bodyPr wrap="square" rtlCol="0">
            <a:spAutoFit/>
          </a:bodyPr>
          <a:lstStyle/>
          <a:p>
            <a:pPr algn="just"/>
            <a:r>
              <a:rPr lang="ru-RU" dirty="0"/>
              <a:t>С самого начала войны Тула была форпостом Москвы. В конце октября 1941 г. танковые дивизии гитлеровцев начали атаку города, но захватить Тулу им не удалось. Тогда они обошли город с востока и юго-востока, но это не принесло им победы, наоборот, сдержало силы, направленные на захват Москвы. Воины и бойцы народного ополчения сделали Тулу неприступной крепостью для фашистов. Героическая оборона Тулы помогла защитить Москву, облегчила положение на Брянском </a:t>
            </a:r>
            <a:r>
              <a:rPr lang="ru-RU" dirty="0" smtClean="0"/>
              <a:t>фронте.</a:t>
            </a:r>
            <a:r>
              <a:rPr lang="ru-RU" dirty="0"/>
              <a:t> </a:t>
            </a:r>
          </a:p>
        </p:txBody>
      </p:sp>
      <p:sp>
        <p:nvSpPr>
          <p:cNvPr id="6" name="TextBox 5"/>
          <p:cNvSpPr txBox="1"/>
          <p:nvPr/>
        </p:nvSpPr>
        <p:spPr>
          <a:xfrm>
            <a:off x="251520" y="3717032"/>
            <a:ext cx="8892480" cy="3416320"/>
          </a:xfrm>
          <a:prstGeom prst="rect">
            <a:avLst/>
          </a:prstGeom>
          <a:noFill/>
        </p:spPr>
        <p:txBody>
          <a:bodyPr wrap="square" rtlCol="0">
            <a:spAutoFit/>
          </a:bodyPr>
          <a:lstStyle/>
          <a:p>
            <a:pPr algn="just"/>
            <a:r>
              <a:rPr lang="ru-RU" dirty="0" smtClean="0"/>
              <a:t> В декабре 1941 г. войска Западного фронта разгромили ударную танковую группировку фашистов и ликвидировали угрозу Москве.</a:t>
            </a:r>
          </a:p>
          <a:p>
            <a:pPr algn="just"/>
            <a:r>
              <a:rPr lang="ru-RU" b="1" dirty="0" smtClean="0"/>
              <a:t>        </a:t>
            </a:r>
            <a:r>
              <a:rPr lang="ru-RU" dirty="0" smtClean="0"/>
              <a:t>Не случайно Тулу справедливо называют арсеналом и щитом России.  С первых дней Великой Отечественной войны тульские оружейники единодушно поддержали лозунг «Все для фронта, все для победы». Слова туляков не расходились с делом. Так, если в июле 1941 г. завод дал фронту 88 000 самозарядных винтовок Токарева и 7 000 снайперских, то в августе - 100 тыс. винтовок Токарева и столько же снайперских. Оружейники не только самоотверженно трудились, но и храбро воевали. Более двух тысяч рабочих и служащих ушли на фронт, 27 из них стали Героями Советского Союза.</a:t>
            </a:r>
          </a:p>
          <a:p>
            <a:pPr algn="ctr"/>
            <a:r>
              <a:rPr lang="ru-RU" dirty="0" smtClean="0"/>
              <a:t>      </a:t>
            </a:r>
            <a:r>
              <a:rPr lang="ru-RU" b="1" dirty="0" smtClean="0">
                <a:latin typeface="Times New Roman" pitchFamily="18" charset="0"/>
                <a:cs typeface="Times New Roman" pitchFamily="18" charset="0"/>
              </a:rPr>
              <a:t> 7 декабря 1976 г. </a:t>
            </a:r>
            <a:r>
              <a:rPr lang="ru-RU" dirty="0" smtClean="0"/>
              <a:t>Туле присвоено звание «Город-герой».</a:t>
            </a:r>
          </a:p>
          <a:p>
            <a:endParaRPr lang="ru-RU" dirty="0"/>
          </a:p>
        </p:txBody>
      </p:sp>
      <p:pic>
        <p:nvPicPr>
          <p:cNvPr id="4100" name="Picture 4" descr="ГОРОД - ГЕРОЙ ТУЛА"/>
          <p:cNvPicPr>
            <a:picLocks noChangeAspect="1" noChangeArrowheads="1"/>
          </p:cNvPicPr>
          <p:nvPr/>
        </p:nvPicPr>
        <p:blipFill>
          <a:blip r:embed="rId2" cstate="print"/>
          <a:srcRect/>
          <a:stretch>
            <a:fillRect/>
          </a:stretch>
        </p:blipFill>
        <p:spPr bwMode="auto">
          <a:xfrm>
            <a:off x="755576" y="692696"/>
            <a:ext cx="2448272" cy="299788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0"/>
            <a:ext cx="7920880" cy="707886"/>
          </a:xfrm>
          <a:prstGeom prst="rect">
            <a:avLst/>
          </a:prstGeom>
          <a:noFill/>
        </p:spPr>
        <p:txBody>
          <a:bodyPr wrap="square" rtlCol="0">
            <a:spAutoFit/>
          </a:bodyPr>
          <a:lstStyle/>
          <a:p>
            <a:pPr algn="ctr"/>
            <a:r>
              <a:rPr lang="ru-RU" sz="4000" b="1" dirty="0">
                <a:solidFill>
                  <a:srgbClr val="FF0000"/>
                </a:solidFill>
              </a:rPr>
              <a:t>Ленинград – город – герой</a:t>
            </a:r>
            <a:endParaRPr lang="ru-RU" sz="4000" dirty="0">
              <a:solidFill>
                <a:srgbClr val="FF0000"/>
              </a:solidFill>
            </a:endParaRPr>
          </a:p>
        </p:txBody>
      </p:sp>
      <p:sp>
        <p:nvSpPr>
          <p:cNvPr id="3074" name="AutoShape 2" descr="http://74322s001.edusite.ru/images/p473_leningrad.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74322s001.edusite.ru/images/p473_leningrad.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 name="TextBox 5"/>
          <p:cNvSpPr txBox="1"/>
          <p:nvPr/>
        </p:nvSpPr>
        <p:spPr>
          <a:xfrm>
            <a:off x="3995936" y="620688"/>
            <a:ext cx="5148064" cy="3416320"/>
          </a:xfrm>
          <a:prstGeom prst="rect">
            <a:avLst/>
          </a:prstGeom>
          <a:noFill/>
        </p:spPr>
        <p:txBody>
          <a:bodyPr wrap="square" rtlCol="0">
            <a:spAutoFit/>
          </a:bodyPr>
          <a:lstStyle/>
          <a:p>
            <a:pPr algn="ctr"/>
            <a:endParaRPr lang="ru-RU" dirty="0" smtClean="0"/>
          </a:p>
          <a:p>
            <a:pPr algn="ctr"/>
            <a:r>
              <a:rPr lang="ru-RU" dirty="0" smtClean="0"/>
              <a:t>Ленинград </a:t>
            </a:r>
            <a:r>
              <a:rPr lang="ru-RU" dirty="0"/>
              <a:t>– ныне Санкт-Петербург. </a:t>
            </a:r>
            <a:endParaRPr lang="ru-RU" dirty="0" smtClean="0"/>
          </a:p>
          <a:p>
            <a:r>
              <a:rPr lang="ru-RU" dirty="0" smtClean="0"/>
              <a:t>Огромный </a:t>
            </a:r>
            <a:r>
              <a:rPr lang="ru-RU" dirty="0"/>
              <a:t>героизм и стойкость ленинградцев проявились во время Великой Отечественной войны. </a:t>
            </a:r>
            <a:r>
              <a:rPr lang="ru-RU" u="sng" dirty="0"/>
              <a:t>Почти 900 дней и ночей в условиях полной блокады города жители не только удержали город, но и оказали огромную помощь фронту.</a:t>
            </a:r>
            <a:r>
              <a:rPr lang="ru-RU" dirty="0"/>
              <a:t> В результате встречного </a:t>
            </a:r>
            <a:r>
              <a:rPr lang="ru-RU" dirty="0" smtClean="0"/>
              <a:t>наступления  Ленинградского </a:t>
            </a:r>
            <a:r>
              <a:rPr lang="ru-RU" dirty="0"/>
              <a:t>и </a:t>
            </a:r>
            <a:r>
              <a:rPr lang="ru-RU" dirty="0" err="1"/>
              <a:t>Волховского</a:t>
            </a:r>
            <a:r>
              <a:rPr lang="ru-RU" dirty="0"/>
              <a:t> фронтов 18 января 1943 года блокадное кольцо было прорвано, но только 27 января 1944 года блокада города была полностью снята</a:t>
            </a:r>
            <a:r>
              <a:rPr lang="ru-RU" dirty="0" smtClean="0"/>
              <a:t>.</a:t>
            </a:r>
            <a:endParaRPr lang="ru-RU" dirty="0"/>
          </a:p>
        </p:txBody>
      </p:sp>
      <p:sp>
        <p:nvSpPr>
          <p:cNvPr id="7" name="TextBox 6"/>
          <p:cNvSpPr txBox="1"/>
          <p:nvPr/>
        </p:nvSpPr>
        <p:spPr>
          <a:xfrm>
            <a:off x="179512" y="3933056"/>
            <a:ext cx="8964488" cy="2862322"/>
          </a:xfrm>
          <a:prstGeom prst="rect">
            <a:avLst/>
          </a:prstGeom>
          <a:noFill/>
        </p:spPr>
        <p:txBody>
          <a:bodyPr wrap="square" rtlCol="0">
            <a:spAutoFit/>
          </a:bodyPr>
          <a:lstStyle/>
          <a:p>
            <a:endParaRPr lang="ru-RU" dirty="0" smtClean="0"/>
          </a:p>
          <a:p>
            <a:pPr algn="just"/>
            <a:r>
              <a:rPr lang="ru-RU" dirty="0" smtClean="0"/>
              <a:t>Гитлер собирался с ходу стереть город с лица земли, но профессиональная военная машина столкнулась с яростным сопротивлением ленинградцев. За период блокады по Ленинграду было выпущено около 150 тысяч снарядов и сброшено 102520 зажигательных и 4655 фугасных авиабомб. Из строя было выведено 840 промышленных предприятий, более 10 тысяч жилых зданий. За время блокады от голода умерло свыше 640 тысяч ленинградцев. Гитлеровцам не удалось захватить Ленинград ни с ходу, ни штурмом, ни осадой и измором.</a:t>
            </a:r>
          </a:p>
          <a:p>
            <a:pPr algn="ctr"/>
            <a:r>
              <a:rPr lang="ru-RU" dirty="0" smtClean="0"/>
              <a:t>      </a:t>
            </a:r>
            <a:r>
              <a:rPr lang="ru-RU" b="1" dirty="0" smtClean="0">
                <a:latin typeface="Times New Roman" pitchFamily="18" charset="0"/>
                <a:cs typeface="Times New Roman" pitchFamily="18" charset="0"/>
              </a:rPr>
              <a:t>8 мая 1965 г. </a:t>
            </a:r>
            <a:r>
              <a:rPr lang="ru-RU" dirty="0" smtClean="0"/>
              <a:t>Ленинграду присвоено звание «Город-герой».</a:t>
            </a:r>
          </a:p>
          <a:p>
            <a:endParaRPr lang="ru-RU" dirty="0"/>
          </a:p>
        </p:txBody>
      </p:sp>
      <p:pic>
        <p:nvPicPr>
          <p:cNvPr id="3080" name="Picture 8" descr="Презентация на тему город герой ленинград"/>
          <p:cNvPicPr>
            <a:picLocks noChangeAspect="1" noChangeArrowheads="1"/>
          </p:cNvPicPr>
          <p:nvPr/>
        </p:nvPicPr>
        <p:blipFill>
          <a:blip r:embed="rId2" cstate="print"/>
          <a:srcRect/>
          <a:stretch>
            <a:fillRect/>
          </a:stretch>
        </p:blipFill>
        <p:spPr bwMode="auto">
          <a:xfrm>
            <a:off x="179512" y="908720"/>
            <a:ext cx="3842368" cy="288031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
            <a:ext cx="5904656" cy="984885"/>
          </a:xfrm>
          <a:prstGeom prst="rect">
            <a:avLst/>
          </a:prstGeom>
          <a:noFill/>
        </p:spPr>
        <p:txBody>
          <a:bodyPr wrap="square" rtlCol="0">
            <a:spAutoFit/>
          </a:bodyPr>
          <a:lstStyle/>
          <a:p>
            <a:pPr algn="ctr"/>
            <a:r>
              <a:rPr lang="ru-RU" dirty="0"/>
              <a:t> </a:t>
            </a:r>
            <a:r>
              <a:rPr lang="ru-RU" sz="4000" b="1" dirty="0">
                <a:solidFill>
                  <a:srgbClr val="FF0000"/>
                </a:solidFill>
              </a:rPr>
              <a:t>Керчь – город- герой</a:t>
            </a:r>
            <a:endParaRPr lang="ru-RU" sz="4000" dirty="0">
              <a:solidFill>
                <a:srgbClr val="FF0000"/>
              </a:solidFill>
            </a:endParaRPr>
          </a:p>
          <a:p>
            <a:r>
              <a:rPr lang="ru-RU" dirty="0"/>
              <a:t> </a:t>
            </a:r>
          </a:p>
        </p:txBody>
      </p:sp>
      <p:sp>
        <p:nvSpPr>
          <p:cNvPr id="4" name="TextBox 3"/>
          <p:cNvSpPr txBox="1"/>
          <p:nvPr/>
        </p:nvSpPr>
        <p:spPr>
          <a:xfrm>
            <a:off x="3995936" y="692696"/>
            <a:ext cx="5148064" cy="3139321"/>
          </a:xfrm>
          <a:prstGeom prst="rect">
            <a:avLst/>
          </a:prstGeom>
          <a:noFill/>
        </p:spPr>
        <p:txBody>
          <a:bodyPr wrap="square" rtlCol="0">
            <a:spAutoFit/>
          </a:bodyPr>
          <a:lstStyle/>
          <a:p>
            <a:endParaRPr lang="ru-RU" dirty="0" smtClean="0"/>
          </a:p>
          <a:p>
            <a:pPr algn="just"/>
            <a:r>
              <a:rPr lang="ru-RU" dirty="0" smtClean="0"/>
              <a:t>Керчь </a:t>
            </a:r>
            <a:r>
              <a:rPr lang="ru-RU" dirty="0"/>
              <a:t>– крупный </a:t>
            </a:r>
            <a:r>
              <a:rPr lang="ru-RU" dirty="0" smtClean="0"/>
              <a:t>порт </a:t>
            </a:r>
            <a:r>
              <a:rPr lang="ru-RU" dirty="0"/>
              <a:t>на берегу Керченского пролива в Черном море, город металлургов, кораблей и рыбаков. 16 ноября 1941 года город был захвачен фашистами, 30 декабря 1941 г. в ходе </a:t>
            </a:r>
            <a:r>
              <a:rPr lang="ru-RU" dirty="0" err="1"/>
              <a:t>Керченско-Феодосийской</a:t>
            </a:r>
            <a:r>
              <a:rPr lang="ru-RU" dirty="0"/>
              <a:t> операции освобожден, но 19 мая 1942 г. после упорных боев вновь был оставлен советскими войсками. Активную борьбу с немецко-фашистскими захватчиками вели подпольщики и партизаны. </a:t>
            </a:r>
          </a:p>
        </p:txBody>
      </p:sp>
      <p:sp>
        <p:nvSpPr>
          <p:cNvPr id="5" name="TextBox 4"/>
          <p:cNvSpPr txBox="1"/>
          <p:nvPr/>
        </p:nvSpPr>
        <p:spPr>
          <a:xfrm>
            <a:off x="251520" y="3786190"/>
            <a:ext cx="8892480" cy="2862322"/>
          </a:xfrm>
          <a:prstGeom prst="rect">
            <a:avLst/>
          </a:prstGeom>
          <a:noFill/>
        </p:spPr>
        <p:txBody>
          <a:bodyPr wrap="square" rtlCol="0">
            <a:spAutoFit/>
          </a:bodyPr>
          <a:lstStyle/>
          <a:p>
            <a:pPr algn="just"/>
            <a:r>
              <a:rPr lang="ru-RU" dirty="0" smtClean="0"/>
              <a:t> Неувядаемой славой покрыли себя защитники </a:t>
            </a:r>
            <a:r>
              <a:rPr lang="ru-RU" dirty="0" err="1" smtClean="0"/>
              <a:t>Эльтигена</a:t>
            </a:r>
            <a:r>
              <a:rPr lang="ru-RU" dirty="0" smtClean="0"/>
              <a:t>, вошедшего в историю под названием «Огненной земли». 36 дней и ночей бушевал здесь огненный смерч. Десантники вели неравный бой с фашистами, проявив изумительную отвагу, стойкость и массовый героизм. Высадка десанта 18-й армии в районе </a:t>
            </a:r>
            <a:r>
              <a:rPr lang="ru-RU" dirty="0" err="1" smtClean="0"/>
              <a:t>Эльтигена</a:t>
            </a:r>
            <a:r>
              <a:rPr lang="ru-RU" dirty="0" smtClean="0"/>
              <a:t> отвлекла значительные силы противника и содействовала успеху 56-й армии, войска которой захватили важный плацдарм северо-восточнее Керчи.</a:t>
            </a:r>
          </a:p>
          <a:p>
            <a:pPr algn="just"/>
            <a:r>
              <a:rPr lang="ru-RU" dirty="0" smtClean="0"/>
              <a:t>      В ходе боев за освобождение Кавказа и Крыма 11 апреля 1944 года город Керчь был освобожден воинами Отдельной Приморской армии и Черноморского флота. На горе Митридат поднялось победное знамя.</a:t>
            </a:r>
          </a:p>
          <a:p>
            <a:pPr algn="ctr"/>
            <a:r>
              <a:rPr lang="ru-RU" dirty="0" smtClean="0"/>
              <a:t>     </a:t>
            </a:r>
            <a:r>
              <a:rPr lang="ru-RU" b="1" dirty="0" smtClean="0">
                <a:latin typeface="Times New Roman" pitchFamily="18" charset="0"/>
                <a:cs typeface="Times New Roman" pitchFamily="18" charset="0"/>
              </a:rPr>
              <a:t>14 сентября 1973 г. </a:t>
            </a:r>
            <a:r>
              <a:rPr lang="ru-RU" dirty="0" smtClean="0"/>
              <a:t>Керчи присвоено звание «Город-герой».</a:t>
            </a:r>
            <a:endParaRPr lang="ru-RU" dirty="0"/>
          </a:p>
        </p:txBody>
      </p:sp>
      <p:pic>
        <p:nvPicPr>
          <p:cNvPr id="28676" name="Picture 4" descr="Керчь - Места Украина Miroved"/>
          <p:cNvPicPr>
            <a:picLocks noChangeAspect="1" noChangeArrowheads="1"/>
          </p:cNvPicPr>
          <p:nvPr/>
        </p:nvPicPr>
        <p:blipFill>
          <a:blip r:embed="rId2" cstate="print"/>
          <a:srcRect/>
          <a:stretch>
            <a:fillRect/>
          </a:stretch>
        </p:blipFill>
        <p:spPr bwMode="auto">
          <a:xfrm>
            <a:off x="179512" y="1124744"/>
            <a:ext cx="3802147" cy="25202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0"/>
            <a:ext cx="8352928" cy="707886"/>
          </a:xfrm>
          <a:prstGeom prst="rect">
            <a:avLst/>
          </a:prstGeom>
          <a:noFill/>
        </p:spPr>
        <p:txBody>
          <a:bodyPr wrap="square" rtlCol="0">
            <a:spAutoFit/>
          </a:bodyPr>
          <a:lstStyle/>
          <a:p>
            <a:pPr algn="ctr"/>
            <a:r>
              <a:rPr lang="ru-RU" sz="4000" b="1" dirty="0">
                <a:solidFill>
                  <a:srgbClr val="FF0000"/>
                </a:solidFill>
              </a:rPr>
              <a:t>Мурманск – город- герой</a:t>
            </a:r>
            <a:endParaRPr lang="ru-RU" sz="4000" dirty="0">
              <a:solidFill>
                <a:srgbClr val="FF0000"/>
              </a:solidFill>
            </a:endParaRPr>
          </a:p>
        </p:txBody>
      </p:sp>
      <p:pic>
        <p:nvPicPr>
          <p:cNvPr id="25602" name="Picture 2" descr="http://74322s001.edusite.ru/images/p473_murmansk.jpg"/>
          <p:cNvPicPr>
            <a:picLocks noChangeAspect="1" noChangeArrowheads="1"/>
          </p:cNvPicPr>
          <p:nvPr/>
        </p:nvPicPr>
        <p:blipFill>
          <a:blip r:embed="rId2" cstate="print"/>
          <a:srcRect/>
          <a:stretch>
            <a:fillRect/>
          </a:stretch>
        </p:blipFill>
        <p:spPr bwMode="auto">
          <a:xfrm>
            <a:off x="104013" y="908721"/>
            <a:ext cx="3848426" cy="2664296"/>
          </a:xfrm>
          <a:prstGeom prst="rect">
            <a:avLst/>
          </a:prstGeom>
          <a:noFill/>
        </p:spPr>
      </p:pic>
      <p:sp>
        <p:nvSpPr>
          <p:cNvPr id="4" name="TextBox 3"/>
          <p:cNvSpPr txBox="1"/>
          <p:nvPr/>
        </p:nvSpPr>
        <p:spPr>
          <a:xfrm>
            <a:off x="4067944" y="548680"/>
            <a:ext cx="5076056" cy="3693319"/>
          </a:xfrm>
          <a:prstGeom prst="rect">
            <a:avLst/>
          </a:prstGeom>
          <a:noFill/>
        </p:spPr>
        <p:txBody>
          <a:bodyPr wrap="square" rtlCol="0">
            <a:spAutoFit/>
          </a:bodyPr>
          <a:lstStyle/>
          <a:p>
            <a:pPr algn="just"/>
            <a:r>
              <a:rPr lang="ru-RU" dirty="0"/>
              <a:t>Мурманск в советские времена являлся крупной военной базой для отечественного флота. В начале войны в 1941 г. фашисты подвергли массированным бомбовым ударам погранзаставы, базы военного флота и населенные пункты, расположенные на Кольском полуострове. С самых первых дней войны Мурманск, сразу стал фронтовым населенным пунктом и портом. Рабочие Мурманска дружно поднялись на борьбу с фашистскими оккупантами. Сотни тысяч добровольцев явились в военкоматы, чтобы добровольно отправиться в ряды действующей армии</a:t>
            </a:r>
            <a:r>
              <a:rPr lang="ru-RU" dirty="0" smtClean="0"/>
              <a:t>.</a:t>
            </a:r>
            <a:endParaRPr lang="ru-RU" dirty="0"/>
          </a:p>
        </p:txBody>
      </p:sp>
      <p:sp>
        <p:nvSpPr>
          <p:cNvPr id="5" name="TextBox 4"/>
          <p:cNvSpPr txBox="1"/>
          <p:nvPr/>
        </p:nvSpPr>
        <p:spPr>
          <a:xfrm>
            <a:off x="179512" y="4149080"/>
            <a:ext cx="8964488" cy="2585323"/>
          </a:xfrm>
          <a:prstGeom prst="rect">
            <a:avLst/>
          </a:prstGeom>
          <a:noFill/>
        </p:spPr>
        <p:txBody>
          <a:bodyPr wrap="square" rtlCol="0">
            <a:spAutoFit/>
          </a:bodyPr>
          <a:lstStyle/>
          <a:p>
            <a:pPr algn="just"/>
            <a:r>
              <a:rPr lang="ru-RU" dirty="0" smtClean="0"/>
              <a:t> Город не сдавался и держался стойко. Бойцы держали оборону в окопах на подступах к городу, рабочие старались изготовить как можно больше боеприпасов. Общими усилиями жители Мурманска собрали около 60 млн. рублей, которые пошли на нужды армии. </a:t>
            </a:r>
            <a:r>
              <a:rPr lang="ru-RU" u="sng" dirty="0" smtClean="0"/>
              <a:t>Порт стал для гитлеровских захватчиков </a:t>
            </a:r>
            <a:r>
              <a:rPr lang="ru-RU" u="sng" dirty="0" err="1" smtClean="0"/>
              <a:t>непокоряемой</a:t>
            </a:r>
            <a:r>
              <a:rPr lang="ru-RU" u="sng" dirty="0" smtClean="0"/>
              <a:t> крепостью. </a:t>
            </a:r>
            <a:r>
              <a:rPr lang="ru-RU" dirty="0" smtClean="0"/>
              <a:t>Немецкий флот старался блокировать выход советских транспортных судов с моря, но моряки проявляли массовый героизм и мужество, снова и снова выходя в море, чтобы доставить на фронт необходимое продовольствие, боевую технику и боеприпасы. Город Мурманск стоял насмерть в воротах северного советско-германского фронта.</a:t>
            </a:r>
          </a:p>
          <a:p>
            <a:pPr algn="ctr"/>
            <a:r>
              <a:rPr lang="ru-RU" dirty="0" smtClean="0"/>
              <a:t>       </a:t>
            </a:r>
            <a:r>
              <a:rPr lang="ru-RU" b="1" dirty="0" smtClean="0">
                <a:latin typeface="Times New Roman" pitchFamily="18" charset="0"/>
                <a:cs typeface="Times New Roman" pitchFamily="18" charset="0"/>
              </a:rPr>
              <a:t>6 мая 1985 г.</a:t>
            </a:r>
            <a:r>
              <a:rPr lang="ru-RU" dirty="0" smtClean="0"/>
              <a:t> Мурманску присвоено звание «Город-герой».</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0"/>
            <a:ext cx="5256584" cy="707886"/>
          </a:xfrm>
          <a:prstGeom prst="rect">
            <a:avLst/>
          </a:prstGeom>
          <a:noFill/>
        </p:spPr>
        <p:txBody>
          <a:bodyPr wrap="square" rtlCol="0">
            <a:spAutoFit/>
          </a:bodyPr>
          <a:lstStyle/>
          <a:p>
            <a:pPr algn="ctr"/>
            <a:r>
              <a:rPr lang="ru-RU" sz="4000" b="1" dirty="0">
                <a:solidFill>
                  <a:srgbClr val="FF0000"/>
                </a:solidFill>
              </a:rPr>
              <a:t>Киев – город- герой</a:t>
            </a:r>
            <a:r>
              <a:rPr lang="ru-RU" b="1" dirty="0"/>
              <a:t> </a:t>
            </a:r>
            <a:endParaRPr lang="ru-RU" dirty="0"/>
          </a:p>
        </p:txBody>
      </p:sp>
      <p:sp>
        <p:nvSpPr>
          <p:cNvPr id="4" name="TextBox 3"/>
          <p:cNvSpPr txBox="1"/>
          <p:nvPr/>
        </p:nvSpPr>
        <p:spPr>
          <a:xfrm>
            <a:off x="3635896" y="620688"/>
            <a:ext cx="5508104" cy="2585323"/>
          </a:xfrm>
          <a:prstGeom prst="rect">
            <a:avLst/>
          </a:prstGeom>
          <a:noFill/>
        </p:spPr>
        <p:txBody>
          <a:bodyPr wrap="square" rtlCol="0">
            <a:spAutoFit/>
          </a:bodyPr>
          <a:lstStyle/>
          <a:p>
            <a:pPr algn="just"/>
            <a:r>
              <a:rPr lang="ru-RU" dirty="0" smtClean="0"/>
              <a:t>В </a:t>
            </a:r>
            <a:r>
              <a:rPr lang="ru-RU" dirty="0"/>
              <a:t>столицу Украины Киев война пришла с рассветом 22 июня 1941 года. На город были обрушены первые вражеские бомбы. Враг пытался захватить город стремительно, однако сопротивление воинов Юго-Западного фронта не смог преодолеть. Ожесточенные и упорные бои с превосходящим по силе противником продолжались 72 дня. Фашистское командование в конце августа направило в обход Киева, на юг, сильную танковую группу. </a:t>
            </a:r>
          </a:p>
        </p:txBody>
      </p:sp>
      <p:sp>
        <p:nvSpPr>
          <p:cNvPr id="5" name="TextBox 4"/>
          <p:cNvSpPr txBox="1"/>
          <p:nvPr/>
        </p:nvSpPr>
        <p:spPr>
          <a:xfrm>
            <a:off x="179512" y="3212976"/>
            <a:ext cx="8964488" cy="3416320"/>
          </a:xfrm>
          <a:prstGeom prst="rect">
            <a:avLst/>
          </a:prstGeom>
          <a:noFill/>
        </p:spPr>
        <p:txBody>
          <a:bodyPr wrap="square" rtlCol="0">
            <a:spAutoFit/>
          </a:bodyPr>
          <a:lstStyle/>
          <a:p>
            <a:pPr algn="just"/>
            <a:r>
              <a:rPr lang="ru-RU" dirty="0" smtClean="0"/>
              <a:t>19 сентября из-за возникшей угрозы окружения наших войск Киев по приказу Ставки оставили. Борьба с врагом в условиях оккупации не прекращалась, каждый день был отмечен подвигами патриотов. В городе и в окрестностях его действовали тысячи подпольщиков и партизан.</a:t>
            </a:r>
          </a:p>
          <a:p>
            <a:pPr algn="just"/>
            <a:r>
              <a:rPr lang="ru-RU" dirty="0" smtClean="0"/>
              <a:t>      3 ноября 1943 года в ходе масштабного наступления советские войска 1-ого Украинского фронта провели наступательную операцию. В освобождении Киева и битве за Днепр советские войска и способствовавшие их наступлению подпольщики и партизаны Украины проявили мужество, стойкость, отвагу и героизм. В боях за освобождение Киева вместе с советскими войсками сражалась и 1-ая чехословацкая отдельная бригада. 6 ноября 1943 года над столицей Украины взвилось красное знамя.</a:t>
            </a:r>
          </a:p>
          <a:p>
            <a:pPr algn="ctr"/>
            <a:r>
              <a:rPr lang="ru-RU" dirty="0" smtClean="0"/>
              <a:t>       </a:t>
            </a:r>
          </a:p>
          <a:p>
            <a:pPr algn="ctr"/>
            <a:r>
              <a:rPr lang="ru-RU" b="1" dirty="0" smtClean="0">
                <a:latin typeface="Times New Roman" pitchFamily="18" charset="0"/>
                <a:cs typeface="Times New Roman" pitchFamily="18" charset="0"/>
              </a:rPr>
              <a:t>8 мая 1965 г. </a:t>
            </a:r>
            <a:r>
              <a:rPr lang="ru-RU" dirty="0" smtClean="0"/>
              <a:t>Киеву присвоено звание «Город-герой».</a:t>
            </a:r>
            <a:endParaRPr lang="ru-RU" dirty="0"/>
          </a:p>
        </p:txBody>
      </p:sp>
      <p:pic>
        <p:nvPicPr>
          <p:cNvPr id="24580" name="Picture 4" descr="Сценарий игровой программы &quot;Дорогою славы&quot; Pandia.org"/>
          <p:cNvPicPr>
            <a:picLocks noChangeAspect="1" noChangeArrowheads="1"/>
          </p:cNvPicPr>
          <p:nvPr/>
        </p:nvPicPr>
        <p:blipFill>
          <a:blip r:embed="rId2" cstate="print"/>
          <a:srcRect/>
          <a:stretch>
            <a:fillRect/>
          </a:stretch>
        </p:blipFill>
        <p:spPr bwMode="auto">
          <a:xfrm>
            <a:off x="179512" y="692697"/>
            <a:ext cx="3456384" cy="246267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0"/>
            <a:ext cx="8352928" cy="707886"/>
          </a:xfrm>
          <a:prstGeom prst="rect">
            <a:avLst/>
          </a:prstGeom>
          <a:noFill/>
        </p:spPr>
        <p:txBody>
          <a:bodyPr wrap="square" rtlCol="0">
            <a:spAutoFit/>
          </a:bodyPr>
          <a:lstStyle/>
          <a:p>
            <a:pPr algn="ctr"/>
            <a:r>
              <a:rPr lang="ru-RU" sz="4000" b="1" dirty="0">
                <a:solidFill>
                  <a:srgbClr val="FF0000"/>
                </a:solidFill>
              </a:rPr>
              <a:t>Новороссийск – город- герой</a:t>
            </a:r>
            <a:endParaRPr lang="ru-RU" sz="4000" dirty="0">
              <a:solidFill>
                <a:srgbClr val="FF0000"/>
              </a:solidFill>
            </a:endParaRPr>
          </a:p>
        </p:txBody>
      </p:sp>
      <p:pic>
        <p:nvPicPr>
          <p:cNvPr id="27650" name="Picture 2" descr="http://74322s001.edusite.ru/images/p473_novorossiysk1.jpg"/>
          <p:cNvPicPr>
            <a:picLocks noChangeAspect="1" noChangeArrowheads="1"/>
          </p:cNvPicPr>
          <p:nvPr/>
        </p:nvPicPr>
        <p:blipFill>
          <a:blip r:embed="rId2" cstate="print"/>
          <a:srcRect/>
          <a:stretch>
            <a:fillRect/>
          </a:stretch>
        </p:blipFill>
        <p:spPr bwMode="auto">
          <a:xfrm>
            <a:off x="179512" y="764704"/>
            <a:ext cx="3463892" cy="2088232"/>
          </a:xfrm>
          <a:prstGeom prst="rect">
            <a:avLst/>
          </a:prstGeom>
          <a:noFill/>
        </p:spPr>
      </p:pic>
      <p:sp>
        <p:nvSpPr>
          <p:cNvPr id="4" name="TextBox 3"/>
          <p:cNvSpPr txBox="1"/>
          <p:nvPr/>
        </p:nvSpPr>
        <p:spPr>
          <a:xfrm>
            <a:off x="3779912" y="692696"/>
            <a:ext cx="5364088" cy="2585323"/>
          </a:xfrm>
          <a:prstGeom prst="rect">
            <a:avLst/>
          </a:prstGeom>
          <a:noFill/>
        </p:spPr>
        <p:txBody>
          <a:bodyPr wrap="square" rtlCol="0">
            <a:spAutoFit/>
          </a:bodyPr>
          <a:lstStyle/>
          <a:p>
            <a:pPr algn="just"/>
            <a:r>
              <a:rPr lang="ru-RU" dirty="0"/>
              <a:t>Во время Великой Отечественной войны Новороссийск являлся важной базой Черноморского флота. В ноябре 1941 г. сюда был переведён основной состав его штаба. В 1941-1942 гг. через Новороссийск снабжался осажденный Севастополь.  </a:t>
            </a:r>
            <a:r>
              <a:rPr lang="ru-RU" dirty="0" smtClean="0"/>
              <a:t> 19 августа 1942 года начались бои за Новороссийск. </a:t>
            </a:r>
            <a:r>
              <a:rPr lang="ru-RU" u="sng" dirty="0" smtClean="0"/>
              <a:t>Они продолжались 393 дня</a:t>
            </a:r>
            <a:r>
              <a:rPr lang="ru-RU" dirty="0" smtClean="0"/>
              <a:t>. Дольше оборону держал только героический Ленинград. </a:t>
            </a:r>
            <a:r>
              <a:rPr lang="ru-RU" dirty="0"/>
              <a:t> </a:t>
            </a:r>
          </a:p>
          <a:p>
            <a:r>
              <a:rPr lang="ru-RU" dirty="0"/>
              <a:t>   </a:t>
            </a:r>
          </a:p>
        </p:txBody>
      </p:sp>
      <p:sp>
        <p:nvSpPr>
          <p:cNvPr id="5" name="TextBox 4"/>
          <p:cNvSpPr txBox="1"/>
          <p:nvPr/>
        </p:nvSpPr>
        <p:spPr>
          <a:xfrm>
            <a:off x="179512" y="2852936"/>
            <a:ext cx="8964488" cy="3970318"/>
          </a:xfrm>
          <a:prstGeom prst="rect">
            <a:avLst/>
          </a:prstGeom>
          <a:noFill/>
        </p:spPr>
        <p:txBody>
          <a:bodyPr wrap="square" rtlCol="0">
            <a:spAutoFit/>
          </a:bodyPr>
          <a:lstStyle/>
          <a:p>
            <a:pPr algn="just"/>
            <a:r>
              <a:rPr lang="ru-RU" dirty="0" smtClean="0"/>
              <a:t>       Оборонявшие город 47-я армия, моряки Черноморского флота и Азовской военной флотилии закрепились в юго-восточной части Новороссийска и сорвали план противника прорваться в Закавказье по Черноморскому побережью. В начале сентября 1942 г. немецко-фашистские войска захватили большую часть города. В оккупированной части действовала подпольная организация.  Патриоты уничтожали оккупантов, совершали диверсии, собирали сведения о противнике и передавали их советскому командованию; на основе этих данных советская артиллерия наносила удары по штабам и другим объектам противника.  За время оккупации Новороссийска около 7 тысяч человек было замучено в застенках гестапо.</a:t>
            </a:r>
          </a:p>
          <a:p>
            <a:pPr algn="just"/>
            <a:r>
              <a:rPr lang="ru-RU" dirty="0" smtClean="0"/>
              <a:t>      В ночь на 4 февраля 1943 г. в южном Новороссийске, в районе </a:t>
            </a:r>
            <a:r>
              <a:rPr lang="ru-RU" dirty="0" err="1" smtClean="0"/>
              <a:t>Станички</a:t>
            </a:r>
            <a:r>
              <a:rPr lang="ru-RU" dirty="0" smtClean="0"/>
              <a:t>, был высажен морской десант, который захватил плацдарм и удерживал его до полного освобождения города советскими войсками 16 сентября 1943 года.</a:t>
            </a:r>
          </a:p>
          <a:p>
            <a:pPr algn="ctr"/>
            <a:r>
              <a:rPr lang="ru-RU" dirty="0" smtClean="0"/>
              <a:t>   </a:t>
            </a:r>
            <a:r>
              <a:rPr lang="ru-RU" b="1" dirty="0" smtClean="0">
                <a:latin typeface="Times New Roman" pitchFamily="18" charset="0"/>
                <a:cs typeface="Times New Roman" pitchFamily="18" charset="0"/>
              </a:rPr>
              <a:t>14 сентября 1973 г. </a:t>
            </a:r>
            <a:r>
              <a:rPr lang="ru-RU" dirty="0" smtClean="0"/>
              <a:t>Новороссийску присвоено звание «Город-герой».</a:t>
            </a:r>
          </a:p>
          <a:p>
            <a:r>
              <a:rPr lang="ru-RU"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0"/>
            <a:ext cx="6552728" cy="707886"/>
          </a:xfrm>
          <a:prstGeom prst="rect">
            <a:avLst/>
          </a:prstGeom>
          <a:noFill/>
        </p:spPr>
        <p:txBody>
          <a:bodyPr wrap="square" rtlCol="0">
            <a:spAutoFit/>
          </a:bodyPr>
          <a:lstStyle/>
          <a:p>
            <a:pPr algn="ctr"/>
            <a:r>
              <a:rPr lang="ru-RU" sz="4000" b="1" dirty="0">
                <a:solidFill>
                  <a:srgbClr val="FF0000"/>
                </a:solidFill>
              </a:rPr>
              <a:t>Смоленск – город- герой</a:t>
            </a:r>
            <a:r>
              <a:rPr lang="ru-RU" dirty="0"/>
              <a:t> </a:t>
            </a:r>
          </a:p>
        </p:txBody>
      </p:sp>
      <p:sp>
        <p:nvSpPr>
          <p:cNvPr id="4" name="TextBox 3"/>
          <p:cNvSpPr txBox="1"/>
          <p:nvPr/>
        </p:nvSpPr>
        <p:spPr>
          <a:xfrm>
            <a:off x="3851920" y="692696"/>
            <a:ext cx="5292080" cy="2585323"/>
          </a:xfrm>
          <a:prstGeom prst="rect">
            <a:avLst/>
          </a:prstGeom>
          <a:noFill/>
        </p:spPr>
        <p:txBody>
          <a:bodyPr wrap="square" rtlCol="0">
            <a:spAutoFit/>
          </a:bodyPr>
          <a:lstStyle/>
          <a:p>
            <a:pPr algn="just"/>
            <a:r>
              <a:rPr lang="ru-RU" dirty="0"/>
              <a:t>Фашистские самолёты появились над Смоленском на третий день войны, в ночь на 24 июня, а 29 июня они вели воздушную атаку ровно 6 часов. Центральные улицы лежали в руинах, дым и огонь высоко поднимались в небо. </a:t>
            </a:r>
            <a:r>
              <a:rPr lang="ru-RU" u="sng" dirty="0"/>
              <a:t>Смоленское сражение длилось с 10 июля по 10 сентября</a:t>
            </a:r>
            <a:r>
              <a:rPr lang="ru-RU" dirty="0"/>
              <a:t>, именно здесь дал трещину план молниеносной войны против России, поблек миф о непобедимости фашистской армии</a:t>
            </a:r>
            <a:r>
              <a:rPr lang="ru-RU" dirty="0" smtClean="0"/>
              <a:t>.</a:t>
            </a:r>
            <a:endParaRPr lang="ru-RU" dirty="0"/>
          </a:p>
        </p:txBody>
      </p:sp>
      <p:sp>
        <p:nvSpPr>
          <p:cNvPr id="5" name="TextBox 4"/>
          <p:cNvSpPr txBox="1"/>
          <p:nvPr/>
        </p:nvSpPr>
        <p:spPr>
          <a:xfrm>
            <a:off x="179512" y="3212976"/>
            <a:ext cx="8964488" cy="2934330"/>
          </a:xfrm>
          <a:prstGeom prst="rect">
            <a:avLst/>
          </a:prstGeom>
          <a:noFill/>
        </p:spPr>
        <p:txBody>
          <a:bodyPr wrap="square" rtlCol="0">
            <a:spAutoFit/>
          </a:bodyPr>
          <a:lstStyle/>
          <a:p>
            <a:pPr algn="just"/>
            <a:r>
              <a:rPr lang="ru-RU" dirty="0" smtClean="0"/>
              <a:t> Гитлеровское командование впервые с начала Второй мировой войны отдало приказ перейти к обороне. Мы выиграли два месяца для подготовки резервных соединений и оборонных укреплений на Московском направлении. В ходе Смоленского сражения наши солдаты и офицеры проявили беззаветное мужество и героизм. Но, несмотря на это, Смоленск пал. Наступили черные дни немецкой оккупации. Фашисты расстреляли, сожгли, повесили, замучили, закопали живыми 135 тысяч мирных жителей и военнопленных. А 25 сентября 1943 года Смоленск был освобожден.</a:t>
            </a:r>
          </a:p>
          <a:p>
            <a:pPr algn="just"/>
            <a:r>
              <a:rPr lang="ru-RU" dirty="0" smtClean="0"/>
              <a:t> </a:t>
            </a:r>
            <a:r>
              <a:rPr lang="ru-RU" b="1" dirty="0" smtClean="0">
                <a:latin typeface="Times New Roman" pitchFamily="18" charset="0"/>
                <a:cs typeface="Times New Roman" pitchFamily="18" charset="0"/>
              </a:rPr>
              <a:t>7 мая 1985 года</a:t>
            </a:r>
            <a:r>
              <a:rPr lang="ru-RU" dirty="0" smtClean="0"/>
              <a:t>, накануне 40-летия Победы, за мужество и стойкость защитников города, массовый героизм трудящихся в годы Великой войны Смоленску было присвоено звание «Город-Герой».</a:t>
            </a:r>
            <a:endParaRPr lang="ru-RU" dirty="0"/>
          </a:p>
        </p:txBody>
      </p:sp>
      <p:sp>
        <p:nvSpPr>
          <p:cNvPr id="26628" name="AutoShape 4" descr="Дата гиа в 2014"/>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0" name="AutoShape 6" descr="Дата гиа в 2014"/>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2" name="AutoShape 8" descr="Дата гиа в 201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4" name="AutoShape 10" descr="9 м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6" name="AutoShape 12" descr="9 м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6637" name="Picture 13" descr="C:\Users\Жанна\Pictures\Смоленск.jpg"/>
          <p:cNvPicPr>
            <a:picLocks noChangeAspect="1" noChangeArrowheads="1"/>
          </p:cNvPicPr>
          <p:nvPr/>
        </p:nvPicPr>
        <p:blipFill>
          <a:blip r:embed="rId2" cstate="print"/>
          <a:srcRect/>
          <a:stretch>
            <a:fillRect/>
          </a:stretch>
        </p:blipFill>
        <p:spPr bwMode="auto">
          <a:xfrm>
            <a:off x="179512" y="908720"/>
            <a:ext cx="3600400" cy="209723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9" name="Picture 5" descr="pologenie"/>
          <p:cNvPicPr>
            <a:picLocks noGrp="1" noChangeAspect="1" noChangeArrowheads="1"/>
          </p:cNvPicPr>
          <p:nvPr>
            <p:ph/>
          </p:nvPr>
        </p:nvPicPr>
        <p:blipFill>
          <a:blip r:embed="rId2" cstate="print"/>
          <a:srcRect/>
          <a:stretch>
            <a:fillRect/>
          </a:stretch>
        </p:blipFill>
        <p:spPr>
          <a:xfrm>
            <a:off x="152400" y="1066800"/>
            <a:ext cx="2381250" cy="4457700"/>
          </a:xfrm>
          <a:noFill/>
          <a:ln/>
        </p:spPr>
      </p:pic>
      <p:sp>
        <p:nvSpPr>
          <p:cNvPr id="21510" name="Text Box 6"/>
          <p:cNvSpPr txBox="1">
            <a:spLocks noChangeArrowheads="1"/>
          </p:cNvSpPr>
          <p:nvPr/>
        </p:nvSpPr>
        <p:spPr bwMode="auto">
          <a:xfrm>
            <a:off x="2803525" y="-93663"/>
            <a:ext cx="184150" cy="701676"/>
          </a:xfrm>
          <a:prstGeom prst="rect">
            <a:avLst/>
          </a:prstGeom>
          <a:noFill/>
          <a:ln w="9525">
            <a:noFill/>
            <a:miter lim="800000"/>
            <a:headEnd/>
            <a:tailEnd/>
          </a:ln>
          <a:effectLst/>
        </p:spPr>
        <p:txBody>
          <a:bodyPr wrap="none">
            <a:spAutoFit/>
          </a:bodyPr>
          <a:lstStyle/>
          <a:p>
            <a:endParaRPr lang="ru-RU"/>
          </a:p>
        </p:txBody>
      </p:sp>
      <p:sp>
        <p:nvSpPr>
          <p:cNvPr id="21512" name="Text Box 8"/>
          <p:cNvSpPr txBox="1">
            <a:spLocks noChangeArrowheads="1"/>
          </p:cNvSpPr>
          <p:nvPr/>
        </p:nvSpPr>
        <p:spPr bwMode="auto">
          <a:xfrm>
            <a:off x="2590800" y="1371600"/>
            <a:ext cx="6553200" cy="3539430"/>
          </a:xfrm>
          <a:prstGeom prst="rect">
            <a:avLst/>
          </a:prstGeom>
          <a:noFill/>
          <a:ln w="9525">
            <a:noFill/>
            <a:miter lim="800000"/>
            <a:headEnd/>
            <a:tailEnd/>
          </a:ln>
          <a:effectLst/>
        </p:spPr>
        <p:txBody>
          <a:bodyPr>
            <a:spAutoFit/>
          </a:bodyPr>
          <a:lstStyle/>
          <a:p>
            <a:pPr algn="ctr"/>
            <a:r>
              <a:rPr lang="ru-RU" sz="3200" b="1" dirty="0">
                <a:latin typeface="Times New Roman" pitchFamily="18" charset="0"/>
                <a:cs typeface="Times New Roman" pitchFamily="18" charset="0"/>
              </a:rPr>
              <a:t>Звание </a:t>
            </a:r>
            <a:r>
              <a:rPr lang="ru-RU" sz="3200" b="1" dirty="0" smtClean="0">
                <a:latin typeface="Times New Roman" pitchFamily="18" charset="0"/>
                <a:cs typeface="Times New Roman" pitchFamily="18" charset="0"/>
              </a:rPr>
              <a:t> </a:t>
            </a:r>
            <a:r>
              <a:rPr lang="ru-RU" sz="3200" b="1" i="1" dirty="0" smtClean="0">
                <a:latin typeface="Times New Roman" pitchFamily="18" charset="0"/>
                <a:cs typeface="Times New Roman" pitchFamily="18" charset="0"/>
              </a:rPr>
              <a:t>Город </a:t>
            </a:r>
            <a:r>
              <a:rPr lang="ru-RU" sz="3200" b="1" i="1" dirty="0">
                <a:latin typeface="Times New Roman" pitchFamily="18" charset="0"/>
                <a:cs typeface="Times New Roman" pitchFamily="18" charset="0"/>
              </a:rPr>
              <a:t>– Герой  </a:t>
            </a:r>
            <a:r>
              <a:rPr lang="ru-RU" sz="3200" b="1" dirty="0">
                <a:latin typeface="Times New Roman" pitchFamily="18" charset="0"/>
                <a:cs typeface="Times New Roman" pitchFamily="18" charset="0"/>
              </a:rPr>
              <a:t>-</a:t>
            </a:r>
          </a:p>
          <a:p>
            <a:pPr algn="just"/>
            <a:r>
              <a:rPr lang="ru-RU" sz="3200" b="1" dirty="0" smtClean="0">
                <a:latin typeface="Times New Roman" pitchFamily="18" charset="0"/>
                <a:cs typeface="Times New Roman" pitchFamily="18" charset="0"/>
              </a:rPr>
              <a:t>высшая </a:t>
            </a:r>
            <a:r>
              <a:rPr lang="ru-RU" sz="3200" b="1" dirty="0">
                <a:latin typeface="Times New Roman" pitchFamily="18" charset="0"/>
                <a:cs typeface="Times New Roman" pitchFamily="18" charset="0"/>
              </a:rPr>
              <a:t>степень отличия </a:t>
            </a:r>
            <a:r>
              <a:rPr lang="ru-RU" sz="3200" b="1" dirty="0" smtClean="0">
                <a:latin typeface="Times New Roman" pitchFamily="18" charset="0"/>
                <a:cs typeface="Times New Roman" pitchFamily="18" charset="0"/>
              </a:rPr>
              <a:t>СССР</a:t>
            </a:r>
            <a:r>
              <a:rPr lang="ru-RU" sz="3200" b="1" dirty="0">
                <a:latin typeface="Times New Roman" pitchFamily="18" charset="0"/>
                <a:cs typeface="Times New Roman" pitchFamily="18" charset="0"/>
              </a:rPr>
              <a:t>, присваиваемая городу (крепости) за массовый героизм и мужество его защитников, проявленные </a:t>
            </a:r>
          </a:p>
          <a:p>
            <a:pPr algn="just"/>
            <a:r>
              <a:rPr lang="ru-RU" sz="3200" b="1" dirty="0">
                <a:latin typeface="Times New Roman" pitchFamily="18" charset="0"/>
                <a:cs typeface="Times New Roman" pitchFamily="18" charset="0"/>
              </a:rPr>
              <a:t>в Великой </a:t>
            </a:r>
            <a:r>
              <a:rPr lang="ru-RU" sz="3200" b="1" dirty="0" smtClean="0">
                <a:latin typeface="Times New Roman" pitchFamily="18" charset="0"/>
                <a:cs typeface="Times New Roman" pitchFamily="18" charset="0"/>
              </a:rPr>
              <a:t>Отечественной войне </a:t>
            </a:r>
            <a:r>
              <a:rPr lang="ru-RU" sz="3200" b="1" dirty="0">
                <a:latin typeface="Times New Roman" pitchFamily="18" charset="0"/>
                <a:cs typeface="Times New Roman" pitchFamily="18" charset="0"/>
              </a:rPr>
              <a:t>1941 – 1945 гг.</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4267201" y="500042"/>
            <a:ext cx="4662518" cy="6001643"/>
          </a:xfrm>
          <a:prstGeom prst="rect">
            <a:avLst/>
          </a:prstGeom>
          <a:noFill/>
          <a:ln w="9525">
            <a:noFill/>
            <a:miter lim="800000"/>
            <a:headEnd/>
            <a:tailEnd/>
          </a:ln>
          <a:effectLst/>
        </p:spPr>
        <p:txBody>
          <a:bodyPr wrap="square">
            <a:spAutoFit/>
          </a:bodyPr>
          <a:lstStyle/>
          <a:p>
            <a:pPr algn="ctr"/>
            <a:r>
              <a:rPr lang="ru-RU" sz="3200" b="1" dirty="0"/>
              <a:t>Звание присвоено </a:t>
            </a:r>
            <a:r>
              <a:rPr lang="ru-RU" sz="3200" b="1" dirty="0" smtClean="0"/>
              <a:t>12 </a:t>
            </a:r>
            <a:r>
              <a:rPr lang="ru-RU" sz="3200" b="1" dirty="0"/>
              <a:t>городам в СССР, </a:t>
            </a:r>
          </a:p>
          <a:p>
            <a:pPr algn="ctr"/>
            <a:r>
              <a:rPr lang="ru-RU" sz="3200" b="1" dirty="0"/>
              <a:t>звание Крепость </a:t>
            </a:r>
            <a:r>
              <a:rPr lang="ru-RU" sz="3200" b="1" dirty="0" smtClean="0"/>
              <a:t>– Герой присвоено Брестской крепости. </a:t>
            </a:r>
            <a:endParaRPr lang="ru-RU" sz="3200" b="1" dirty="0"/>
          </a:p>
          <a:p>
            <a:pPr algn="ctr"/>
            <a:r>
              <a:rPr lang="ru-RU" sz="3200" b="1" dirty="0" smtClean="0"/>
              <a:t>В </a:t>
            </a:r>
            <a:r>
              <a:rPr lang="ru-RU" sz="3200" b="1" dirty="0"/>
              <a:t>настоящее время </a:t>
            </a:r>
          </a:p>
          <a:p>
            <a:pPr algn="ctr"/>
            <a:r>
              <a:rPr lang="ru-RU" sz="3200" b="1" dirty="0" smtClean="0"/>
              <a:t>9 </a:t>
            </a:r>
            <a:r>
              <a:rPr lang="ru-RU" sz="3200" b="1" dirty="0"/>
              <a:t>из них находятся </a:t>
            </a:r>
          </a:p>
          <a:p>
            <a:pPr algn="ctr"/>
            <a:r>
              <a:rPr lang="ru-RU" sz="3200" b="1" dirty="0"/>
              <a:t>на территории России, </a:t>
            </a:r>
          </a:p>
          <a:p>
            <a:pPr algn="ctr"/>
            <a:r>
              <a:rPr lang="ru-RU" sz="3200" b="1" dirty="0" smtClean="0"/>
              <a:t>2 </a:t>
            </a:r>
            <a:r>
              <a:rPr lang="ru-RU" sz="3200" b="1" dirty="0"/>
              <a:t>– в Украине, </a:t>
            </a:r>
          </a:p>
          <a:p>
            <a:pPr algn="ctr"/>
            <a:r>
              <a:rPr lang="ru-RU" sz="3200" b="1" dirty="0"/>
              <a:t>2 – (включая </a:t>
            </a:r>
          </a:p>
          <a:p>
            <a:pPr algn="ctr"/>
            <a:r>
              <a:rPr lang="ru-RU" sz="3200" b="1" dirty="0"/>
              <a:t>Крепость – Герой) –</a:t>
            </a:r>
          </a:p>
          <a:p>
            <a:pPr algn="ctr"/>
            <a:r>
              <a:rPr lang="ru-RU" sz="3200" b="1" dirty="0"/>
              <a:t> в Белоруссии</a:t>
            </a:r>
          </a:p>
        </p:txBody>
      </p:sp>
      <p:pic>
        <p:nvPicPr>
          <p:cNvPr id="23557" name="Picture 5" descr="x_821cfb1a"/>
          <p:cNvPicPr>
            <a:picLocks noChangeAspect="1" noChangeArrowheads="1"/>
          </p:cNvPicPr>
          <p:nvPr/>
        </p:nvPicPr>
        <p:blipFill>
          <a:blip r:embed="rId2" cstate="print"/>
          <a:srcRect/>
          <a:stretch>
            <a:fillRect/>
          </a:stretch>
        </p:blipFill>
        <p:spPr bwMode="auto">
          <a:xfrm>
            <a:off x="0" y="0"/>
            <a:ext cx="41148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74322s001.edusite.ru/images/p473_moskva1.jpg"/>
          <p:cNvPicPr>
            <a:picLocks noChangeAspect="1" noChangeArrowheads="1"/>
          </p:cNvPicPr>
          <p:nvPr/>
        </p:nvPicPr>
        <p:blipFill>
          <a:blip r:embed="rId2" cstate="print"/>
          <a:srcRect/>
          <a:stretch>
            <a:fillRect/>
          </a:stretch>
        </p:blipFill>
        <p:spPr bwMode="auto">
          <a:xfrm>
            <a:off x="179513" y="1124744"/>
            <a:ext cx="3336916" cy="2575864"/>
          </a:xfrm>
          <a:prstGeom prst="rect">
            <a:avLst/>
          </a:prstGeom>
          <a:noFill/>
        </p:spPr>
      </p:pic>
      <p:sp>
        <p:nvSpPr>
          <p:cNvPr id="3" name="TextBox 2"/>
          <p:cNvSpPr txBox="1"/>
          <p:nvPr/>
        </p:nvSpPr>
        <p:spPr>
          <a:xfrm>
            <a:off x="755576" y="0"/>
            <a:ext cx="7416824" cy="707886"/>
          </a:xfrm>
          <a:prstGeom prst="rect">
            <a:avLst/>
          </a:prstGeom>
          <a:noFill/>
        </p:spPr>
        <p:txBody>
          <a:bodyPr wrap="square" rtlCol="0">
            <a:spAutoFit/>
          </a:bodyPr>
          <a:lstStyle/>
          <a:p>
            <a:pPr algn="ctr"/>
            <a:r>
              <a:rPr lang="ru-RU" sz="4000" b="1" dirty="0">
                <a:solidFill>
                  <a:srgbClr val="FF0000"/>
                </a:solidFill>
              </a:rPr>
              <a:t> Москва – город - герой</a:t>
            </a:r>
          </a:p>
        </p:txBody>
      </p:sp>
      <p:sp>
        <p:nvSpPr>
          <p:cNvPr id="4" name="TextBox 3"/>
          <p:cNvSpPr txBox="1"/>
          <p:nvPr/>
        </p:nvSpPr>
        <p:spPr>
          <a:xfrm>
            <a:off x="3563888" y="620689"/>
            <a:ext cx="5184576" cy="4247317"/>
          </a:xfrm>
          <a:prstGeom prst="rect">
            <a:avLst/>
          </a:prstGeom>
          <a:noFill/>
        </p:spPr>
        <p:txBody>
          <a:bodyPr wrap="square" rtlCol="0">
            <a:spAutoFit/>
          </a:bodyPr>
          <a:lstStyle/>
          <a:p>
            <a:pPr algn="just"/>
            <a:r>
              <a:rPr lang="ru-RU" dirty="0"/>
              <a:t>30 сентября 1941 г. фашистские генералы отдали приказ о наступлении на Москву. План своего наступления фашисты назвали «Тайфун».  Вот таким ураганом мечтали фашисты ворваться в Москву. Обойти ее с севера, с юга, схватить наши армии в огромные клещи и  уничтожить. Немецко-фашистская армия имела преимущество в танках, самолетах, артиллерии, пехоте. Началось одно из крупных сражений Великой Отечественной войны. Вся страна встала на защиту столицы. Руководил защитой Москвы командующий Западный фронтом, генерал армии Г.K. Жуков, впоследствии маршал, выдающийся полководец, герой Великой Отечественной войны.</a:t>
            </a:r>
          </a:p>
          <a:p>
            <a:r>
              <a:rPr lang="ru-RU" dirty="0"/>
              <a:t>      </a:t>
            </a:r>
          </a:p>
        </p:txBody>
      </p:sp>
      <p:sp>
        <p:nvSpPr>
          <p:cNvPr id="5" name="TextBox 4"/>
          <p:cNvSpPr txBox="1"/>
          <p:nvPr/>
        </p:nvSpPr>
        <p:spPr>
          <a:xfrm>
            <a:off x="0" y="4509120"/>
            <a:ext cx="9144000" cy="2308324"/>
          </a:xfrm>
          <a:prstGeom prst="rect">
            <a:avLst/>
          </a:prstGeom>
          <a:noFill/>
        </p:spPr>
        <p:txBody>
          <a:bodyPr wrap="square" rtlCol="0">
            <a:spAutoFit/>
          </a:bodyPr>
          <a:lstStyle/>
          <a:p>
            <a:pPr algn="just"/>
            <a:r>
              <a:rPr lang="ru-RU" dirty="0" smtClean="0"/>
              <a:t>Гитлеровское командование поставило задачу: овладеть Москвой к 16 октября 1941 года. Но фашисты не смогли прорваться к Москве. Гигантское оборонительное сражение на подступах к столице выиграли наша армия и наш народ. И не просто выиграли. 5-6 декабря 1941 г.  началось контрнаступление наших войск.  </a:t>
            </a:r>
            <a:r>
              <a:rPr lang="ru-RU" dirty="0" err="1" smtClean="0"/>
              <a:t>Bраг</a:t>
            </a:r>
            <a:r>
              <a:rPr lang="ru-RU" dirty="0" smtClean="0"/>
              <a:t> был отброшен от столицы. В наступлении участвовали 75 вражеских дивизий, почти половина всех вооруженных сил противника. </a:t>
            </a:r>
            <a:r>
              <a:rPr lang="ru-RU" u="sng" dirty="0" smtClean="0"/>
              <a:t>Разгром немцев под</a:t>
            </a:r>
            <a:r>
              <a:rPr lang="ru-RU" dirty="0" smtClean="0"/>
              <a:t> </a:t>
            </a:r>
            <a:r>
              <a:rPr lang="ru-RU" u="sng" dirty="0" smtClean="0"/>
              <a:t>Москвой имел огромное значение</a:t>
            </a:r>
            <a:r>
              <a:rPr lang="ru-RU" dirty="0" smtClean="0"/>
              <a:t>.  На полях Подмосковья был развеян миф о непобедимости германской армии.</a:t>
            </a:r>
          </a:p>
          <a:p>
            <a:pPr algn="ctr"/>
            <a:r>
              <a:rPr lang="ru-RU" dirty="0" smtClean="0"/>
              <a:t>     </a:t>
            </a:r>
            <a:r>
              <a:rPr lang="ru-RU" b="1" dirty="0" smtClean="0">
                <a:latin typeface="Times New Roman" pitchFamily="18" charset="0"/>
                <a:cs typeface="Times New Roman" pitchFamily="18" charset="0"/>
              </a:rPr>
              <a:t> 8 мая 1965 года </a:t>
            </a:r>
            <a:r>
              <a:rPr lang="ru-RU" dirty="0" smtClean="0"/>
              <a:t>Москве присвоено звание «Город-герой».</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87624" y="0"/>
            <a:ext cx="6264696" cy="707886"/>
          </a:xfrm>
          <a:prstGeom prst="rect">
            <a:avLst/>
          </a:prstGeom>
          <a:noFill/>
        </p:spPr>
        <p:txBody>
          <a:bodyPr wrap="square" rtlCol="0">
            <a:spAutoFit/>
          </a:bodyPr>
          <a:lstStyle/>
          <a:p>
            <a:pPr algn="ctr"/>
            <a:r>
              <a:rPr lang="ru-RU" sz="4000" b="1" dirty="0">
                <a:solidFill>
                  <a:srgbClr val="FF0000"/>
                </a:solidFill>
              </a:rPr>
              <a:t>Минск – город - герой</a:t>
            </a:r>
            <a:endParaRPr lang="ru-RU" sz="4000" dirty="0">
              <a:solidFill>
                <a:srgbClr val="FF0000"/>
              </a:solidFill>
            </a:endParaRPr>
          </a:p>
        </p:txBody>
      </p:sp>
      <p:pic>
        <p:nvPicPr>
          <p:cNvPr id="2050" name="Picture 2" descr="http://74322s001.edusite.ru/images/p473_minsk.jpg"/>
          <p:cNvPicPr>
            <a:picLocks noChangeAspect="1" noChangeArrowheads="1"/>
          </p:cNvPicPr>
          <p:nvPr/>
        </p:nvPicPr>
        <p:blipFill>
          <a:blip r:embed="rId2" cstate="print"/>
          <a:srcRect/>
          <a:stretch>
            <a:fillRect/>
          </a:stretch>
        </p:blipFill>
        <p:spPr bwMode="auto">
          <a:xfrm>
            <a:off x="179512" y="980728"/>
            <a:ext cx="3809726" cy="2520280"/>
          </a:xfrm>
          <a:prstGeom prst="rect">
            <a:avLst/>
          </a:prstGeom>
          <a:noFill/>
        </p:spPr>
      </p:pic>
      <p:sp>
        <p:nvSpPr>
          <p:cNvPr id="7" name="TextBox 6"/>
          <p:cNvSpPr txBox="1"/>
          <p:nvPr/>
        </p:nvSpPr>
        <p:spPr>
          <a:xfrm>
            <a:off x="4211960" y="692696"/>
            <a:ext cx="4752528" cy="3416320"/>
          </a:xfrm>
          <a:prstGeom prst="rect">
            <a:avLst/>
          </a:prstGeom>
          <a:noFill/>
        </p:spPr>
        <p:txBody>
          <a:bodyPr wrap="square" rtlCol="0">
            <a:spAutoFit/>
          </a:bodyPr>
          <a:lstStyle/>
          <a:p>
            <a:pPr algn="just"/>
            <a:r>
              <a:rPr lang="ru-RU" dirty="0"/>
              <a:t>В историю Великой Отечественной войны Белоруссия вошла как страна партизан, а её столица – как город-боец.</a:t>
            </a:r>
          </a:p>
          <a:p>
            <a:pPr algn="just"/>
            <a:r>
              <a:rPr lang="ru-RU" dirty="0"/>
              <a:t>     В Минске накануне войны насчитывалось 239 тысяч жителей. 23 июня 1941 года после адской бомбардировки фашистской авиации, центр города был буквально стёрт с лица земли. Гитлеровцы рвались к столице Белоруссии, откуда открывался прямой путь на Москву. 28 июня 1941 г., преодолев упорное сопротивление советских войск, враг захватил город</a:t>
            </a:r>
            <a:r>
              <a:rPr lang="ru-RU" dirty="0" smtClean="0"/>
              <a:t>.</a:t>
            </a:r>
            <a:r>
              <a:rPr lang="ru-RU" dirty="0"/>
              <a:t> </a:t>
            </a:r>
          </a:p>
        </p:txBody>
      </p:sp>
      <p:sp>
        <p:nvSpPr>
          <p:cNvPr id="8" name="TextBox 7"/>
          <p:cNvSpPr txBox="1"/>
          <p:nvPr/>
        </p:nvSpPr>
        <p:spPr>
          <a:xfrm>
            <a:off x="179512" y="4077072"/>
            <a:ext cx="8784976" cy="2585323"/>
          </a:xfrm>
          <a:prstGeom prst="rect">
            <a:avLst/>
          </a:prstGeom>
          <a:noFill/>
        </p:spPr>
        <p:txBody>
          <a:bodyPr wrap="square" rtlCol="0">
            <a:spAutoFit/>
          </a:bodyPr>
          <a:lstStyle/>
          <a:p>
            <a:pPr algn="just"/>
            <a:r>
              <a:rPr lang="ru-RU" dirty="0" smtClean="0"/>
              <a:t>В период трехлетней оккупации трудящиеся Минска вели героическую борьбу с захватчиками. В городе и области активно действовали подпольщики и партизаны. Минское подполье вело большую работу по созданию разведывательных и диверсионных групп и партизанских отрядов.</a:t>
            </a:r>
          </a:p>
          <a:p>
            <a:pPr algn="just"/>
            <a:r>
              <a:rPr lang="ru-RU" dirty="0" smtClean="0"/>
              <a:t>      </a:t>
            </a:r>
            <a:r>
              <a:rPr lang="ru-RU" u="sng" dirty="0" smtClean="0"/>
              <a:t>3 июля 1944 года  Минск освободили. Здесь оказалась зажатой в огненном кольце стотысячная армия противника</a:t>
            </a:r>
            <a:r>
              <a:rPr lang="ru-RU" dirty="0" smtClean="0"/>
              <a:t>. Но какими страданиями, какими жертвами досталась свобода! Город был разрушен и сожжён на 83 процента. Из 32 довоенных предприятий сохранилось 19. За время войны погибло около 70 тысяч минчан.</a:t>
            </a:r>
          </a:p>
          <a:p>
            <a:pPr algn="ctr"/>
            <a:r>
              <a:rPr lang="ru-RU" dirty="0" smtClean="0"/>
              <a:t>     </a:t>
            </a:r>
            <a:r>
              <a:rPr lang="ru-RU" b="1" dirty="0" smtClean="0">
                <a:latin typeface="Times New Roman" pitchFamily="18" charset="0"/>
                <a:cs typeface="Times New Roman" pitchFamily="18" charset="0"/>
              </a:rPr>
              <a:t>26 июня 1974 г. </a:t>
            </a:r>
            <a:r>
              <a:rPr lang="ru-RU" dirty="0" smtClean="0"/>
              <a:t>Минску присвоено звание «Город-герой».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1938992"/>
          </a:xfrm>
          <a:prstGeom prst="rect">
            <a:avLst/>
          </a:prstGeom>
          <a:noFill/>
        </p:spPr>
        <p:txBody>
          <a:bodyPr wrap="square" rtlCol="0">
            <a:spAutoFit/>
          </a:bodyPr>
          <a:lstStyle/>
          <a:p>
            <a:pPr algn="ctr"/>
            <a:r>
              <a:rPr lang="ru-RU" b="1" dirty="0"/>
              <a:t> </a:t>
            </a:r>
            <a:r>
              <a:rPr lang="ru-RU" sz="4000" b="1" dirty="0">
                <a:solidFill>
                  <a:srgbClr val="FF0000"/>
                </a:solidFill>
              </a:rPr>
              <a:t>Волгоград – город- </a:t>
            </a:r>
            <a:r>
              <a:rPr lang="ru-RU" sz="4000" b="1" dirty="0" smtClean="0">
                <a:solidFill>
                  <a:srgbClr val="FF0000"/>
                </a:solidFill>
              </a:rPr>
              <a:t>герой</a:t>
            </a:r>
          </a:p>
          <a:p>
            <a:pPr algn="ctr"/>
            <a:r>
              <a:rPr lang="ru-RU" sz="4000" b="1" dirty="0"/>
              <a:t> (до 10 ноября 1961 г. – Сталинград) </a:t>
            </a:r>
            <a:endParaRPr lang="ru-RU" sz="4000" b="1" dirty="0" smtClean="0">
              <a:solidFill>
                <a:srgbClr val="FF0000"/>
              </a:solidFill>
            </a:endParaRPr>
          </a:p>
          <a:p>
            <a:pPr algn="ctr"/>
            <a:endParaRPr lang="ru-RU" sz="4000" b="1" dirty="0">
              <a:solidFill>
                <a:srgbClr val="FF0000"/>
              </a:solidFill>
            </a:endParaRPr>
          </a:p>
        </p:txBody>
      </p:sp>
      <p:pic>
        <p:nvPicPr>
          <p:cNvPr id="1026" name="Picture 2" descr="http://74322s001.edusite.ru/images/volgograd.jpg"/>
          <p:cNvPicPr>
            <a:picLocks noChangeAspect="1" noChangeArrowheads="1"/>
          </p:cNvPicPr>
          <p:nvPr/>
        </p:nvPicPr>
        <p:blipFill>
          <a:blip r:embed="rId3" cstate="print"/>
          <a:srcRect/>
          <a:stretch>
            <a:fillRect/>
          </a:stretch>
        </p:blipFill>
        <p:spPr bwMode="auto">
          <a:xfrm>
            <a:off x="179512" y="1268761"/>
            <a:ext cx="3575396" cy="2376264"/>
          </a:xfrm>
          <a:prstGeom prst="rect">
            <a:avLst/>
          </a:prstGeom>
          <a:noFill/>
        </p:spPr>
      </p:pic>
      <p:sp>
        <p:nvSpPr>
          <p:cNvPr id="6" name="TextBox 5"/>
          <p:cNvSpPr txBox="1"/>
          <p:nvPr/>
        </p:nvSpPr>
        <p:spPr>
          <a:xfrm>
            <a:off x="3851920" y="1196752"/>
            <a:ext cx="5112568" cy="2862322"/>
          </a:xfrm>
          <a:prstGeom prst="rect">
            <a:avLst/>
          </a:prstGeom>
          <a:noFill/>
        </p:spPr>
        <p:txBody>
          <a:bodyPr wrap="square" rtlCol="0">
            <a:spAutoFit/>
          </a:bodyPr>
          <a:lstStyle/>
          <a:p>
            <a:pPr algn="just"/>
            <a:r>
              <a:rPr lang="ru-RU" dirty="0"/>
              <a:t>Получив отпор под Москвой, фашистские войска летом 1942 года двинулись к реке Волге, к Сталинграду. Если бы им удалось захватить Сталинград, то над всем Советским Союзом нависла бы угроза разгрома. За рекой Волгой находились главные резервы Красной Армии. Попади они в руки фашистов – и лишилась бы она и танков, и самолётов, и снарядов – словом, всех резервов, </a:t>
            </a:r>
            <a:r>
              <a:rPr lang="ru-RU" dirty="0" smtClean="0"/>
              <a:t>накопленных </a:t>
            </a:r>
            <a:r>
              <a:rPr lang="ru-RU" dirty="0"/>
              <a:t>для дальнейших ударов по врагу</a:t>
            </a:r>
            <a:r>
              <a:rPr lang="ru-RU" dirty="0" smtClean="0"/>
              <a:t>.</a:t>
            </a:r>
            <a:endParaRPr lang="ru-RU" dirty="0"/>
          </a:p>
        </p:txBody>
      </p:sp>
      <p:sp>
        <p:nvSpPr>
          <p:cNvPr id="7" name="TextBox 6"/>
          <p:cNvSpPr txBox="1"/>
          <p:nvPr/>
        </p:nvSpPr>
        <p:spPr>
          <a:xfrm>
            <a:off x="0" y="3933056"/>
            <a:ext cx="9144000" cy="2862322"/>
          </a:xfrm>
          <a:prstGeom prst="rect">
            <a:avLst/>
          </a:prstGeom>
          <a:noFill/>
        </p:spPr>
        <p:txBody>
          <a:bodyPr wrap="square" rtlCol="0">
            <a:spAutoFit/>
          </a:bodyPr>
          <a:lstStyle/>
          <a:p>
            <a:r>
              <a:rPr lang="ru-RU" dirty="0" smtClean="0"/>
              <a:t>«Волжской твердыней» назвали советские люди город Сталинград. Фашистам удалось прорваться в город, шли ожесточённые бои за каждую городскую улицу, за каждый дом. Но советские солдаты остановили наступление фашистов. Наши генералы решили окружить гитлеровские войска, рвавшиеся к реке Волге. К началу зимних холодов 1942 года огромное количество фашистских солдат было окружено и попало в плен. Множество танков, самолётов, артиллерийских орудий было разбито меткими ударами советских войск. Это поражение фашистов было настолько страшным для них, что во всей Германии был объявлен многодневный траур. </a:t>
            </a:r>
            <a:r>
              <a:rPr lang="ru-RU" u="sng" dirty="0" smtClean="0"/>
              <a:t>Сталинградская битва (17 июля 1942 г. – 2 февраля 1943 г.)</a:t>
            </a:r>
            <a:r>
              <a:rPr lang="ru-RU" b="1" u="sng" dirty="0" smtClean="0"/>
              <a:t> </a:t>
            </a:r>
            <a:r>
              <a:rPr lang="ru-RU" u="sng" dirty="0" smtClean="0"/>
              <a:t>явилась 1-ой крупной победой Красной Армии в Великой Отечественной войне.</a:t>
            </a:r>
            <a:r>
              <a:rPr lang="ru-RU" dirty="0"/>
              <a:t> </a:t>
            </a:r>
            <a:r>
              <a:rPr lang="ru-RU" dirty="0" smtClean="0"/>
              <a:t> </a:t>
            </a:r>
          </a:p>
          <a:p>
            <a:pPr algn="ctr"/>
            <a:r>
              <a:rPr lang="ru-RU" b="1" dirty="0" smtClean="0">
                <a:latin typeface="Times New Roman" pitchFamily="18" charset="0"/>
                <a:cs typeface="Times New Roman" pitchFamily="18" charset="0"/>
              </a:rPr>
              <a:t>8 мая 1965 г. </a:t>
            </a:r>
            <a:r>
              <a:rPr lang="ru-RU" dirty="0" smtClean="0"/>
              <a:t>Волгограду присвоено звание «Город-герой».</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0"/>
            <a:ext cx="5688632" cy="707886"/>
          </a:xfrm>
          <a:prstGeom prst="rect">
            <a:avLst/>
          </a:prstGeom>
          <a:noFill/>
        </p:spPr>
        <p:txBody>
          <a:bodyPr wrap="square" rtlCol="0">
            <a:spAutoFit/>
          </a:bodyPr>
          <a:lstStyle/>
          <a:p>
            <a:pPr algn="ctr"/>
            <a:r>
              <a:rPr lang="ru-RU" sz="4000" b="1" dirty="0">
                <a:solidFill>
                  <a:srgbClr val="FF0000"/>
                </a:solidFill>
              </a:rPr>
              <a:t>Одесса – город- герой</a:t>
            </a:r>
            <a:r>
              <a:rPr lang="ru-RU" dirty="0"/>
              <a:t> </a:t>
            </a:r>
          </a:p>
        </p:txBody>
      </p:sp>
      <p:sp>
        <p:nvSpPr>
          <p:cNvPr id="4" name="TextBox 3"/>
          <p:cNvSpPr txBox="1"/>
          <p:nvPr/>
        </p:nvSpPr>
        <p:spPr>
          <a:xfrm>
            <a:off x="3643306" y="714356"/>
            <a:ext cx="5500694" cy="3693319"/>
          </a:xfrm>
          <a:prstGeom prst="rect">
            <a:avLst/>
          </a:prstGeom>
          <a:noFill/>
        </p:spPr>
        <p:txBody>
          <a:bodyPr wrap="square" rtlCol="0">
            <a:spAutoFit/>
          </a:bodyPr>
          <a:lstStyle/>
          <a:p>
            <a:pPr algn="just"/>
            <a:r>
              <a:rPr lang="ru-RU" dirty="0"/>
              <a:t>С 5 августа 1941 г. Одесса стойко оборонялась 73 дня силами Приморской армии и Черноморского флота. Город был блокирован с суши превосходящими силами врага. 20 августа была сделана попытка штурма города. Наши войска и население Одессы мужественно защищали город и остановили фашистов в 10-14 км . Жители города (более 38 тыс.) переселились в катакомбы и держали оборону. В конце сентября Ставка Верховного Главнокомандования отдала приказ защиту города – 86 тыс. человек военных и 15 тыс. человек гражданского населения – скрытно от противника перевести для обороны Крыма</a:t>
            </a:r>
            <a:r>
              <a:rPr lang="ru-RU" dirty="0" smtClean="0"/>
              <a:t>.</a:t>
            </a:r>
            <a:endParaRPr lang="ru-RU" dirty="0"/>
          </a:p>
        </p:txBody>
      </p:sp>
      <p:sp>
        <p:nvSpPr>
          <p:cNvPr id="6" name="TextBox 5"/>
          <p:cNvSpPr txBox="1"/>
          <p:nvPr/>
        </p:nvSpPr>
        <p:spPr>
          <a:xfrm>
            <a:off x="179512" y="4429132"/>
            <a:ext cx="8821644" cy="2308324"/>
          </a:xfrm>
          <a:prstGeom prst="rect">
            <a:avLst/>
          </a:prstGeom>
          <a:noFill/>
        </p:spPr>
        <p:txBody>
          <a:bodyPr wrap="square" rtlCol="0">
            <a:spAutoFit/>
          </a:bodyPr>
          <a:lstStyle/>
          <a:p>
            <a:pPr algn="just"/>
            <a:r>
              <a:rPr lang="ru-RU" dirty="0"/>
              <a:t>Когда фашистские передовые части ворвались в Одессу, началась партизанская война. Героическая 73-дневная оборона Одессы дала множество примеров беззаветного мужества. В условиях постоянной нехватки оружия и боеприпасов, воды и продовольствия воины и население города отважно </a:t>
            </a:r>
            <a:r>
              <a:rPr lang="ru-RU" dirty="0" smtClean="0"/>
              <a:t>сражались </a:t>
            </a:r>
            <a:r>
              <a:rPr lang="ru-RU" dirty="0"/>
              <a:t>с  фашистами. Было уничтожено свыше 5 тыс. оккупантов и спасено от угона в Германию 20 тыс. советских граждан. Советская армия освободила Одессу 10 апреля 1944 г. </a:t>
            </a:r>
            <a:r>
              <a:rPr lang="ru-RU" dirty="0" smtClean="0"/>
              <a:t>За </a:t>
            </a:r>
            <a:r>
              <a:rPr lang="ru-RU" dirty="0"/>
              <a:t>героическое сопротивление врагу в </a:t>
            </a:r>
            <a:r>
              <a:rPr lang="ru-RU" b="1" dirty="0">
                <a:latin typeface="Times New Roman" pitchFamily="18" charset="0"/>
                <a:cs typeface="Times New Roman" pitchFamily="18" charset="0"/>
              </a:rPr>
              <a:t>1965 году </a:t>
            </a:r>
            <a:r>
              <a:rPr lang="ru-RU" dirty="0"/>
              <a:t>Одесса получила почетное наименование «Город-герой».</a:t>
            </a:r>
          </a:p>
        </p:txBody>
      </p:sp>
      <p:pic>
        <p:nvPicPr>
          <p:cNvPr id="7172" name="Picture 4" descr="Вышивка картины идущий по воде"/>
          <p:cNvPicPr>
            <a:picLocks noChangeAspect="1" noChangeArrowheads="1"/>
          </p:cNvPicPr>
          <p:nvPr/>
        </p:nvPicPr>
        <p:blipFill>
          <a:blip r:embed="rId2" cstate="print"/>
          <a:srcRect/>
          <a:stretch>
            <a:fillRect/>
          </a:stretch>
        </p:blipFill>
        <p:spPr bwMode="auto">
          <a:xfrm>
            <a:off x="755576" y="692696"/>
            <a:ext cx="2592288" cy="346329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0"/>
            <a:ext cx="6336704" cy="707886"/>
          </a:xfrm>
          <a:prstGeom prst="rect">
            <a:avLst/>
          </a:prstGeom>
          <a:noFill/>
        </p:spPr>
        <p:txBody>
          <a:bodyPr wrap="square" rtlCol="0">
            <a:spAutoFit/>
          </a:bodyPr>
          <a:lstStyle/>
          <a:p>
            <a:pPr algn="ctr"/>
            <a:r>
              <a:rPr lang="ru-RU" sz="4000" b="1" dirty="0">
                <a:solidFill>
                  <a:srgbClr val="FF0000"/>
                </a:solidFill>
              </a:rPr>
              <a:t>Брестская крепость- герой</a:t>
            </a:r>
            <a:endParaRPr lang="ru-RU" sz="4000" dirty="0">
              <a:solidFill>
                <a:srgbClr val="FF0000"/>
              </a:solidFill>
            </a:endParaRPr>
          </a:p>
        </p:txBody>
      </p:sp>
      <p:pic>
        <p:nvPicPr>
          <p:cNvPr id="6146" name="Picture 2" descr="http://74322s001.edusite.ru/images/p473_brest1.jpg"/>
          <p:cNvPicPr>
            <a:picLocks noChangeAspect="1" noChangeArrowheads="1"/>
          </p:cNvPicPr>
          <p:nvPr/>
        </p:nvPicPr>
        <p:blipFill>
          <a:blip r:embed="rId2" cstate="print"/>
          <a:srcRect/>
          <a:stretch>
            <a:fillRect/>
          </a:stretch>
        </p:blipFill>
        <p:spPr bwMode="auto">
          <a:xfrm>
            <a:off x="179512" y="692696"/>
            <a:ext cx="3652150" cy="2736304"/>
          </a:xfrm>
          <a:prstGeom prst="rect">
            <a:avLst/>
          </a:prstGeom>
          <a:noFill/>
        </p:spPr>
      </p:pic>
      <p:sp>
        <p:nvSpPr>
          <p:cNvPr id="4" name="TextBox 3"/>
          <p:cNvSpPr txBox="1"/>
          <p:nvPr/>
        </p:nvSpPr>
        <p:spPr>
          <a:xfrm>
            <a:off x="3923928" y="548680"/>
            <a:ext cx="5220072" cy="3693319"/>
          </a:xfrm>
          <a:prstGeom prst="rect">
            <a:avLst/>
          </a:prstGeom>
          <a:noFill/>
        </p:spPr>
        <p:txBody>
          <a:bodyPr wrap="square" rtlCol="0">
            <a:spAutoFit/>
          </a:bodyPr>
          <a:lstStyle/>
          <a:p>
            <a:pPr algn="just"/>
            <a:r>
              <a:rPr lang="ru-RU" dirty="0"/>
              <a:t>Навсегда в истории Великой Отечественной войны останется подвиг защитников Брестской крепости. Брестская крепость находилась у самой границы, и поэтому сразу оказалась на захваченной фашистами территории.</a:t>
            </a:r>
          </a:p>
          <a:p>
            <a:pPr algn="just"/>
            <a:r>
              <a:rPr lang="ru-RU" dirty="0"/>
              <a:t>     В обороне крепости участвовали около 3,5 тыс. человек – представители более 30 наций и народностей. В первый же день войны фашистские захватчики атаковали её защитников – советских пограничников. Но те оказали яростное сопротивление. Крепость и её доблестные защитники оказались  в  глубоком тылу фашистских армий</a:t>
            </a:r>
            <a:r>
              <a:rPr lang="ru-RU" dirty="0" smtClean="0"/>
              <a:t>.</a:t>
            </a:r>
            <a:endParaRPr lang="ru-RU" dirty="0"/>
          </a:p>
        </p:txBody>
      </p:sp>
      <p:sp>
        <p:nvSpPr>
          <p:cNvPr id="5" name="TextBox 4"/>
          <p:cNvSpPr txBox="1"/>
          <p:nvPr/>
        </p:nvSpPr>
        <p:spPr>
          <a:xfrm>
            <a:off x="251520" y="4149080"/>
            <a:ext cx="8892480" cy="2308324"/>
          </a:xfrm>
          <a:prstGeom prst="rect">
            <a:avLst/>
          </a:prstGeom>
          <a:noFill/>
        </p:spPr>
        <p:txBody>
          <a:bodyPr wrap="square" rtlCol="0">
            <a:spAutoFit/>
          </a:bodyPr>
          <a:lstStyle/>
          <a:p>
            <a:pPr algn="just"/>
            <a:r>
              <a:rPr lang="ru-RU" u="sng" dirty="0" smtClean="0"/>
              <a:t>Целый месяц сражались советские пограничники.</a:t>
            </a:r>
            <a:r>
              <a:rPr lang="ru-RU" dirty="0" smtClean="0"/>
              <a:t> Фашисты бомбили крепость с воздуха, с земли её осыпали снаряды вражеских армий. Но насмерть стояли славные пограничники до последнего солдата. «Умираю, но не сдаюсь. Прощай, Родина!» – написал на стене крепости штыком один из последних её защитников. Так и не покорились фашистам славные советские пограничники. Они сражались до последнего солдата. Долго ещё фашисты с опаской обходили развалины Брестской крепости, так и не сдавшейся врагу.</a:t>
            </a:r>
          </a:p>
          <a:p>
            <a:pPr algn="ctr"/>
            <a:r>
              <a:rPr lang="ru-RU" dirty="0" smtClean="0"/>
              <a:t>     </a:t>
            </a:r>
            <a:r>
              <a:rPr lang="ru-RU" b="1" dirty="0" smtClean="0">
                <a:latin typeface="Times New Roman" pitchFamily="18" charset="0"/>
                <a:cs typeface="Times New Roman" pitchFamily="18" charset="0"/>
              </a:rPr>
              <a:t>8 мая 1965 г</a:t>
            </a:r>
            <a:r>
              <a:rPr lang="ru-RU" dirty="0" smtClean="0"/>
              <a:t>. Брестской крепости присвоено звание «Крепость-герой».</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0"/>
            <a:ext cx="7704856" cy="707886"/>
          </a:xfrm>
          <a:prstGeom prst="rect">
            <a:avLst/>
          </a:prstGeom>
          <a:noFill/>
        </p:spPr>
        <p:txBody>
          <a:bodyPr wrap="square" rtlCol="0">
            <a:spAutoFit/>
          </a:bodyPr>
          <a:lstStyle/>
          <a:p>
            <a:pPr algn="ctr"/>
            <a:r>
              <a:rPr lang="ru-RU" sz="4000" b="1" dirty="0">
                <a:solidFill>
                  <a:srgbClr val="FF0000"/>
                </a:solidFill>
              </a:rPr>
              <a:t>Севастополь – город- герой</a:t>
            </a:r>
            <a:endParaRPr lang="ru-RU" sz="4000" dirty="0">
              <a:solidFill>
                <a:srgbClr val="FF0000"/>
              </a:solidFill>
            </a:endParaRPr>
          </a:p>
        </p:txBody>
      </p:sp>
      <p:pic>
        <p:nvPicPr>
          <p:cNvPr id="5122" name="Picture 2" descr="http://74322s001.edusite.ru/images/p473_sevastopal-.jpg"/>
          <p:cNvPicPr>
            <a:picLocks noChangeAspect="1" noChangeArrowheads="1"/>
          </p:cNvPicPr>
          <p:nvPr/>
        </p:nvPicPr>
        <p:blipFill>
          <a:blip r:embed="rId2" cstate="print"/>
          <a:srcRect/>
          <a:stretch>
            <a:fillRect/>
          </a:stretch>
        </p:blipFill>
        <p:spPr bwMode="auto">
          <a:xfrm>
            <a:off x="179512" y="620688"/>
            <a:ext cx="3744416" cy="2808312"/>
          </a:xfrm>
          <a:prstGeom prst="rect">
            <a:avLst/>
          </a:prstGeom>
          <a:noFill/>
        </p:spPr>
      </p:pic>
      <p:sp>
        <p:nvSpPr>
          <p:cNvPr id="4" name="TextBox 3"/>
          <p:cNvSpPr txBox="1"/>
          <p:nvPr/>
        </p:nvSpPr>
        <p:spPr>
          <a:xfrm>
            <a:off x="4067944" y="620688"/>
            <a:ext cx="5076056" cy="2308324"/>
          </a:xfrm>
          <a:prstGeom prst="rect">
            <a:avLst/>
          </a:prstGeom>
          <a:noFill/>
        </p:spPr>
        <p:txBody>
          <a:bodyPr wrap="square" rtlCol="0">
            <a:spAutoFit/>
          </a:bodyPr>
          <a:lstStyle/>
          <a:p>
            <a:pPr algn="just"/>
            <a:r>
              <a:rPr lang="ru-RU" dirty="0" smtClean="0"/>
              <a:t>Еще </a:t>
            </a:r>
            <a:r>
              <a:rPr lang="ru-RU" dirty="0"/>
              <a:t>одна славная страница Великой Отечественной – оборона главной базы советского Черноморского флота – Севастополя. Не привыкать было черноморским морякам отстаивать свой город.   B Крымскую войну 1853-1856 г.г. Севастополь выдержал 348 дней осады превосходящих сил  войск Англии, Франции, Турции и Сардинии</a:t>
            </a:r>
            <a:r>
              <a:rPr lang="ru-RU" dirty="0" smtClean="0"/>
              <a:t>.</a:t>
            </a:r>
            <a:endParaRPr lang="ru-RU" dirty="0"/>
          </a:p>
        </p:txBody>
      </p:sp>
      <p:sp>
        <p:nvSpPr>
          <p:cNvPr id="5" name="TextBox 4"/>
          <p:cNvSpPr txBox="1"/>
          <p:nvPr/>
        </p:nvSpPr>
        <p:spPr>
          <a:xfrm>
            <a:off x="179512" y="3000372"/>
            <a:ext cx="8964488" cy="3970318"/>
          </a:xfrm>
          <a:prstGeom prst="rect">
            <a:avLst/>
          </a:prstGeom>
          <a:noFill/>
        </p:spPr>
        <p:txBody>
          <a:bodyPr wrap="square" rtlCol="0">
            <a:spAutoFit/>
          </a:bodyPr>
          <a:lstStyle/>
          <a:p>
            <a:pPr algn="just"/>
            <a:r>
              <a:rPr lang="ru-RU" dirty="0" smtClean="0"/>
              <a:t>                                                                          В Великую Отечественную войну Севастополь снова продемонстрировал всему миру величие духа и боевое мастерство черноморских моряков, офицеров и солдат Красной Армии и </a:t>
            </a:r>
            <a:r>
              <a:rPr lang="ru-RU" dirty="0" err="1" smtClean="0"/>
              <a:t>севастопольцев</a:t>
            </a:r>
            <a:r>
              <a:rPr lang="ru-RU" dirty="0" smtClean="0"/>
              <a:t>, грудью вставших на защиту города.</a:t>
            </a:r>
          </a:p>
          <a:p>
            <a:pPr algn="just"/>
            <a:r>
              <a:rPr lang="ru-RU" dirty="0" smtClean="0"/>
              <a:t>     Война пришла в Севастополь в 3 часа утра 22 июня 1941 года. Именно тогда орудия Черноморской эскадры и зенитные батареи открыли огонь по фашистским самолетам, рвавшимся к городу. Грозной силой стал для гитлеровцев Черноморский флот. Корабли наносили мощные удары по вражеским объектам, надводные суда и подводные лодки доставляли в осажденный город боеприпасы и пополнение. Из города на кораблях было вывезено на Большую землю 30 тысяч раненых и 15 тысяч гражданского населения.</a:t>
            </a:r>
          </a:p>
          <a:p>
            <a:pPr algn="just"/>
            <a:r>
              <a:rPr lang="ru-RU" dirty="0" smtClean="0"/>
              <a:t>     </a:t>
            </a:r>
            <a:r>
              <a:rPr lang="ru-RU" u="sng" dirty="0" smtClean="0"/>
              <a:t>Черноморский город сопротивлялся врагу 250 дней.</a:t>
            </a:r>
            <a:r>
              <a:rPr lang="ru-RU" dirty="0" smtClean="0"/>
              <a:t>  9 мая 1944 года советские войска мощным штурмом освободили Севастополь.</a:t>
            </a:r>
          </a:p>
          <a:p>
            <a:pPr algn="ctr"/>
            <a:r>
              <a:rPr lang="ru-RU" dirty="0" smtClean="0"/>
              <a:t>     </a:t>
            </a:r>
            <a:r>
              <a:rPr lang="ru-RU" b="1" dirty="0" smtClean="0">
                <a:latin typeface="Times New Roman" pitchFamily="18" charset="0"/>
                <a:cs typeface="Times New Roman" pitchFamily="18" charset="0"/>
              </a:rPr>
              <a:t>8 мая 1965 г. </a:t>
            </a:r>
            <a:r>
              <a:rPr lang="ru-RU" dirty="0" smtClean="0"/>
              <a:t>Севастополю присвоено звание «Город-герой».</a:t>
            </a:r>
          </a:p>
          <a:p>
            <a:r>
              <a:rPr lang="ru-RU" dirty="0" smtClean="0"/>
              <a:t> </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1042</Words>
  <Application>Microsoft Office PowerPoint</Application>
  <PresentationFormat>Экран (4:3)</PresentationFormat>
  <Paragraphs>85</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ГОРОДА - ГЕРОИ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Жанна</dc:creator>
  <cp:lastModifiedBy>Home</cp:lastModifiedBy>
  <cp:revision>20</cp:revision>
  <dcterms:created xsi:type="dcterms:W3CDTF">2015-04-16T09:46:21Z</dcterms:created>
  <dcterms:modified xsi:type="dcterms:W3CDTF">2021-06-10T18:57:32Z</dcterms:modified>
</cp:coreProperties>
</file>