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06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305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6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1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98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73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736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8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3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03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8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7FA18F3-5958-46DA-8ABF-231C2BFAAC0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A0BAC843-980A-408D-9C0F-6FFA37C926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3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Gradable/non-gradable adjectives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30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200" y="355600"/>
            <a:ext cx="10798048" cy="58166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в английском языке так же могут иметь или НЕ иметь различные оттенки значения.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 прилагательные, которые имеют оттенки, называются </a:t>
            </a:r>
            <a:r>
              <a:rPr lang="ru-RU" sz="2800" b="1" i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gradable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adjectives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endParaRPr lang="ru-RU" sz="2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rather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hotter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hottest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</a:t>
            </a:r>
            <a:r>
              <a:rPr lang="ru-RU" sz="2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gradable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Наречия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80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gradable </a:t>
            </a:r>
            <a:r>
              <a:rPr lang="en-US" sz="280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adjectives</a:t>
            </a:r>
            <a:endParaRPr lang="en-US" sz="2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teacher was </a:t>
            </a:r>
            <a:r>
              <a:rPr lang="en-US" sz="28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happy 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my homework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website is </a:t>
            </a:r>
            <a:r>
              <a:rPr lang="en-US" sz="28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reasonably popular</a:t>
            </a:r>
            <a:r>
              <a:rPr lang="en-US" sz="2800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said that Holland was </a:t>
            </a:r>
            <a:r>
              <a:rPr lang="en-US" sz="28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little cold 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Denmark was </a:t>
            </a:r>
            <a:r>
              <a:rPr lang="en-US" sz="28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rather cold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70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600" y="469900"/>
            <a:ext cx="10772648" cy="57023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качества не могут иметь </a:t>
            </a:r>
            <a:r>
              <a:rPr lang="ru-RU" sz="2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различую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степень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example: freezing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dead 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 </a:t>
            </a:r>
            <a:r>
              <a:rPr lang="en-US" sz="28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non-gradable</a:t>
            </a:r>
            <a:r>
              <a:rPr lang="en-US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прилагательные не могут быть определены такими наречиями, как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enough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333333"/>
                </a:solidFill>
                <a:latin typeface="Museo Sans Cyrl"/>
              </a:rPr>
              <a:t>Чаще всего, </a:t>
            </a:r>
            <a:r>
              <a:rPr lang="en-US" sz="2800" dirty="0">
                <a:solidFill>
                  <a:srgbClr val="333333"/>
                </a:solidFill>
                <a:latin typeface="Museo Sans Cyrl"/>
              </a:rPr>
              <a:t>non-gradable </a:t>
            </a:r>
            <a:r>
              <a:rPr lang="en-US" sz="2800" dirty="0" err="1">
                <a:solidFill>
                  <a:srgbClr val="333333"/>
                </a:solidFill>
                <a:latin typeface="Museo Sans Cyrl"/>
              </a:rPr>
              <a:t>adje</a:t>
            </a:r>
            <a:r>
              <a:rPr lang="ru-RU" sz="2800" dirty="0">
                <a:solidFill>
                  <a:srgbClr val="333333"/>
                </a:solidFill>
                <a:latin typeface="Museo Sans Cyrl"/>
              </a:rPr>
              <a:t>с</a:t>
            </a:r>
            <a:r>
              <a:rPr lang="en-US" sz="2800" dirty="0" err="1">
                <a:solidFill>
                  <a:srgbClr val="333333"/>
                </a:solidFill>
                <a:latin typeface="Museo Sans Cyrl"/>
              </a:rPr>
              <a:t>tives</a:t>
            </a:r>
            <a:r>
              <a:rPr lang="en-US" sz="2800" dirty="0">
                <a:solidFill>
                  <a:srgbClr val="333333"/>
                </a:solidFill>
                <a:latin typeface="Museo Sans Cyrl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Museo Sans Cyrl"/>
              </a:rPr>
              <a:t>используются одиночно.</a:t>
            </a:r>
          </a:p>
          <a:p>
            <a:r>
              <a:rPr lang="en-US" sz="2800" dirty="0">
                <a:solidFill>
                  <a:srgbClr val="333333"/>
                </a:solidFill>
                <a:latin typeface="Museo Sans Cyrl"/>
              </a:rPr>
              <a:t>It was freezing outside.</a:t>
            </a:r>
          </a:p>
          <a:p>
            <a:r>
              <a:rPr lang="en-US" sz="2800" dirty="0">
                <a:solidFill>
                  <a:srgbClr val="333333"/>
                </a:solidFill>
                <a:latin typeface="Museo Sans Cyrl"/>
              </a:rPr>
              <a:t>The dog was dead</a:t>
            </a:r>
            <a:r>
              <a:rPr lang="en-US" sz="2800" dirty="0" smtClean="0">
                <a:solidFill>
                  <a:srgbClr val="333333"/>
                </a:solidFill>
                <a:latin typeface="Museo Sans Cyrl"/>
              </a:rPr>
              <a:t>.</a:t>
            </a:r>
            <a:endParaRPr lang="en-US" sz="2800" dirty="0">
              <a:solidFill>
                <a:srgbClr val="333333"/>
              </a:solidFill>
              <a:latin typeface="Museo Sans Cyrl"/>
            </a:endParaRPr>
          </a:p>
        </p:txBody>
      </p:sp>
    </p:spTree>
    <p:extLst>
      <p:ext uri="{BB962C8B-B14F-4D97-AF65-F5344CB8AC3E}">
        <p14:creationId xmlns:p14="http://schemas.microsoft.com/office/powerpoint/2010/main" val="27617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381000"/>
            <a:ext cx="10747248" cy="5791200"/>
          </a:xfrm>
        </p:spPr>
        <p:txBody>
          <a:bodyPr/>
          <a:lstStyle/>
          <a:p>
            <a:pPr lvl="0">
              <a:buClr>
                <a:srgbClr val="D34817">
                  <a:lumMod val="75000"/>
                </a:srgbClr>
              </a:buClr>
            </a:pPr>
            <a:r>
              <a:rPr lang="ru-RU" sz="2800" dirty="0">
                <a:solidFill>
                  <a:srgbClr val="333333"/>
                </a:solidFill>
                <a:latin typeface="Museo Sans Cyrl"/>
              </a:rPr>
              <a:t>Тем не менее существуют </a:t>
            </a:r>
            <a:r>
              <a:rPr lang="en-US" sz="2800" dirty="0">
                <a:solidFill>
                  <a:srgbClr val="333333"/>
                </a:solidFill>
                <a:latin typeface="Museo Sans Cyrl"/>
              </a:rPr>
              <a:t>non-gradable adverbs, </a:t>
            </a:r>
            <a:r>
              <a:rPr lang="ru-RU" sz="2800" dirty="0">
                <a:solidFill>
                  <a:srgbClr val="333333"/>
                </a:solidFill>
                <a:latin typeface="Museo Sans Cyrl"/>
              </a:rPr>
              <a:t>которые можно использовать с </a:t>
            </a:r>
            <a:r>
              <a:rPr lang="en-US" sz="2800" dirty="0">
                <a:solidFill>
                  <a:srgbClr val="333333"/>
                </a:solidFill>
                <a:latin typeface="Museo Sans Cyrl"/>
              </a:rPr>
              <a:t>non-gradable adjectives, </a:t>
            </a:r>
            <a:r>
              <a:rPr lang="ru-RU" sz="2800" dirty="0">
                <a:solidFill>
                  <a:srgbClr val="333333"/>
                </a:solidFill>
                <a:latin typeface="Museo Sans Cyrl"/>
              </a:rPr>
              <a:t>чтобы особенно выделить прилагательное</a:t>
            </a:r>
            <a:r>
              <a:rPr lang="ru-RU" sz="2800" dirty="0" smtClean="0">
                <a:solidFill>
                  <a:srgbClr val="333333"/>
                </a:solidFill>
                <a:latin typeface="Museo Sans Cyrl"/>
              </a:rPr>
              <a:t>.</a:t>
            </a:r>
            <a:endParaRPr lang="en-US" sz="2800" dirty="0" smtClean="0">
              <a:solidFill>
                <a:srgbClr val="333333"/>
              </a:solidFill>
              <a:latin typeface="Museo Sans Cyrl"/>
            </a:endParaRPr>
          </a:p>
          <a:p>
            <a:pPr lvl="0">
              <a:buClr>
                <a:srgbClr val="D34817">
                  <a:lumMod val="75000"/>
                </a:srgbClr>
              </a:buClr>
            </a:pPr>
            <a:endParaRPr lang="en-US" sz="2800" dirty="0">
              <a:solidFill>
                <a:srgbClr val="333333"/>
              </a:solidFill>
              <a:latin typeface="Museo Sans Cyrl"/>
            </a:endParaRPr>
          </a:p>
          <a:p>
            <a:pPr lvl="0">
              <a:buClr>
                <a:srgbClr val="D34817">
                  <a:lumMod val="75000"/>
                </a:srgbClr>
              </a:buClr>
            </a:pPr>
            <a:r>
              <a:rPr lang="en-US" sz="2800" dirty="0">
                <a:solidFill>
                  <a:srgbClr val="333333"/>
                </a:solidFill>
                <a:latin typeface="Museo Sans Cyrl"/>
              </a:rPr>
              <a:t>Her exam results were </a:t>
            </a:r>
            <a:r>
              <a:rPr lang="en-US" sz="2800" u="sng" dirty="0">
                <a:solidFill>
                  <a:srgbClr val="333333"/>
                </a:solidFill>
                <a:latin typeface="Museo Sans Cyrl"/>
              </a:rPr>
              <a:t>absolutely awful</a:t>
            </a:r>
            <a:r>
              <a:rPr lang="en-US" sz="2800" dirty="0" smtClean="0">
                <a:solidFill>
                  <a:srgbClr val="333333"/>
                </a:solidFill>
                <a:latin typeface="Museo Sans Cyrl"/>
              </a:rPr>
              <a:t>.</a:t>
            </a:r>
          </a:p>
          <a:p>
            <a:pPr lvl="0">
              <a:buClr>
                <a:srgbClr val="D34817">
                  <a:lumMod val="75000"/>
                </a:srgbClr>
              </a:buClr>
            </a:pPr>
            <a:r>
              <a:rPr lang="en-US" sz="2800" dirty="0" smtClean="0">
                <a:solidFill>
                  <a:srgbClr val="333333"/>
                </a:solidFill>
                <a:latin typeface="Museo Sans Cyrl"/>
              </a:rPr>
              <a:t>He was </a:t>
            </a:r>
            <a:r>
              <a:rPr lang="en-US" sz="2800" u="sng" dirty="0" smtClean="0">
                <a:solidFill>
                  <a:srgbClr val="333333"/>
                </a:solidFill>
                <a:latin typeface="Museo Sans Cyrl"/>
              </a:rPr>
              <a:t>totally dead</a:t>
            </a:r>
            <a:r>
              <a:rPr lang="en-US" sz="2800" dirty="0" smtClean="0">
                <a:solidFill>
                  <a:srgbClr val="333333"/>
                </a:solidFill>
                <a:latin typeface="Museo Sans Cyrl"/>
              </a:rPr>
              <a:t>.</a:t>
            </a:r>
          </a:p>
          <a:p>
            <a:pPr lvl="0">
              <a:buClr>
                <a:srgbClr val="D34817">
                  <a:lumMod val="75000"/>
                </a:srgbClr>
              </a:buClr>
            </a:pPr>
            <a:r>
              <a:rPr lang="en-US" sz="2800" dirty="0" smtClean="0">
                <a:solidFill>
                  <a:srgbClr val="333333"/>
                </a:solidFill>
                <a:latin typeface="Museo Sans Cyrl"/>
              </a:rPr>
              <a:t>The jar was </a:t>
            </a:r>
            <a:r>
              <a:rPr lang="en-US" sz="2800" u="sng" dirty="0" smtClean="0">
                <a:solidFill>
                  <a:srgbClr val="333333"/>
                </a:solidFill>
                <a:latin typeface="Museo Sans Cyrl"/>
              </a:rPr>
              <a:t>completely full</a:t>
            </a:r>
            <a:r>
              <a:rPr lang="en-US" sz="2800" dirty="0" smtClean="0">
                <a:solidFill>
                  <a:srgbClr val="333333"/>
                </a:solidFill>
                <a:latin typeface="Museo Sans Cyrl"/>
              </a:rPr>
              <a:t>.</a:t>
            </a:r>
            <a:endParaRPr lang="ru-RU" sz="2800" dirty="0">
              <a:solidFill>
                <a:srgbClr val="333333"/>
              </a:solidFill>
              <a:latin typeface="Museo Sans Cyr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79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15</TotalTime>
  <Words>71</Words>
  <Application>Microsoft Office PowerPoint</Application>
  <PresentationFormat>Широкоэкранный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Cambria</vt:lpstr>
      <vt:lpstr>Museo Sans Cyrl</vt:lpstr>
      <vt:lpstr>Rockwell</vt:lpstr>
      <vt:lpstr>Rockwell Condensed</vt:lpstr>
      <vt:lpstr>Times New Roman</vt:lpstr>
      <vt:lpstr>Wingdings</vt:lpstr>
      <vt:lpstr>Дерево</vt:lpstr>
      <vt:lpstr>Gradable/non-gradable adjectives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Gradable/non-gradable adjectives</dc:title>
  <dc:creator>User</dc:creator>
  <cp:lastModifiedBy>User</cp:lastModifiedBy>
  <cp:revision>4</cp:revision>
  <dcterms:created xsi:type="dcterms:W3CDTF">2023-02-05T07:02:29Z</dcterms:created>
  <dcterms:modified xsi:type="dcterms:W3CDTF">2023-02-05T09:50:05Z</dcterms:modified>
</cp:coreProperties>
</file>