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7" r:id="rId3"/>
    <p:sldId id="262" r:id="rId4"/>
    <p:sldId id="273" r:id="rId5"/>
    <p:sldId id="275" r:id="rId6"/>
    <p:sldId id="276" r:id="rId7"/>
    <p:sldId id="277" r:id="rId8"/>
    <p:sldId id="270" r:id="rId9"/>
    <p:sldId id="260" r:id="rId10"/>
    <p:sldId id="263" r:id="rId11"/>
    <p:sldId id="268" r:id="rId12"/>
    <p:sldId id="265" r:id="rId13"/>
    <p:sldId id="279" r:id="rId14"/>
    <p:sldId id="280" r:id="rId15"/>
    <p:sldId id="259" r:id="rId16"/>
    <p:sldId id="266" r:id="rId17"/>
    <p:sldId id="271" r:id="rId18"/>
    <p:sldId id="272" r:id="rId19"/>
    <p:sldId id="274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F03EA9-12D0-49C6-A835-A1BEFC38326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EB650-3852-44B5-9F07-D76F52319E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018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EB650-3852-44B5-9F07-D76F52319E8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4857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100000">
              <a:srgbClr val="CFDBF0">
                <a:lumMod val="100000"/>
              </a:srgbClr>
            </a:gs>
            <a:gs pos="100000">
              <a:schemeClr val="bg1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465" y="40466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Востребованная и престижная профессия на рынке труда-</a:t>
            </a:r>
            <a:r>
              <a:rPr lang="ru-RU" b="1" dirty="0" smtClean="0">
                <a:solidFill>
                  <a:srgbClr val="C00000"/>
                </a:solidFill>
              </a:rPr>
              <a:t>ФАРМАЦЕВТ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284984"/>
            <a:ext cx="4464496" cy="2880320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074" name="Picture 2" descr="C:\Users\dimnk\Downloads\07d624d95b64927fcba8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805" y="2564904"/>
            <a:ext cx="4680520" cy="2936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343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2960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ФАРМАЦЕВТЫ на передовой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Сегодня весь мир непрерывно  следит за новостями, связанными с распространение </a:t>
            </a:r>
            <a:r>
              <a:rPr lang="ru-RU" b="1" dirty="0" err="1" smtClean="0"/>
              <a:t>коронавирусной</a:t>
            </a:r>
            <a:r>
              <a:rPr lang="ru-RU" b="1" dirty="0" smtClean="0"/>
              <a:t> инфекции</a:t>
            </a:r>
          </a:p>
          <a:p>
            <a:pPr marL="0" indent="0">
              <a:buNone/>
            </a:pPr>
            <a:r>
              <a:rPr lang="ru-RU" b="1" dirty="0"/>
              <a:t>О</a:t>
            </a:r>
            <a:r>
              <a:rPr lang="ru-RU" b="1" dirty="0" smtClean="0"/>
              <a:t>казание фармацевтической помощи остается особенно важным в период пандемии </a:t>
            </a:r>
            <a:r>
              <a:rPr lang="en-US" b="1" dirty="0" smtClean="0"/>
              <a:t>COVID</a:t>
            </a:r>
            <a:r>
              <a:rPr lang="ru-RU" b="1" dirty="0" smtClean="0"/>
              <a:t>-</a:t>
            </a:r>
            <a:r>
              <a:rPr lang="en-US" b="1" dirty="0" smtClean="0"/>
              <a:t>19</a:t>
            </a:r>
            <a:endParaRPr lang="ru-RU" b="1" dirty="0"/>
          </a:p>
        </p:txBody>
      </p:sp>
      <p:pic>
        <p:nvPicPr>
          <p:cNvPr id="6149" name="Picture 5" descr="C:\Users\dimnk\Downloads\62a963ece39eadd7d8b0ef1c2acab3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712749"/>
            <a:ext cx="4680520" cy="312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06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720"/>
            <a:ext cx="597666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solidFill>
                  <a:srgbClr val="C00000"/>
                </a:solidFill>
              </a:rPr>
              <a:t>Эти люди уже герои,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потому </a:t>
            </a:r>
            <a:r>
              <a:rPr lang="ru-RU" sz="3600" b="1" dirty="0">
                <a:solidFill>
                  <a:srgbClr val="C00000"/>
                </a:solidFill>
              </a:rPr>
              <a:t>что являются теми,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кто </a:t>
            </a:r>
            <a:r>
              <a:rPr lang="ru-RU" sz="3600" b="1" dirty="0">
                <a:solidFill>
                  <a:srgbClr val="C00000"/>
                </a:solidFill>
              </a:rPr>
              <a:t>больше всего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контактирует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с зараженными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 </a:t>
            </a:r>
            <a:r>
              <a:rPr lang="ru-RU" sz="3600" b="1" dirty="0">
                <a:solidFill>
                  <a:srgbClr val="C00000"/>
                </a:solidFill>
              </a:rPr>
              <a:t>по долгу своей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C00000"/>
                </a:solidFill>
              </a:rPr>
              <a:t>службы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175" y="2492896"/>
            <a:ext cx="5113433" cy="3851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096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9" name="Picture 3" descr="C:\Users\dimnk\Downloads\be11dc.6zbyi4.mthw.xc.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8680"/>
            <a:ext cx="9115648" cy="607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191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856984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Фармацевт</a:t>
            </a:r>
            <a:r>
              <a:rPr lang="ru-RU" sz="3600" b="1" dirty="0" smtClean="0"/>
              <a:t>-ваш помощник в выборе лекарственных средств, ваш эксперт в вопросах здоровья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24095"/>
            <a:ext cx="8964488" cy="5033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9936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Трудоустройство: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аптеки;</a:t>
            </a:r>
          </a:p>
          <a:p>
            <a:r>
              <a:rPr lang="ru-RU" b="1" dirty="0"/>
              <a:t>коммерческие организации-поставщики лекарств;</a:t>
            </a:r>
          </a:p>
          <a:p>
            <a:r>
              <a:rPr lang="ru-RU" b="1" dirty="0"/>
              <a:t>фармацевтические компании и лаборатории;</a:t>
            </a:r>
          </a:p>
          <a:p>
            <a:r>
              <a:rPr lang="ru-RU" b="1" dirty="0"/>
              <a:t>оптовые организации, занимающиеся сбытом лекарственных средств, товаров для гигиены и т.п.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81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Квалифицированный фармацевт должен ЗНАТЬ: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521317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общую </a:t>
            </a:r>
            <a:r>
              <a:rPr lang="ru-RU" b="1" dirty="0"/>
              <a:t>медицину;</a:t>
            </a:r>
          </a:p>
          <a:p>
            <a:r>
              <a:rPr lang="ru-RU" b="1" dirty="0"/>
              <a:t>правила разработки, приготовления, исследования (анализа), хранения, отпуска лекарственных средств;</a:t>
            </a:r>
          </a:p>
          <a:p>
            <a:r>
              <a:rPr lang="ru-RU" b="1" dirty="0"/>
              <a:t>принципы дозировки лекарственных препаратов и номенклатуру медицинских субстанций;</a:t>
            </a:r>
          </a:p>
          <a:p>
            <a:r>
              <a:rPr lang="ru-RU" b="1" dirty="0"/>
              <a:t>принципы норм отпуска тех или иных препаратов (в том числе наркотических и сильнодействующих составов), а также требования к условиям и срокам хранения лекарств и т.п.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422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Профессионально-важные качества: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14116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способность к концентрации внимания;</a:t>
            </a:r>
          </a:p>
          <a:p>
            <a:r>
              <a:rPr lang="ru-RU" b="1" dirty="0"/>
              <a:t>развитые математические способности;</a:t>
            </a:r>
          </a:p>
          <a:p>
            <a:r>
              <a:rPr lang="ru-RU" b="1" dirty="0"/>
              <a:t>склонность к работе с информацией;</a:t>
            </a:r>
          </a:p>
          <a:p>
            <a:r>
              <a:rPr lang="ru-RU" b="1" dirty="0"/>
              <a:t>развитые логические способности;</a:t>
            </a:r>
          </a:p>
          <a:p>
            <a:r>
              <a:rPr lang="ru-RU" b="1" dirty="0"/>
              <a:t>склонность к сервисной работе;</a:t>
            </a:r>
          </a:p>
          <a:p>
            <a:r>
              <a:rPr lang="ru-RU" b="1" dirty="0"/>
              <a:t>эмоциональная устойчивость;</a:t>
            </a:r>
          </a:p>
          <a:p>
            <a:r>
              <a:rPr lang="ru-RU" b="1" dirty="0"/>
              <a:t>память;</a:t>
            </a:r>
          </a:p>
          <a:p>
            <a:r>
              <a:rPr lang="ru-RU" b="1" dirty="0"/>
              <a:t>внимание;</a:t>
            </a:r>
          </a:p>
          <a:p>
            <a:r>
              <a:rPr lang="ru-RU" b="1" dirty="0"/>
              <a:t>аккуратность;</a:t>
            </a:r>
          </a:p>
          <a:p>
            <a:r>
              <a:rPr lang="ru-RU" b="1" dirty="0"/>
              <a:t>ответственность.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326828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ПРОТИВОПОКАЗАНИЯ: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13176"/>
          </a:xfrm>
        </p:spPr>
        <p:txBody>
          <a:bodyPr>
            <a:normAutofit/>
          </a:bodyPr>
          <a:lstStyle/>
          <a:p>
            <a:r>
              <a:rPr lang="ru-RU" b="1" dirty="0"/>
              <a:t>заболевания опорно-двигательного аппарата;</a:t>
            </a:r>
          </a:p>
          <a:p>
            <a:r>
              <a:rPr lang="ru-RU" b="1" dirty="0"/>
              <a:t>сердечно-сосудистой системы;</a:t>
            </a:r>
          </a:p>
          <a:p>
            <a:r>
              <a:rPr lang="ru-RU" b="1" dirty="0"/>
              <a:t>различные формы аллергий;</a:t>
            </a:r>
          </a:p>
          <a:p>
            <a:r>
              <a:rPr lang="ru-RU" b="1" dirty="0" err="1"/>
              <a:t>вирусоносительство</a:t>
            </a:r>
            <a:r>
              <a:rPr lang="ru-RU" b="1" dirty="0"/>
              <a:t> (например, туберкулез).</a:t>
            </a:r>
          </a:p>
          <a:p>
            <a:r>
              <a:rPr lang="ru-RU" b="1" dirty="0"/>
              <a:t>нарушение органов слуха, зрения, обоняния, осязания;</a:t>
            </a:r>
          </a:p>
          <a:p>
            <a:r>
              <a:rPr lang="ru-RU" b="1" dirty="0"/>
              <a:t>нервные и психические заболевания.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6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Перспективы карьерного роста: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507288" cy="5472608"/>
          </a:xfrm>
        </p:spPr>
        <p:txBody>
          <a:bodyPr>
            <a:normAutofit fontScale="85000" lnSpcReduction="20000"/>
          </a:bodyPr>
          <a:lstStyle/>
          <a:p>
            <a:r>
              <a:rPr lang="ru-RU" sz="3300" b="1" i="1" dirty="0"/>
              <a:t>Специализация и освоение смежных </a:t>
            </a:r>
            <a:r>
              <a:rPr lang="ru-RU" sz="3300" b="1" i="1" dirty="0" smtClean="0"/>
              <a:t>областей</a:t>
            </a:r>
            <a:r>
              <a:rPr lang="ru-RU" sz="3300" b="1" dirty="0"/>
              <a:t/>
            </a:r>
            <a:br>
              <a:rPr lang="ru-RU" sz="3300" b="1" dirty="0"/>
            </a:br>
            <a:r>
              <a:rPr lang="ru-RU" sz="3300" dirty="0"/>
              <a:t>Также человек с профессией фармацевта может осваивать смежные специализации, такие как: врач, технолог и т.п</a:t>
            </a:r>
            <a:r>
              <a:rPr lang="ru-RU" sz="3300" dirty="0" smtClean="0"/>
              <a:t>.</a:t>
            </a:r>
          </a:p>
          <a:p>
            <a:endParaRPr lang="ru-RU" sz="3300" dirty="0"/>
          </a:p>
          <a:p>
            <a:endParaRPr lang="ru-RU" sz="3300" dirty="0" smtClean="0"/>
          </a:p>
          <a:p>
            <a:r>
              <a:rPr lang="ru-RU" sz="3300" b="1" i="1" dirty="0" smtClean="0"/>
              <a:t>Управленческий </a:t>
            </a:r>
            <a:r>
              <a:rPr lang="ru-RU" sz="3300" b="1" i="1" dirty="0"/>
              <a:t>путь развития</a:t>
            </a:r>
            <a:r>
              <a:rPr lang="ru-RU" sz="3300" b="1" dirty="0"/>
              <a:t/>
            </a:r>
            <a:br>
              <a:rPr lang="ru-RU" sz="3300" b="1" dirty="0"/>
            </a:br>
            <a:r>
              <a:rPr lang="ru-RU" sz="3300" dirty="0"/>
              <a:t>В данном случае человек может начать руководить отделом провизоров или </a:t>
            </a:r>
            <a:r>
              <a:rPr lang="ru-RU" sz="3300" dirty="0" smtClean="0"/>
              <a:t>производством</a:t>
            </a:r>
          </a:p>
          <a:p>
            <a:pPr marL="0" indent="0">
              <a:buNone/>
            </a:pPr>
            <a:endParaRPr lang="ru-RU" sz="3300" i="1" dirty="0" smtClean="0"/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b="1" i="1" dirty="0" smtClean="0"/>
              <a:t>Родственные профессии: </a:t>
            </a:r>
            <a:r>
              <a:rPr lang="ru-RU" i="1" dirty="0" smtClean="0"/>
              <a:t>провизор, лаборант химического анализа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08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8059" y="119584"/>
            <a:ext cx="82296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Образование: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5" y="2218266"/>
            <a:ext cx="8706131" cy="4523101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endParaRPr lang="ru-RU" sz="2400" b="1" dirty="0" smtClean="0"/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бюджетное профессиональное образовательное учреждение "Кузбасский медицинский колледж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Адрес: Россия, Кемеровская область, 650000, г. Кемерово,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Николая Островского,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</a:t>
            </a: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1900" b="1" i="1" u="sng" dirty="0" smtClean="0">
                <a:latin typeface="Times New Roman" pitchFamily="18" charset="0"/>
                <a:cs typeface="Times New Roman" pitchFamily="18" charset="0"/>
              </a:rPr>
              <a:t>Новокузнецкий </a:t>
            </a:r>
            <a:r>
              <a:rPr lang="ru-RU" sz="1900" b="1" i="1" u="sng" dirty="0">
                <a:latin typeface="Times New Roman" pitchFamily="18" charset="0"/>
                <a:cs typeface="Times New Roman" pitchFamily="18" charset="0"/>
              </a:rPr>
              <a:t>Филиал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Новокузнецкий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филиал Государственного бюджетного профессионального образовательного учреждения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«Кузбасский медицинский колледж»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НФ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ГБПОУ "КМК"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Адрес: Кемеровская область, 654041, г. Новокузнецк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ул. Кузнецова, д. 33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033070"/>
            <a:ext cx="7848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Специальность: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Фармация.</a:t>
            </a:r>
          </a:p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Квалификация: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Фармацевт. Фармацевт с углубленной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подготовкой.</a:t>
            </a:r>
          </a:p>
          <a:p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06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Что делают люди, когда чувствуют </a:t>
            </a:r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недомогание?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C:\Users\dimnk\Downloads\grippiorvi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2688" y="2492896"/>
            <a:ext cx="6302474" cy="4201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93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imnk\Downloads\slide_1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23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34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059832" y="332656"/>
            <a:ext cx="6328792" cy="17526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Какой ты возраст ни возьми-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Есть вряд ли человек,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Который скажет, что всю жизнь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Живет он без аптек.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dimnk\Downloads\scale_1200.jfif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48286"/>
            <a:ext cx="5400600" cy="360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993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193" y="1166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ИСТОРИЯ профессии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68680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80424"/>
            <a:ext cx="7632848" cy="566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97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C:\Users\dimnk\Downloads\i (2).jf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44"/>
            <a:ext cx="9144000" cy="685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51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Знаменитые люди профессии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5694612" cy="54006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Знаменитый </a:t>
            </a:r>
            <a:r>
              <a:rPr lang="ru-RU" i="1" dirty="0"/>
              <a:t>древнегреческий</a:t>
            </a:r>
            <a:r>
              <a:rPr lang="ru-RU" dirty="0"/>
              <a:t> врач и мыслитель </a:t>
            </a:r>
            <a:r>
              <a:rPr lang="ru-RU" b="1" dirty="0"/>
              <a:t>Гиппократ</a:t>
            </a:r>
            <a:r>
              <a:rPr lang="ru-RU" dirty="0"/>
              <a:t> (460-377 г. г. до н. э.) придавал большое значение лекарствоведению. Он утверждал, что в природе лекарства даны уже в готовом виде, оптимальном состоянии и сочетании. Лекарственные средства применялись им без смешения. Особое внимание Гиппократ уделял лечению травами, чётко определив способы и условия их хранения. </a:t>
            </a:r>
          </a:p>
        </p:txBody>
      </p:sp>
      <p:pic>
        <p:nvPicPr>
          <p:cNvPr id="14338" name="Picture 2" descr="C:\Users\dimnk\Downloads\img2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02116" y="1988840"/>
            <a:ext cx="3202489" cy="4360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3021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Знаменитые люди профессии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5544616" cy="56612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Клавдий</a:t>
            </a:r>
            <a:r>
              <a:rPr lang="ru-RU" dirty="0"/>
              <a:t> </a:t>
            </a:r>
            <a:r>
              <a:rPr lang="ru-RU" b="1" dirty="0" smtClean="0"/>
              <a:t>Гален</a:t>
            </a:r>
            <a:r>
              <a:rPr lang="ru-RU" dirty="0"/>
              <a:t> (131-201г. г. н. э</a:t>
            </a:r>
            <a:r>
              <a:rPr lang="ru-RU" dirty="0" smtClean="0"/>
              <a:t>.)-</a:t>
            </a:r>
            <a:r>
              <a:rPr lang="ru-RU" dirty="0"/>
              <a:t> </a:t>
            </a:r>
            <a:r>
              <a:rPr lang="ru-RU" dirty="0" smtClean="0"/>
              <a:t>выдающийся  древнеримский  врач и естествоиспытатель ввел</a:t>
            </a:r>
            <a:r>
              <a:rPr lang="ru-RU" dirty="0"/>
              <a:t> </a:t>
            </a:r>
            <a:r>
              <a:rPr lang="ru-RU" i="1" dirty="0"/>
              <a:t>понятие о действующих веществах</a:t>
            </a:r>
            <a:r>
              <a:rPr lang="ru-RU" dirty="0"/>
              <a:t>, в соответствии с которым широко применял в практике извлечения из природных материалов, а также вина, </a:t>
            </a:r>
            <a:r>
              <a:rPr lang="ru-RU" dirty="0" err="1"/>
              <a:t>уксусомёды</a:t>
            </a:r>
            <a:r>
              <a:rPr lang="ru-RU" dirty="0"/>
              <a:t>, сиропы. Гален описал в своих трудах приготовление порошков, пилюль, лепёшек, мыл, мазей, пластырей.</a:t>
            </a:r>
          </a:p>
        </p:txBody>
      </p:sp>
      <p:pic>
        <p:nvPicPr>
          <p:cNvPr id="15362" name="Picture 2" descr="C:\Users\dimnk\Downloads\img6 (3)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77408" y="1916832"/>
            <a:ext cx="3548608" cy="452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7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60040"/>
            <a:ext cx="4752528" cy="57661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 smtClean="0"/>
              <a:t>Фармацевт имеет глубокие знания о составляющих </a:t>
            </a:r>
            <a:r>
              <a:rPr lang="ru-RU" sz="3600" b="1" dirty="0"/>
              <a:t>к</a:t>
            </a:r>
            <a:r>
              <a:rPr lang="ru-RU" sz="3600" b="1" dirty="0" smtClean="0"/>
              <a:t>аждого медикамента, взаимодействии его с другими препаратами, побочных действиях и противопоказаниях</a:t>
            </a:r>
            <a:endParaRPr lang="ru-RU" sz="3600" b="1" dirty="0"/>
          </a:p>
        </p:txBody>
      </p:sp>
      <p:pic>
        <p:nvPicPr>
          <p:cNvPr id="10242" name="Picture 2" descr="C:\Users\dimnk\Downloads\Vitami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779" y="92892"/>
            <a:ext cx="4260717" cy="6765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400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6070" y="155679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C00000"/>
                </a:solidFill>
              </a:rPr>
              <a:t>Повседневная задача фармацевта: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Оказание фармацевтической помощи, чтобы обеспечить безопасное для пациентов и разумное применение лекарств</a:t>
            </a:r>
            <a:endParaRPr lang="ru-RU" b="1" dirty="0"/>
          </a:p>
        </p:txBody>
      </p:sp>
      <p:pic>
        <p:nvPicPr>
          <p:cNvPr id="11266" name="Picture 2" descr="C:\Users\dimnk\Downloads\Vitamini-komplek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836712"/>
            <a:ext cx="5523904" cy="347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48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313</Words>
  <Application>Microsoft Office PowerPoint</Application>
  <PresentationFormat>Экран (4:3)</PresentationFormat>
  <Paragraphs>72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Востребованная и престижная профессия на рынке труда-ФАРМАЦЕВТ</vt:lpstr>
      <vt:lpstr>Презентация PowerPoint</vt:lpstr>
      <vt:lpstr>Презентация PowerPoint</vt:lpstr>
      <vt:lpstr>ИСТОРИЯ профессии</vt:lpstr>
      <vt:lpstr>Презентация PowerPoint</vt:lpstr>
      <vt:lpstr>Знаменитые люди профессии </vt:lpstr>
      <vt:lpstr>Знаменитые люди профессии</vt:lpstr>
      <vt:lpstr>Презентация PowerPoint</vt:lpstr>
      <vt:lpstr>    Повседневная задача фармацевта:       Оказание фармацевтической помощи, чтобы обеспечить безопасное для пациентов и разумное применение лекарств</vt:lpstr>
      <vt:lpstr>ФАРМАЦЕВТЫ на передовой </vt:lpstr>
      <vt:lpstr>Презентация PowerPoint</vt:lpstr>
      <vt:lpstr>Презентация PowerPoint</vt:lpstr>
      <vt:lpstr>Фармацевт-ваш помощник в выборе лекарственных средств, ваш эксперт в вопросах здоровья</vt:lpstr>
      <vt:lpstr>Трудоустройство:</vt:lpstr>
      <vt:lpstr>Квалифицированный фармацевт должен ЗНАТЬ:</vt:lpstr>
      <vt:lpstr>Профессионально-важные качества:</vt:lpstr>
      <vt:lpstr>ПРОТИВОПОКАЗАНИЯ:</vt:lpstr>
      <vt:lpstr>Перспективы карьерного роста:</vt:lpstr>
      <vt:lpstr>Образование: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Востребованная и престижная профессия на рынке труда-ФАРМАЦЕВТ</dc:title>
  <dc:creator>dimnk</dc:creator>
  <cp:lastModifiedBy>dimnk</cp:lastModifiedBy>
  <cp:revision>58</cp:revision>
  <dcterms:created xsi:type="dcterms:W3CDTF">2022-01-23T12:52:10Z</dcterms:created>
  <dcterms:modified xsi:type="dcterms:W3CDTF">2023-06-15T13:47:59Z</dcterms:modified>
</cp:coreProperties>
</file>