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4" r:id="rId4"/>
    <p:sldId id="265" r:id="rId5"/>
    <p:sldId id="266" r:id="rId6"/>
    <p:sldId id="263" r:id="rId7"/>
    <p:sldId id="268" r:id="rId8"/>
    <p:sldId id="267" r:id="rId9"/>
    <p:sldId id="258" r:id="rId10"/>
    <p:sldId id="269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54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212643"/>
            <a:ext cx="8352928" cy="643271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01184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69269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42910" y="30003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793753" y="2993126"/>
            <a:ext cx="7772400" cy="1470025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00CC"/>
                </a:solidFill>
                <a:latin typeface="Times New Roman" pitchFamily="18" charset="0"/>
                <a:ea typeface="Yu Gothic UI Semibold" pitchFamily="34" charset="-128"/>
                <a:cs typeface="Times New Roman" pitchFamily="18" charset="0"/>
              </a:rPr>
              <a:t>Приобщение детей ОВЗ к труду взрослых посредством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00CC"/>
                </a:solidFill>
                <a:latin typeface="Times New Roman" pitchFamily="18" charset="0"/>
                <a:ea typeface="Yu Gothic UI Semibold" pitchFamily="34" charset="-128"/>
                <a:cs typeface="Times New Roman" pitchFamily="18" charset="0"/>
              </a:rPr>
              <a:t>сюжетно-ролевой игры</a:t>
            </a:r>
            <a:r>
              <a:rPr lang="ru-RU" sz="3600" b="1" dirty="0">
                <a:solidFill>
                  <a:srgbClr val="0000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26" name="Group 5"/>
          <p:cNvGrpSpPr/>
          <p:nvPr/>
        </p:nvGrpSpPr>
        <p:grpSpPr>
          <a:xfrm>
            <a:off x="8286776" y="4857760"/>
            <a:ext cx="433794" cy="1785950"/>
            <a:chOff x="3495081" y="2643758"/>
            <a:chExt cx="200571" cy="1584176"/>
          </a:xfrm>
        </p:grpSpPr>
        <p:sp>
          <p:nvSpPr>
            <p:cNvPr id="27" name="Rectangle 6"/>
            <p:cNvSpPr/>
            <p:nvPr/>
          </p:nvSpPr>
          <p:spPr>
            <a:xfrm>
              <a:off x="3557322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Rectangle 8"/>
            <p:cNvSpPr/>
            <p:nvPr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Rectangle 9"/>
            <p:cNvSpPr/>
            <p:nvPr/>
          </p:nvSpPr>
          <p:spPr>
            <a:xfrm>
              <a:off x="3623644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0" name="Подзаголовок 2"/>
          <p:cNvSpPr txBox="1">
            <a:spLocks/>
          </p:cNvSpPr>
          <p:nvPr/>
        </p:nvSpPr>
        <p:spPr>
          <a:xfrm>
            <a:off x="1643042" y="5168971"/>
            <a:ext cx="6572264" cy="1163528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Подготовили: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Костенко О.В.,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Крюкова</a:t>
            </a:r>
            <a:r>
              <a:rPr kumimoji="0" lang="ru-RU" b="1" i="0" u="none" strike="noStrike" kern="1200" cap="none" spc="0" normalizeH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Н.В</a:t>
            </a:r>
            <a:r>
              <a:rPr kumimoji="0" lang="ru-RU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E610F8-351E-482B-B36B-573694750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526" y="188640"/>
            <a:ext cx="6768854" cy="199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7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Сюжетно-ролевая игра способствует созданию условий для формирования ранних профессиональных устремлений детей с ОВЗ,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приобщению к труду взрослых.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дети узнают о профессии людей; о назначении техники и материалов, необходимых в данной профессии;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имеют представления о профессионально важных качествах представителей этой профессии. 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F:\ПРОЕКТЫ 2020\Бережливые технологии 2020\БРЕНД ДОУ 53\28-06-2020_21-22-01\28-06-2020_21-38-21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152128" cy="1152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4115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1428728" y="3857628"/>
            <a:ext cx="6143668" cy="703021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36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ru-RU" altLang="ko-KR" dirty="0">
                <a:solidFill>
                  <a:srgbClr val="EBC10F"/>
                </a:solidFill>
              </a:rPr>
              <a:t>Благодарим за внимание!</a:t>
            </a:r>
            <a:endParaRPr lang="ko-KR" altLang="en-US" dirty="0">
              <a:solidFill>
                <a:srgbClr val="EBC10F"/>
              </a:solidFill>
              <a:latin typeface="+mj-lt"/>
            </a:endParaRPr>
          </a:p>
        </p:txBody>
      </p:sp>
      <p:pic>
        <p:nvPicPr>
          <p:cNvPr id="5" name="Picture 4" descr="C:\Users\bred_\Desktop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301184"/>
            <a:ext cx="9144000" cy="471199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CC"/>
                </a:solidFill>
              </a:rPr>
              <a:t>   </a:t>
            </a:r>
          </a:p>
          <a:p>
            <a:endParaRPr lang="ru-RU" dirty="0">
              <a:solidFill>
                <a:srgbClr val="0000CC"/>
              </a:solidFill>
            </a:endParaRPr>
          </a:p>
          <a:p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«Не профессия 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выбирает человека, 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 человек профессию»</a:t>
            </a:r>
            <a: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endPara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Сократ</a:t>
            </a:r>
          </a:p>
        </p:txBody>
      </p:sp>
      <p:pic>
        <p:nvPicPr>
          <p:cNvPr id="4" name="Picture 2" descr="F:\ПРОЕКТЫ 2020\Бережливые технологии 2020\БРЕНД ДОУ 53\28-06-2020_21-22-01\28-06-2020_21-38-21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500198" cy="1500198"/>
          </a:xfrm>
          <a:prstGeom prst="rect">
            <a:avLst/>
          </a:prstGeom>
          <a:noFill/>
        </p:spPr>
      </p:pic>
      <p:grpSp>
        <p:nvGrpSpPr>
          <p:cNvPr id="12" name="Group 5"/>
          <p:cNvGrpSpPr/>
          <p:nvPr/>
        </p:nvGrpSpPr>
        <p:grpSpPr>
          <a:xfrm>
            <a:off x="8286776" y="4857760"/>
            <a:ext cx="433794" cy="1785950"/>
            <a:chOff x="3495081" y="2643758"/>
            <a:chExt cx="200571" cy="1584176"/>
          </a:xfrm>
        </p:grpSpPr>
        <p:sp>
          <p:nvSpPr>
            <p:cNvPr id="13" name="Rectangle 6"/>
            <p:cNvSpPr/>
            <p:nvPr/>
          </p:nvSpPr>
          <p:spPr>
            <a:xfrm>
              <a:off x="3557322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Rectangle 8"/>
            <p:cNvSpPr/>
            <p:nvPr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Rectangle 9"/>
            <p:cNvSpPr/>
            <p:nvPr/>
          </p:nvSpPr>
          <p:spPr>
            <a:xfrm>
              <a:off x="3623644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356891" y="1683623"/>
            <a:ext cx="8007486" cy="46805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srgbClr val="0000CC"/>
                </a:solidFill>
              </a:rPr>
              <a:t>  	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  <a:t>Одной из важнейших составляющих начальной социализации ребенка является его </a:t>
            </a:r>
            <a:r>
              <a:rPr lang="ru-RU" b="1" dirty="0">
                <a:solidFill>
                  <a:srgbClr val="111111"/>
                </a:solidFill>
                <a:latin typeface="Times New Roman"/>
                <a:ea typeface="Times New Roman"/>
              </a:rPr>
              <a:t>профессиональное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  <a:t> самоопределение – процесс сознательного и самостоятельного выбора своего </a:t>
            </a:r>
            <a:r>
              <a:rPr lang="ru-RU" b="1" dirty="0">
                <a:solidFill>
                  <a:srgbClr val="111111"/>
                </a:solidFill>
                <a:latin typeface="Times New Roman"/>
                <a:ea typeface="Times New Roman"/>
              </a:rPr>
              <a:t>профессионального пути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  <a:t>.</a:t>
            </a:r>
            <a:endParaRPr lang="ru-RU" sz="3200" dirty="0">
              <a:latin typeface="Times New Roman"/>
              <a:ea typeface="Times New Roman"/>
            </a:endParaRPr>
          </a:p>
          <a:p>
            <a:pPr indent="228600" algn="just"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  <a:t>Для всестороннего развития детской личности воспитанников особое значение имеет ознакомление с миром взрослых, окружающим миром. Вступление ребенка в социальный мир не возможно без усвоения им первичных представлений о социальном мире, в том числе и знакомства с </a:t>
            </a:r>
            <a:r>
              <a:rPr lang="ru-RU" b="1" dirty="0">
                <a:solidFill>
                  <a:srgbClr val="111111"/>
                </a:solidFill>
                <a:latin typeface="Times New Roman"/>
                <a:ea typeface="Times New Roman"/>
              </a:rPr>
              <a:t>профессиями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  <a:t>.</a:t>
            </a:r>
            <a:endParaRPr lang="ru-RU" sz="3200" dirty="0">
              <a:latin typeface="Times New Roman"/>
              <a:ea typeface="Times New Roman"/>
            </a:endParaRPr>
          </a:p>
          <a:p>
            <a:endParaRPr lang="ru-RU" b="1" i="1" dirty="0">
              <a:solidFill>
                <a:srgbClr val="0000CC"/>
              </a:solidFill>
            </a:endParaRPr>
          </a:p>
        </p:txBody>
      </p:sp>
      <p:pic>
        <p:nvPicPr>
          <p:cNvPr id="4" name="Picture 2" descr="F:\ПРОЕКТЫ 2020\Бережливые технологии 2020\БРЕНД ДОУ 53\28-06-2020_21-22-01\28-06-2020_21-38-21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500198" cy="1500198"/>
          </a:xfrm>
          <a:prstGeom prst="rect">
            <a:avLst/>
          </a:prstGeom>
          <a:noFill/>
        </p:spPr>
      </p:pic>
      <p:grpSp>
        <p:nvGrpSpPr>
          <p:cNvPr id="12" name="Group 5"/>
          <p:cNvGrpSpPr/>
          <p:nvPr/>
        </p:nvGrpSpPr>
        <p:grpSpPr>
          <a:xfrm>
            <a:off x="8286776" y="4857760"/>
            <a:ext cx="433794" cy="1785950"/>
            <a:chOff x="3495081" y="2643758"/>
            <a:chExt cx="200571" cy="1584176"/>
          </a:xfrm>
        </p:grpSpPr>
        <p:sp>
          <p:nvSpPr>
            <p:cNvPr id="13" name="Rectangle 6"/>
            <p:cNvSpPr/>
            <p:nvPr/>
          </p:nvSpPr>
          <p:spPr>
            <a:xfrm>
              <a:off x="3557322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Rectangle 8"/>
            <p:cNvSpPr/>
            <p:nvPr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Rectangle 9"/>
            <p:cNvSpPr/>
            <p:nvPr/>
          </p:nvSpPr>
          <p:spPr>
            <a:xfrm>
              <a:off x="3623644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7667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0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Каждый человек мечтает обрести в жизни свое любимое дело, доставляющее радость ему самому и приносящее пользу людям. Мир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профессий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в обществе – сложная, динамичная, постоянно развивающаяся система.     Поэтому очень важно познакомить ребенка с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профессиями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рассказать о тех характерных качествах, которые требует та или иная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профессия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Picture 2" descr="F:\ПРОЕКТЫ 2020\Бережливые технологии 2020\БРЕНД ДОУ 53\28-06-2020_21-22-01\28-06-2020_21-38-21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15" y="260648"/>
            <a:ext cx="1500198" cy="1500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2863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908720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Ранняя </a:t>
            </a: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</a:rPr>
              <a:t>профориентация дошкольников включает в себя профориентационные мероприятия и призвана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:</a:t>
            </a:r>
          </a:p>
          <a:p>
            <a:pPr indent="228600" algn="just">
              <a:spcAft>
                <a:spcPts val="0"/>
              </a:spcAft>
            </a:pPr>
            <a:endParaRPr lang="ru-RU" sz="2800" dirty="0">
              <a:latin typeface="Times New Roman"/>
              <a:ea typeface="Times New Roman"/>
            </a:endParaRP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 дать ребенку начальные и максимально разнообразные представления о </a:t>
            </a: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</a:rPr>
              <a:t>профессиях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;</a:t>
            </a:r>
            <a:endParaRPr lang="ru-RU" sz="2800" dirty="0">
              <a:latin typeface="Times New Roman"/>
              <a:ea typeface="Times New Roman"/>
            </a:endParaRP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 сформировать у него эмоционально-положительное отношение к труду и </a:t>
            </a: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</a:rPr>
              <a:t>профессиональному миру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;</a:t>
            </a:r>
            <a:endParaRPr lang="ru-RU" sz="2800" dirty="0">
              <a:latin typeface="Times New Roman"/>
              <a:ea typeface="Times New Roman"/>
            </a:endParaRP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предоставить возможность использовать силы в доступных видах деятельности.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Picture 2" descr="F:\ПРОЕКТЫ 2020\Бережливые технологии 2020\БРЕНД ДОУ 53\28-06-2020_21-22-01\28-06-2020_21-38-21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15" y="260648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4533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ПРОЕКТЫ 2020\Бережливые технологии 2020\БРЕНД ДОУ 53\28-06-2020_21-22-01\28-06-2020_21-38-21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198486" cy="119848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67544" y="858126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         Актуальность проблемы состоит в том, что необходимо сформировать у детей с ОВЗ конкретно - наглядные представления и расширять знания о различных профессиях, развивая положительное отношение и уважение к труду, тем самым подводя детей к пониманию, что любой труд требует ответственности и добросовестности, а так же подготавливая детей с ОВЗ к вступлению в самостоятельную жизнь.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ПРОЕКТЫ 2020\Бережливые технологии 2020\БРЕНД ДОУ 53\28-06-2020_21-22-01\28-06-2020_21-38-21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500198" cy="150019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36071" y="404664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            </a:t>
            </a: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</a:rPr>
              <a:t>Основные задачи </a:t>
            </a:r>
          </a:p>
          <a:p>
            <a:pPr indent="228600" algn="ctr">
              <a:spcAft>
                <a:spcPts val="0"/>
              </a:spcAft>
            </a:pP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</a:rPr>
              <a:t>        направленные на раннюю </a:t>
            </a:r>
          </a:p>
          <a:p>
            <a:pPr indent="228600" algn="ctr">
              <a:spcAft>
                <a:spcPts val="0"/>
              </a:spcAft>
            </a:pP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</a:rPr>
              <a:t>         профориентацию детей с ОВЗ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:</a:t>
            </a:r>
          </a:p>
          <a:p>
            <a:pPr indent="228600" algn="ctr">
              <a:spcAft>
                <a:spcPts val="0"/>
              </a:spcAft>
            </a:pPr>
            <a:endParaRPr lang="ru-RU" sz="2800" dirty="0">
              <a:solidFill>
                <a:srgbClr val="111111"/>
              </a:solidFill>
              <a:latin typeface="Times New Roman"/>
              <a:ea typeface="Times New Roman"/>
            </a:endParaRP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формирование первоначальных представлений о видах труда взрослых;</a:t>
            </a: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расширение представлений о труде взрослых;</a:t>
            </a: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систематизирование представлений о разнообразных видах техники, облегчающей выполнение трудовых функций человека;</a:t>
            </a: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создание условий для формирования ранних профессиональных устремлений детей с ОВЗ.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5776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ПРОЕКТЫ 2020\Бережливые технологии 2020\БРЕНД ДОУ 53\28-06-2020_21-22-01\28-06-2020_21-38-21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198486" cy="119848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21919" y="84467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Сюжетно-ролевая игра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не только ведущая деятельность дошкольника, но и необходимое средство реализации задач ранней профориентации. </a:t>
            </a:r>
          </a:p>
          <a:p>
            <a:pPr algn="just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      В процессе профориентационной сюжетно-ролевой игры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имитируются производственные сюжеты, модели профессионального поведения, модели межличностных профессиональных отношений, идет приобщение детей ОВЗ к труду взрослых. В ходе такой игры ранее полученные знания о профессиональной деятельности взрослых преобразуются в доступный для ребёнка опыт.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70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727930" y="29885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5" name="Picture 2" descr="F:\ПРОЕКТЫ 2020\Бережливые технологии 2020\БРЕНД ДОУ 53\28-06-2020_21-22-01\28-06-2020_21-38-21\доу 53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500198" cy="1500198"/>
          </a:xfrm>
          <a:prstGeom prst="rect">
            <a:avLst/>
          </a:prstGeom>
          <a:noFill/>
        </p:spPr>
      </p:pic>
      <p:grpSp>
        <p:nvGrpSpPr>
          <p:cNvPr id="22" name="Group 5"/>
          <p:cNvGrpSpPr/>
          <p:nvPr/>
        </p:nvGrpSpPr>
        <p:grpSpPr>
          <a:xfrm>
            <a:off x="8429652" y="3357562"/>
            <a:ext cx="252653" cy="1785950"/>
            <a:chOff x="3495081" y="2643758"/>
            <a:chExt cx="200571" cy="1584176"/>
          </a:xfrm>
        </p:grpSpPr>
        <p:sp>
          <p:nvSpPr>
            <p:cNvPr id="23" name="Rectangle 6"/>
            <p:cNvSpPr/>
            <p:nvPr/>
          </p:nvSpPr>
          <p:spPr>
            <a:xfrm>
              <a:off x="3557322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4" name="Rectangle 8"/>
            <p:cNvSpPr/>
            <p:nvPr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5" name="Rectangle 9"/>
            <p:cNvSpPr/>
            <p:nvPr/>
          </p:nvSpPr>
          <p:spPr>
            <a:xfrm>
              <a:off x="3623644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grpSp>
        <p:nvGrpSpPr>
          <p:cNvPr id="26" name="Group 5"/>
          <p:cNvGrpSpPr/>
          <p:nvPr/>
        </p:nvGrpSpPr>
        <p:grpSpPr>
          <a:xfrm>
            <a:off x="4357686" y="3357562"/>
            <a:ext cx="252653" cy="1785950"/>
            <a:chOff x="3495081" y="2643758"/>
            <a:chExt cx="200571" cy="1584176"/>
          </a:xfrm>
        </p:grpSpPr>
        <p:sp>
          <p:nvSpPr>
            <p:cNvPr id="27" name="Rectangle 6"/>
            <p:cNvSpPr/>
            <p:nvPr/>
          </p:nvSpPr>
          <p:spPr>
            <a:xfrm>
              <a:off x="3557322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8" name="Rectangle 8"/>
            <p:cNvSpPr/>
            <p:nvPr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9" name="Rectangle 9"/>
            <p:cNvSpPr/>
            <p:nvPr/>
          </p:nvSpPr>
          <p:spPr>
            <a:xfrm>
              <a:off x="3623644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07504" y="1708875"/>
            <a:ext cx="4250182" cy="5057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Возрастная группа: 5-7 лет.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Развитие познавательного интереса детей к профессиям людей работающих в массажном салоне.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Задачи: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Способствовать повышению интереса к изучению профессии социальной сферы услуг (менеджер, администратор, охранник, уборщица, врач – массажист, кассир);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Развивать экономическое воспитание детей, через знакомство с понятиями: «деньги», «цена», «дорого», «дешево»,  «оплатить услугу», «заработать», «терминал», «реклама»;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Активизировать познавательную деятельность дошкольников, совершенствовать коммуникативные качества;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Способствовать воспитанию чувства уважения к труду людей разных профессий.</a:t>
            </a:r>
            <a:endParaRPr lang="ru-RU" sz="1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a typeface="Calibri"/>
                <a:cs typeface="Times New Roman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26795" y="964389"/>
            <a:ext cx="4117319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образовательного события: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Пришло приглашение на открытие массажного салона: «Приглашаем всех желающих посетить наш массажный салона «Здоровье». Лечебный массаж – это лучше средство для хорошего настроения, позитивного мироощущения и самочувствия. При прохождении 2 услуг, получаете подарочный  сертификат на   1 бесплатное помещение салона. Ждем  всех по адресу: Мокроусова, 9А»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Возможные образовательные ситуации: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изготовление нестандартного оборудования для массажа; сюжетно - ролевая игра «Массажный салон», беседа - рассуждение о том кто может, а кто не может работать в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Массажном салоне»;</a:t>
            </a:r>
          </a:p>
          <a:p>
            <a:pPr lvl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беседа - рассуждение, «Какие услуги в массажном салоне» могут быть бесплатными»; финансовая игра «Разменяй – ка» (Развивать у дошкольников экономическую грамотность; учить считать деньги).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 окончанию образовательного события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группе могут появиться: выставка нестандартного оборудования для массажа; изготовленные купюры и монеты для игры; альбом «Портреты специалистов массажного салона»; пригласительные открытки на разные мероприятия;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dirty="0"/>
              <a:t> </a:t>
            </a:r>
          </a:p>
        </p:txBody>
      </p:sp>
      <p:sp>
        <p:nvSpPr>
          <p:cNvPr id="30" name="Текст 1"/>
          <p:cNvSpPr>
            <a:spLocks noGrp="1"/>
          </p:cNvSpPr>
          <p:nvPr>
            <p:ph type="body" sz="quarter" idx="10"/>
          </p:nvPr>
        </p:nvSpPr>
        <p:spPr>
          <a:xfrm>
            <a:off x="1834786" y="165533"/>
            <a:ext cx="6243036" cy="768085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0000CC"/>
                </a:solidFill>
              </a:rPr>
              <a:t>Образовательное событие</a:t>
            </a:r>
          </a:p>
          <a:p>
            <a:r>
              <a:rPr lang="ru-RU" b="1" dirty="0">
                <a:solidFill>
                  <a:srgbClr val="0000CC"/>
                </a:solidFill>
              </a:rPr>
              <a:t>«Массажный салон</a:t>
            </a:r>
            <a:r>
              <a:rPr lang="ru-RU" dirty="0">
                <a:solidFill>
                  <a:srgbClr val="0000CC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090078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712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МБДОУ д/с № 53</dc:title>
  <dc:creator>ya</dc:creator>
  <cp:lastModifiedBy>Оксана</cp:lastModifiedBy>
  <cp:revision>29</cp:revision>
  <dcterms:created xsi:type="dcterms:W3CDTF">2021-03-28T10:41:53Z</dcterms:created>
  <dcterms:modified xsi:type="dcterms:W3CDTF">2023-06-15T12:01:33Z</dcterms:modified>
</cp:coreProperties>
</file>