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77" r:id="rId23"/>
    <p:sldId id="257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36" y="250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31882-3076-4DB5-869B-CF0E8E3F6017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2B5F0-6ACA-4DEB-9039-079CC2777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89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Формулировка задачи (обычно на профессиональном языке). На этом этапе осуществляется четкая формулировка задачи, выделение исходных данных для ее решения и точные указания относительно того, какие результаты и в каком виде должна давать программа.</a:t>
            </a:r>
          </a:p>
          <a:p>
            <a:endParaRPr lang="ru-RU" dirty="0" smtClean="0"/>
          </a:p>
          <a:p>
            <a:r>
              <a:rPr lang="ru-RU" dirty="0" smtClean="0"/>
              <a:t>Входные и выходные данные программы и их связи определяют ее спецификацию. Спецификацией называется полное описание требований к исходной программе для конкретного типа ЭВМ. В спецификации учитываются ограничения на представление данных и связи с другими программными модулями. Различают внешние и внутренние спецификации.</a:t>
            </a:r>
          </a:p>
          <a:p>
            <a:endParaRPr lang="ru-RU" dirty="0" smtClean="0"/>
          </a:p>
          <a:p>
            <a:r>
              <a:rPr lang="ru-RU" dirty="0" smtClean="0"/>
              <a:t>Внешние спецификации отображают результаты разработки требований к программе, а также содержат все сведения, необходимые вызывающим данную программу модулям. Внешние спецификации ПО должны содержать следующее:</a:t>
            </a:r>
          </a:p>
          <a:p>
            <a:endParaRPr lang="ru-RU" dirty="0" smtClean="0"/>
          </a:p>
          <a:p>
            <a:r>
              <a:rPr lang="ru-RU" dirty="0" smtClean="0"/>
              <a:t>– имя программы и имена всех точек входа;</a:t>
            </a:r>
          </a:p>
          <a:p>
            <a:endParaRPr lang="ru-RU" dirty="0" smtClean="0"/>
          </a:p>
          <a:p>
            <a:r>
              <a:rPr lang="ru-RU" dirty="0" smtClean="0"/>
              <a:t>– функции, выполняемые программой;</a:t>
            </a:r>
          </a:p>
          <a:p>
            <a:endParaRPr lang="ru-RU" dirty="0" smtClean="0"/>
          </a:p>
          <a:p>
            <a:r>
              <a:rPr lang="ru-RU" dirty="0" smtClean="0"/>
              <a:t>– число и порядок параметров, передаваемых программе;</a:t>
            </a:r>
          </a:p>
          <a:p>
            <a:endParaRPr lang="ru-RU" dirty="0" smtClean="0"/>
          </a:p>
          <a:p>
            <a:r>
              <a:rPr lang="ru-RU" dirty="0" smtClean="0"/>
              <a:t>– определение формата, размеров, атрибутов всех входных и выходных параметров;</a:t>
            </a:r>
          </a:p>
          <a:p>
            <a:endParaRPr lang="ru-RU" dirty="0" smtClean="0"/>
          </a:p>
          <a:p>
            <a:r>
              <a:rPr lang="ru-RU" dirty="0" smtClean="0"/>
              <a:t>– описание всех внешних для программы событий, происходящих при ее работе.</a:t>
            </a:r>
          </a:p>
          <a:p>
            <a:endParaRPr lang="ru-RU" dirty="0" smtClean="0"/>
          </a:p>
          <a:p>
            <a:r>
              <a:rPr lang="ru-RU" dirty="0" smtClean="0"/>
              <a:t>В процессе разработки программы часто выполняют несколько итераций составления спецификаций и проектирования. Это может потребоваться в том случае, когда вскрываются неопределенности, противоречия или другие недостатки внешних спецификаций. К предыдущим этапам возвращаются, чтобы внести уточнения и дополнения, которые возникают по мере разработки программы.</a:t>
            </a:r>
          </a:p>
          <a:p>
            <a:endParaRPr lang="ru-RU" dirty="0" smtClean="0"/>
          </a:p>
          <a:p>
            <a:r>
              <a:rPr lang="ru-RU" dirty="0" smtClean="0"/>
              <a:t>После того как программа в соответствии с внешней спецификацией будет спроектирована в виде набора связанных модулей, каждый из них и все его связи с другими должны быть описаны с помощью внутренних спецификаций. Затем проектируется каждый модуль в отдельности. Разбиение программ на модули может иллюстрироваться и документироваться схемой – алгоритмом, который показывает взаимосвязи между ними.</a:t>
            </a:r>
          </a:p>
          <a:p>
            <a:endParaRPr lang="ru-RU" dirty="0" smtClean="0"/>
          </a:p>
          <a:p>
            <a:r>
              <a:rPr lang="ru-RU" dirty="0" err="1" smtClean="0"/>
              <a:t>Предпроектные</a:t>
            </a:r>
            <a:r>
              <a:rPr lang="ru-RU" dirty="0" smtClean="0"/>
              <a:t> исследования предметной области. Целью </a:t>
            </a:r>
            <a:r>
              <a:rPr lang="ru-RU" dirty="0" err="1" smtClean="0"/>
              <a:t>предпроектных</a:t>
            </a:r>
            <a:r>
              <a:rPr lang="ru-RU" dirty="0" smtClean="0"/>
              <a:t> исследований является преобразование общих нечетких знаний о предназначении будущего программного обеспечения в сравнительно точные требования к нему.</a:t>
            </a:r>
          </a:p>
          <a:p>
            <a:endParaRPr lang="ru-RU" dirty="0" smtClean="0"/>
          </a:p>
          <a:p>
            <a:r>
              <a:rPr lang="ru-RU" dirty="0" smtClean="0"/>
              <a:t>Существуют два варианта неопределенности:</a:t>
            </a:r>
          </a:p>
          <a:p>
            <a:endParaRPr lang="ru-RU" dirty="0" smtClean="0"/>
          </a:p>
          <a:p>
            <a:r>
              <a:rPr lang="ru-RU" dirty="0" smtClean="0"/>
              <a:t>• неизвестны методы решения формулируемой задачи – такого типа не определенности обычно возникают при решении научно-технических задач;</a:t>
            </a:r>
          </a:p>
          <a:p>
            <a:endParaRPr lang="ru-RU" dirty="0" smtClean="0"/>
          </a:p>
          <a:p>
            <a:r>
              <a:rPr lang="ru-RU" dirty="0" smtClean="0"/>
              <a:t>• неизвестна структура автоматизируемых информационных процессов – обычно встречается при построении автоматизированных систем управления предприятиями.</a:t>
            </a:r>
          </a:p>
          <a:p>
            <a:endParaRPr lang="ru-RU" dirty="0" smtClean="0"/>
          </a:p>
          <a:p>
            <a:r>
              <a:rPr lang="ru-RU" dirty="0" smtClean="0"/>
              <a:t>В первом случае во время </a:t>
            </a:r>
            <a:r>
              <a:rPr lang="ru-RU" dirty="0" err="1" smtClean="0"/>
              <a:t>предпроектных</a:t>
            </a:r>
            <a:r>
              <a:rPr lang="ru-RU" dirty="0" smtClean="0"/>
              <a:t> исследований определяют возможность решения поставленной задачи и методы, позволяющие получить требуемый результат, что может потребовать соответствующих научных исследований как фундаментального, так и прикладного характера, разработки и исследования новых моделей объектов реального мира.</a:t>
            </a:r>
          </a:p>
          <a:p>
            <a:endParaRPr lang="ru-RU" dirty="0" smtClean="0"/>
          </a:p>
          <a:p>
            <a:r>
              <a:rPr lang="ru-RU" dirty="0" smtClean="0"/>
              <a:t>Во втором случае определяют:</a:t>
            </a:r>
          </a:p>
          <a:p>
            <a:endParaRPr lang="ru-RU" dirty="0" smtClean="0"/>
          </a:p>
          <a:p>
            <a:r>
              <a:rPr lang="ru-RU" dirty="0" smtClean="0"/>
              <a:t>• структуру и взаимосвязи автоматизируемых информационных процессов;</a:t>
            </a:r>
          </a:p>
          <a:p>
            <a:endParaRPr lang="ru-RU" dirty="0" smtClean="0"/>
          </a:p>
          <a:p>
            <a:r>
              <a:rPr lang="ru-RU" dirty="0" smtClean="0"/>
              <a:t>• распределение функций между человеком и системой, а также между аппаратурой и программным обеспечением;</a:t>
            </a:r>
          </a:p>
          <a:p>
            <a:endParaRPr lang="ru-RU" dirty="0" smtClean="0"/>
          </a:p>
          <a:p>
            <a:r>
              <a:rPr lang="ru-RU" dirty="0" smtClean="0"/>
              <a:t>• функции программного обеспечения; внешние условия его функционирования и особенности его интерфейсов, как с пользователями, так и при необходимости – с аппаратной частью;</a:t>
            </a:r>
          </a:p>
          <a:p>
            <a:endParaRPr lang="ru-RU" dirty="0" smtClean="0"/>
          </a:p>
          <a:p>
            <a:r>
              <a:rPr lang="ru-RU" dirty="0" smtClean="0"/>
              <a:t>• требования к программным и информационным компонентам, необходимые аппаратные ресурсы, требования к базам данных и физические характеристики программных компонент.</a:t>
            </a:r>
          </a:p>
          <a:p>
            <a:endParaRPr lang="ru-RU" dirty="0" smtClean="0"/>
          </a:p>
          <a:p>
            <a:r>
              <a:rPr lang="ru-RU" dirty="0" smtClean="0"/>
              <a:t>Результаты </a:t>
            </a:r>
            <a:r>
              <a:rPr lang="ru-RU" dirty="0" err="1" smtClean="0"/>
              <a:t>предпроектных</a:t>
            </a:r>
            <a:r>
              <a:rPr lang="ru-RU" dirty="0" smtClean="0"/>
              <a:t> исследований предметной области используют в процессе разработки технического задания.</a:t>
            </a:r>
          </a:p>
          <a:p>
            <a:endParaRPr lang="ru-RU" dirty="0" smtClean="0"/>
          </a:p>
          <a:p>
            <a:r>
              <a:rPr lang="ru-RU" dirty="0" smtClean="0"/>
              <a:t>Разработка технического задания. Техническое задание представляет собой документ, в котором сформулированы основные цели разработки, требования к программному продукту, определены сроки и этапы разработки и регламентирован процесс приемно-сдаточных испытаний. В разработке технического задания участвуют как представители заказчика, так и представители исполнителя. В основе этого документа лежат исходные требования заказчика, анализ передовых достижений техники, результаты выполнения научно-исследовательских работ, </a:t>
            </a:r>
            <a:r>
              <a:rPr lang="ru-RU" dirty="0" err="1" smtClean="0"/>
              <a:t>предпроектных</a:t>
            </a:r>
            <a:r>
              <a:rPr lang="ru-RU" dirty="0" smtClean="0"/>
              <a:t> исследований, научного прогнозирования и т. п.</a:t>
            </a:r>
          </a:p>
          <a:p>
            <a:endParaRPr lang="ru-RU" dirty="0" smtClean="0"/>
          </a:p>
          <a:p>
            <a:r>
              <a:rPr lang="ru-RU" dirty="0" smtClean="0"/>
              <a:t>Факторами, определяющими характеристики разрабатываемого программного обеспечения, являются:</a:t>
            </a:r>
          </a:p>
          <a:p>
            <a:endParaRPr lang="ru-RU" dirty="0" smtClean="0"/>
          </a:p>
          <a:p>
            <a:r>
              <a:rPr lang="ru-RU" dirty="0" smtClean="0"/>
              <a:t>• исходные данные и требуемые результаты, которые определяют функции программы или системы;</a:t>
            </a:r>
          </a:p>
          <a:p>
            <a:endParaRPr lang="ru-RU" dirty="0" smtClean="0"/>
          </a:p>
          <a:p>
            <a:r>
              <a:rPr lang="ru-RU" dirty="0" smtClean="0"/>
              <a:t>• среда функционирования (программная и аппаратная) – может быть задана, а может выбираться для обеспечения параметров, указанных в техническом задании;</a:t>
            </a:r>
          </a:p>
          <a:p>
            <a:endParaRPr lang="ru-RU" dirty="0" smtClean="0"/>
          </a:p>
          <a:p>
            <a:r>
              <a:rPr lang="ru-RU" dirty="0" smtClean="0"/>
              <a:t>• возможное взаимодействие с другим программным </a:t>
            </a:r>
            <a:r>
              <a:rPr lang="ru-RU" dirty="0" err="1" smtClean="0"/>
              <a:t>обеспечениеми</a:t>
            </a:r>
            <a:r>
              <a:rPr lang="ru-RU" dirty="0" smtClean="0"/>
              <a:t>/или специальными техническими средствами – также может быть определено, а может выбираться исходя из набора выполняемых функций.</a:t>
            </a:r>
          </a:p>
          <a:p>
            <a:endParaRPr lang="ru-RU" dirty="0" smtClean="0"/>
          </a:p>
          <a:p>
            <a:r>
              <a:rPr lang="ru-RU" dirty="0" smtClean="0"/>
              <a:t>Разработка технического задания выполняется в следующей последовательности. Прежде всего, устанавливают набор выполняемых функций, а также перечень и характеристики исходных данных. Затем определяют перечень результатов, их характеристики и способы представления.</a:t>
            </a:r>
          </a:p>
          <a:p>
            <a:endParaRPr lang="ru-RU" dirty="0" smtClean="0"/>
          </a:p>
          <a:p>
            <a:r>
              <a:rPr lang="ru-RU" dirty="0" smtClean="0"/>
              <a:t>Далее уточняют среду функционирования программного обеспечения: конкретную комплектацию и параметры технических средств, версию используемой операционной системы и, возможно, версии и параметры другого установленного программного обеспечения, с которым предстоит взаимодействовать будущему программному продукту.</a:t>
            </a:r>
          </a:p>
          <a:p>
            <a:endParaRPr lang="ru-RU" dirty="0" smtClean="0"/>
          </a:p>
          <a:p>
            <a:r>
              <a:rPr lang="ru-RU" dirty="0" smtClean="0"/>
              <a:t>В случаях, когда разрабатываемое программное обеспечение собирает и хранит некоторую информацию или включается в управление каким-либо техническим процессом, необходимо также четко регламентировать действия программы в случае сбоев оборудования и энергоснабжения.</a:t>
            </a:r>
          </a:p>
          <a:p>
            <a:endParaRPr lang="ru-RU" dirty="0" smtClean="0"/>
          </a:p>
          <a:p>
            <a:r>
              <a:rPr lang="ru-RU" dirty="0" smtClean="0"/>
              <a:t>На техническое задание существует стандарт ГОСТ 19.201-78 «Техническое задание. Требования к содержанию и оформлению». В соответствии с этим стандартом техническое задание должно содержать следующие разделы:</a:t>
            </a:r>
          </a:p>
          <a:p>
            <a:endParaRPr lang="ru-RU" dirty="0" smtClean="0"/>
          </a:p>
          <a:p>
            <a:r>
              <a:rPr lang="ru-RU" dirty="0" smtClean="0"/>
              <a:t>• введение;</a:t>
            </a:r>
          </a:p>
          <a:p>
            <a:endParaRPr lang="ru-RU" dirty="0" smtClean="0"/>
          </a:p>
          <a:p>
            <a:r>
              <a:rPr lang="ru-RU" dirty="0" smtClean="0"/>
              <a:t>• основания для разработки;</a:t>
            </a:r>
          </a:p>
          <a:p>
            <a:endParaRPr lang="ru-RU" dirty="0" smtClean="0"/>
          </a:p>
          <a:p>
            <a:r>
              <a:rPr lang="ru-RU" dirty="0" smtClean="0"/>
              <a:t>• назначение разработки;</a:t>
            </a:r>
          </a:p>
          <a:p>
            <a:endParaRPr lang="ru-RU" dirty="0" smtClean="0"/>
          </a:p>
          <a:p>
            <a:r>
              <a:rPr lang="ru-RU" dirty="0" smtClean="0"/>
              <a:t>• требования к программе или программному изделию;</a:t>
            </a:r>
          </a:p>
          <a:p>
            <a:endParaRPr lang="ru-RU" dirty="0" smtClean="0"/>
          </a:p>
          <a:p>
            <a:r>
              <a:rPr lang="ru-RU" dirty="0" smtClean="0"/>
              <a:t>• требования к программной документации;</a:t>
            </a:r>
          </a:p>
          <a:p>
            <a:endParaRPr lang="ru-RU" dirty="0" smtClean="0"/>
          </a:p>
          <a:p>
            <a:r>
              <a:rPr lang="ru-RU" dirty="0" smtClean="0"/>
              <a:t>• технико-экономические показатели;</a:t>
            </a:r>
          </a:p>
          <a:p>
            <a:endParaRPr lang="ru-RU" dirty="0" smtClean="0"/>
          </a:p>
          <a:p>
            <a:r>
              <a:rPr lang="ru-RU" dirty="0" smtClean="0"/>
              <a:t>• стадии и этапы разработки;</a:t>
            </a:r>
          </a:p>
          <a:p>
            <a:endParaRPr lang="ru-RU" dirty="0" smtClean="0"/>
          </a:p>
          <a:p>
            <a:r>
              <a:rPr lang="ru-RU" dirty="0" smtClean="0"/>
              <a:t>• порядок контроля и приемки.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2B5F0-6ACA-4DEB-9039-079CC277738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92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Выбор метода решения. Этот этап определяется решаемой задачей и требованиями, предъявляемыми к программе (по быстродействию, требуемой памяти, точности вычислений, наличию стандартных программ и т. п.). Выполнение работ на этом этапе требует определенного кругозора как в области программирования, так и в области используемых методов. Для простых задач метод решения очевиден. В ряде случаев формальная постановка задачи однозначно определяет метод ее решения, но, как правило, методов решения существует несколько, и тогда для выбора метода решения может потребоваться специальное исследование. При выборе метода учитывают:</a:t>
            </a:r>
          </a:p>
          <a:p>
            <a:endParaRPr lang="ru-RU" dirty="0" smtClean="0"/>
          </a:p>
          <a:p>
            <a:r>
              <a:rPr lang="ru-RU" dirty="0" smtClean="0"/>
              <a:t>• особенности данных конкретной задачи, связанные с предметной областью (погрешность, возможные особые случаи и т. п.);</a:t>
            </a:r>
          </a:p>
          <a:p>
            <a:endParaRPr lang="ru-RU" dirty="0" smtClean="0"/>
          </a:p>
          <a:p>
            <a:r>
              <a:rPr lang="ru-RU" dirty="0" smtClean="0"/>
              <a:t>• требования к результатам (допустимую погрешность);</a:t>
            </a:r>
          </a:p>
          <a:p>
            <a:endParaRPr lang="ru-RU" dirty="0" smtClean="0"/>
          </a:p>
          <a:p>
            <a:r>
              <a:rPr lang="ru-RU" dirty="0" smtClean="0"/>
              <a:t>• характеристики метода (точный или приближенный, погрешности результатов, вычислительную и емкостную сложности, сложность реализации и т. п.).</a:t>
            </a:r>
          </a:p>
          <a:p>
            <a:endParaRPr lang="ru-RU" dirty="0" smtClean="0"/>
          </a:p>
          <a:p>
            <a:r>
              <a:rPr lang="ru-RU" dirty="0" smtClean="0"/>
              <a:t>На начальных этапах процесса проектирования должны быть приняты принципиальные решения, во многом определяющие этот процесс, а также качество и трудоемкость разработки. К таким решениям относят:</a:t>
            </a:r>
          </a:p>
          <a:p>
            <a:endParaRPr lang="ru-RU" dirty="0" smtClean="0"/>
          </a:p>
          <a:p>
            <a:r>
              <a:rPr lang="ru-RU" dirty="0" smtClean="0"/>
              <a:t>• выбор архитектуры программного обеспечения;</a:t>
            </a:r>
          </a:p>
          <a:p>
            <a:endParaRPr lang="ru-RU" dirty="0" smtClean="0"/>
          </a:p>
          <a:p>
            <a:r>
              <a:rPr lang="ru-RU" dirty="0" smtClean="0"/>
              <a:t>• выбор типа пользовательского интерфейса и технологии работы с документами;</a:t>
            </a:r>
          </a:p>
          <a:p>
            <a:endParaRPr lang="ru-RU" dirty="0" smtClean="0"/>
          </a:p>
          <a:p>
            <a:r>
              <a:rPr lang="ru-RU" dirty="0" smtClean="0"/>
              <a:t>• выбор метода разработки;</a:t>
            </a:r>
          </a:p>
          <a:p>
            <a:endParaRPr lang="ru-RU" dirty="0" smtClean="0"/>
          </a:p>
          <a:p>
            <a:r>
              <a:rPr lang="ru-RU" dirty="0" smtClean="0"/>
              <a:t>• выбор языка и среды программирования.</a:t>
            </a:r>
          </a:p>
          <a:p>
            <a:endParaRPr lang="ru-RU" dirty="0" smtClean="0"/>
          </a:p>
          <a:p>
            <a:r>
              <a:rPr lang="ru-RU" dirty="0" smtClean="0"/>
              <a:t>Другими словами, эти решения определяют, что проектируется, с какими потребительскими характеристиками, как и какими средствами.</a:t>
            </a:r>
          </a:p>
          <a:p>
            <a:endParaRPr lang="ru-RU" dirty="0" smtClean="0"/>
          </a:p>
          <a:p>
            <a:r>
              <a:rPr lang="ru-RU" dirty="0" smtClean="0"/>
              <a:t>Виды архитектур уже рассматривались выше.</a:t>
            </a:r>
          </a:p>
          <a:p>
            <a:endParaRPr lang="ru-RU" dirty="0" smtClean="0"/>
          </a:p>
          <a:p>
            <a:r>
              <a:rPr lang="ru-RU" dirty="0" smtClean="0"/>
              <a:t>Тип пользовательского интерфейса во многом определяет сложность и трудоемкость разработки. По последним данным до 80 % программного кода может реализовывать именно пользовательский интерфейс. Виды пользовательского интерфейса будут рассмотрены отдельно.</a:t>
            </a:r>
          </a:p>
          <a:p>
            <a:endParaRPr lang="ru-RU" dirty="0" smtClean="0"/>
          </a:p>
          <a:p>
            <a:r>
              <a:rPr lang="ru-RU" dirty="0" smtClean="0"/>
              <a:t>В большинстве случаев никакой проблемы выбора языка программирования реально не существует. Язык может быть определен:</a:t>
            </a:r>
          </a:p>
          <a:p>
            <a:endParaRPr lang="ru-RU" dirty="0" smtClean="0"/>
          </a:p>
          <a:p>
            <a:r>
              <a:rPr lang="ru-RU" dirty="0" smtClean="0"/>
              <a:t>• организацией, ведущей разработку; например, если фирма владеет лицензионным вариантом C++ </a:t>
            </a:r>
            <a:r>
              <a:rPr lang="ru-RU" dirty="0" err="1" smtClean="0"/>
              <a:t>Builder</a:t>
            </a:r>
            <a:r>
              <a:rPr lang="ru-RU" dirty="0" smtClean="0"/>
              <a:t>, то она будет вести разработки преимущественно в данной среде;</a:t>
            </a:r>
          </a:p>
          <a:p>
            <a:endParaRPr lang="ru-RU" dirty="0" smtClean="0"/>
          </a:p>
          <a:p>
            <a:r>
              <a:rPr lang="ru-RU" dirty="0" smtClean="0"/>
              <a:t>• программистом, который по возможности всегда будет использовать хорошо знакомый язык;</a:t>
            </a:r>
          </a:p>
          <a:p>
            <a:endParaRPr lang="ru-RU" dirty="0" smtClean="0"/>
          </a:p>
          <a:p>
            <a:r>
              <a:rPr lang="ru-RU" dirty="0" smtClean="0"/>
              <a:t>• устоявшимся мнением («все разработки подобного рода должны выполняться на C++ или на </a:t>
            </a:r>
            <a:r>
              <a:rPr lang="ru-RU" dirty="0" err="1" smtClean="0"/>
              <a:t>Java</a:t>
            </a:r>
            <a:r>
              <a:rPr lang="ru-RU" dirty="0" smtClean="0"/>
              <a:t> или на ...») и т. п,</a:t>
            </a:r>
          </a:p>
          <a:p>
            <a:endParaRPr lang="ru-RU" dirty="0" smtClean="0"/>
          </a:p>
          <a:p>
            <a:r>
              <a:rPr lang="ru-RU" dirty="0" smtClean="0"/>
              <a:t>Если же все-таки выбор языка реально возможен, то нужно иметь в виду, что все существующие языки программирования можно разделить на следующие группы:</a:t>
            </a:r>
          </a:p>
          <a:p>
            <a:endParaRPr lang="ru-RU" dirty="0" smtClean="0"/>
          </a:p>
          <a:p>
            <a:r>
              <a:rPr lang="ru-RU" dirty="0" smtClean="0"/>
              <a:t>• универсальные языки высокого уровня;</a:t>
            </a:r>
          </a:p>
          <a:p>
            <a:endParaRPr lang="ru-RU" dirty="0" smtClean="0"/>
          </a:p>
          <a:p>
            <a:r>
              <a:rPr lang="ru-RU" dirty="0" smtClean="0"/>
              <a:t>• специализированные языки разработчика программного обеспечения;</a:t>
            </a:r>
          </a:p>
          <a:p>
            <a:endParaRPr lang="ru-RU" dirty="0" smtClean="0"/>
          </a:p>
          <a:p>
            <a:r>
              <a:rPr lang="ru-RU" dirty="0" smtClean="0"/>
              <a:t>• специализированные языки пользователя;</a:t>
            </a:r>
          </a:p>
          <a:p>
            <a:endParaRPr lang="ru-RU" dirty="0" smtClean="0"/>
          </a:p>
          <a:p>
            <a:r>
              <a:rPr lang="ru-RU" dirty="0" smtClean="0"/>
              <a:t>• языки низкого уровня.</a:t>
            </a:r>
          </a:p>
          <a:p>
            <a:endParaRPr lang="ru-RU" dirty="0" smtClean="0"/>
          </a:p>
          <a:p>
            <a:r>
              <a:rPr lang="ru-RU" dirty="0" smtClean="0"/>
              <a:t>Средой программирования называют программный комплекс, который включает специализированный текстовый редактор, встроенные компилятор, компоновщик, отладчик, справочную систему и другие программы, использование которых упрощает процесс написания и отладки программ.</a:t>
            </a:r>
          </a:p>
          <a:p>
            <a:endParaRPr lang="ru-RU" dirty="0" smtClean="0"/>
          </a:p>
          <a:p>
            <a:r>
              <a:rPr lang="ru-RU" dirty="0" smtClean="0"/>
              <a:t>Последнее время широкое распространение получили </a:t>
            </a:r>
            <a:r>
              <a:rPr lang="ru-RU" dirty="0" err="1" smtClean="0"/>
              <a:t>упоминавшиеся</a:t>
            </a:r>
            <a:r>
              <a:rPr lang="ru-RU" dirty="0" smtClean="0"/>
              <a:t> выше среды визуального программирования, в которых программист получает возможность визуального подключения к программе некоторых кодов из специальных библиотек компонентов, что стало возможным с развитием объектно-ориентированного программирования.</a:t>
            </a:r>
          </a:p>
          <a:p>
            <a:endParaRPr lang="ru-RU" dirty="0" smtClean="0"/>
          </a:p>
          <a:p>
            <a:r>
              <a:rPr lang="ru-RU" dirty="0" smtClean="0"/>
              <a:t>Наиболее часто используемыми являются визуальные среды </a:t>
            </a:r>
            <a:r>
              <a:rPr lang="ru-RU" dirty="0" err="1" smtClean="0"/>
              <a:t>Delphi</a:t>
            </a:r>
            <a:r>
              <a:rPr lang="ru-RU" dirty="0" smtClean="0"/>
              <a:t>, C++ </a:t>
            </a:r>
            <a:r>
              <a:rPr lang="ru-RU" dirty="0" err="1" smtClean="0"/>
              <a:t>Builder</a:t>
            </a:r>
            <a:r>
              <a:rPr lang="ru-RU" dirty="0" smtClean="0"/>
              <a:t> фирмы </a:t>
            </a:r>
            <a:r>
              <a:rPr lang="ru-RU" dirty="0" err="1" smtClean="0"/>
              <a:t>Borland</a:t>
            </a:r>
            <a:r>
              <a:rPr lang="ru-RU" dirty="0" smtClean="0"/>
              <a:t> (</a:t>
            </a:r>
            <a:r>
              <a:rPr lang="ru-RU" dirty="0" err="1" smtClean="0"/>
              <a:t>Inprise</a:t>
            </a:r>
            <a:r>
              <a:rPr lang="ru-RU" dirty="0" smtClean="0"/>
              <a:t> </a:t>
            </a:r>
            <a:r>
              <a:rPr lang="ru-RU" dirty="0" err="1" smtClean="0"/>
              <a:t>Corporation</a:t>
            </a:r>
            <a:r>
              <a:rPr lang="ru-RU" dirty="0" smtClean="0"/>
              <a:t>), </a:t>
            </a:r>
            <a:r>
              <a:rPr lang="ru-RU" dirty="0" err="1" smtClean="0"/>
              <a:t>Visual</a:t>
            </a:r>
            <a:r>
              <a:rPr lang="ru-RU" dirty="0" smtClean="0"/>
              <a:t> C++, </a:t>
            </a:r>
            <a:r>
              <a:rPr lang="ru-RU" dirty="0" err="1" smtClean="0"/>
              <a:t>Visual</a:t>
            </a:r>
            <a:r>
              <a:rPr lang="ru-RU" dirty="0" smtClean="0"/>
              <a:t> </a:t>
            </a:r>
            <a:r>
              <a:rPr lang="ru-RU" dirty="0" err="1" smtClean="0"/>
              <a:t>Basic</a:t>
            </a:r>
            <a:r>
              <a:rPr lang="ru-RU" dirty="0" smtClean="0"/>
              <a:t> фирмы </a:t>
            </a:r>
            <a:r>
              <a:rPr lang="ru-RU" dirty="0" err="1" smtClean="0"/>
              <a:t>Microsoft</a:t>
            </a:r>
            <a:r>
              <a:rPr lang="ru-RU" dirty="0" smtClean="0"/>
              <a:t>, </a:t>
            </a:r>
            <a:r>
              <a:rPr lang="ru-RU" dirty="0" err="1" smtClean="0"/>
              <a:t>Visual</a:t>
            </a:r>
            <a:r>
              <a:rPr lang="ru-RU" dirty="0" smtClean="0"/>
              <a:t> </a:t>
            </a:r>
            <a:r>
              <a:rPr lang="ru-RU" dirty="0" err="1" smtClean="0"/>
              <a:t>Ada</a:t>
            </a:r>
            <a:r>
              <a:rPr lang="ru-RU" dirty="0" smtClean="0"/>
              <a:t> фирмы IBM и др.</a:t>
            </a:r>
          </a:p>
          <a:p>
            <a:endParaRPr lang="ru-RU" dirty="0" smtClean="0"/>
          </a:p>
          <a:p>
            <a:r>
              <a:rPr lang="ru-RU" dirty="0" smtClean="0"/>
              <a:t>Реальное применение любой технологии проектирования требует формирования или выбора ряда стандартов, которые должны соблюдаться всеми участниками проекта:</a:t>
            </a:r>
          </a:p>
          <a:p>
            <a:endParaRPr lang="ru-RU" dirty="0" smtClean="0"/>
          </a:p>
          <a:p>
            <a:r>
              <a:rPr lang="ru-RU" dirty="0" smtClean="0"/>
              <a:t>• стандарт проектирования;</a:t>
            </a:r>
          </a:p>
          <a:p>
            <a:endParaRPr lang="ru-RU" dirty="0" smtClean="0"/>
          </a:p>
          <a:p>
            <a:r>
              <a:rPr lang="ru-RU" dirty="0" smtClean="0"/>
              <a:t>• стандарт оформления проектной документации;</a:t>
            </a:r>
          </a:p>
          <a:p>
            <a:endParaRPr lang="ru-RU" dirty="0" smtClean="0"/>
          </a:p>
          <a:p>
            <a:r>
              <a:rPr lang="ru-RU" dirty="0" smtClean="0"/>
              <a:t>• стандарт интерфейса пользователя.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2B5F0-6ACA-4DEB-9039-079CC277738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99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2B5F0-6ACA-4DEB-9039-079CC277738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99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Проектирование структур данных. От выбора формы и порядка представления данных зависит способ их обработки. Этим объясняется тесная взаимосвязь двух последних этапов, когда изменения в одном тут же отражаются на другом.</a:t>
            </a:r>
          </a:p>
          <a:p>
            <a:endParaRPr lang="ru-RU" dirty="0" smtClean="0"/>
          </a:p>
          <a:p>
            <a:r>
              <a:rPr lang="ru-RU" dirty="0" smtClean="0"/>
              <a:t>Создание любой программы всегда подчиняется известной формуле: ПРОГРАММА = АЛГОРИТМ + СТРУКТУРА ДАННЫХ. После того как обозначены структура и алгоритм программы, необходимо определить состав и формат переменных и констант, с которыми она будет работать.</a:t>
            </a:r>
          </a:p>
          <a:p>
            <a:endParaRPr lang="ru-RU" dirty="0" smtClean="0"/>
          </a:p>
          <a:p>
            <a:r>
              <a:rPr lang="ru-RU" dirty="0" smtClean="0"/>
              <a:t>На этом этапе всем переменным рекомендуется присвоить символьные имена. Символьные имена чаще всего представляют легко запоминаемую аббревиатуру, которая ассоциируется с функциональным назначением переменной, поэтому их использование при написании программы повысит ее читабельность. Символьные имена переменных и символьные имена меток могут использоваться при документировании алгоритма, что позволит выполняемые функции и действия отражать кратко и четко.</a:t>
            </a:r>
          </a:p>
          <a:p>
            <a:endParaRPr lang="ru-RU" dirty="0" smtClean="0"/>
          </a:p>
          <a:p>
            <a:r>
              <a:rPr lang="ru-RU" dirty="0" smtClean="0"/>
              <a:t>Под проектированием структур данных понимают разработку их представлений в памяти. Основными параметрами, которые необходимо учитывать при проектировании структур данных, являются:</a:t>
            </a:r>
          </a:p>
          <a:p>
            <a:endParaRPr lang="ru-RU" dirty="0" smtClean="0"/>
          </a:p>
          <a:p>
            <a:r>
              <a:rPr lang="ru-RU" dirty="0" smtClean="0"/>
              <a:t>• вид хранимой информации каждого элемента данных;</a:t>
            </a:r>
          </a:p>
          <a:p>
            <a:endParaRPr lang="ru-RU" dirty="0" smtClean="0"/>
          </a:p>
          <a:p>
            <a:r>
              <a:rPr lang="ru-RU" dirty="0" smtClean="0"/>
              <a:t>• связи элементов данных и вложенных структур;</a:t>
            </a:r>
          </a:p>
          <a:p>
            <a:endParaRPr lang="ru-RU" dirty="0" smtClean="0"/>
          </a:p>
          <a:p>
            <a:r>
              <a:rPr lang="ru-RU" dirty="0" smtClean="0"/>
              <a:t>• время хранения данных структуры («время жизни»);</a:t>
            </a:r>
          </a:p>
          <a:p>
            <a:endParaRPr lang="ru-RU" dirty="0" smtClean="0"/>
          </a:p>
          <a:p>
            <a:r>
              <a:rPr lang="ru-RU" dirty="0" smtClean="0"/>
              <a:t>• совокупность операции над элементами данных, вложенными структурами и структурами в целом.</a:t>
            </a:r>
          </a:p>
          <a:p>
            <a:endParaRPr lang="ru-RU" dirty="0" smtClean="0"/>
          </a:p>
          <a:p>
            <a:r>
              <a:rPr lang="ru-RU" dirty="0" smtClean="0"/>
              <a:t>Вид хранимой информации определяет тип соответствующего поля памяти. В качестве элементов данных в зависимости от используемого языка программирования могут рассматриваться:</a:t>
            </a:r>
          </a:p>
          <a:p>
            <a:endParaRPr lang="ru-RU" dirty="0" smtClean="0"/>
          </a:p>
          <a:p>
            <a:r>
              <a:rPr lang="ru-RU" dirty="0" smtClean="0"/>
              <a:t>• целые и вещественные числа различных форматов;</a:t>
            </a:r>
          </a:p>
          <a:p>
            <a:endParaRPr lang="ru-RU" dirty="0" smtClean="0"/>
          </a:p>
          <a:p>
            <a:r>
              <a:rPr lang="ru-RU" dirty="0" smtClean="0"/>
              <a:t>• символы;</a:t>
            </a:r>
          </a:p>
          <a:p>
            <a:endParaRPr lang="ru-RU" dirty="0" smtClean="0"/>
          </a:p>
          <a:p>
            <a:r>
              <a:rPr lang="ru-RU" dirty="0" smtClean="0"/>
              <a:t>• булевские значения: </a:t>
            </a:r>
            <a:r>
              <a:rPr lang="ru-RU" dirty="0" err="1" smtClean="0"/>
              <a:t>true</a:t>
            </a:r>
            <a:r>
              <a:rPr lang="ru-RU" dirty="0" smtClean="0"/>
              <a:t> и </a:t>
            </a:r>
            <a:r>
              <a:rPr lang="ru-RU" dirty="0" err="1" smtClean="0"/>
              <a:t>false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а также некоторые структурные типы данных, например:</a:t>
            </a:r>
          </a:p>
          <a:p>
            <a:endParaRPr lang="ru-RU" dirty="0" smtClean="0"/>
          </a:p>
          <a:p>
            <a:r>
              <a:rPr lang="ru-RU" dirty="0" smtClean="0"/>
              <a:t>• строки;</a:t>
            </a:r>
          </a:p>
          <a:p>
            <a:endParaRPr lang="ru-RU" dirty="0" smtClean="0"/>
          </a:p>
          <a:p>
            <a:r>
              <a:rPr lang="ru-RU" dirty="0" smtClean="0"/>
              <a:t>• записи;</a:t>
            </a:r>
          </a:p>
          <a:p>
            <a:endParaRPr lang="ru-RU" dirty="0" smtClean="0"/>
          </a:p>
          <a:p>
            <a:r>
              <a:rPr lang="ru-RU" dirty="0" smtClean="0"/>
              <a:t>• специально объявленные классы.</a:t>
            </a:r>
          </a:p>
          <a:p>
            <a:endParaRPr lang="ru-RU" dirty="0" smtClean="0"/>
          </a:p>
          <a:p>
            <a:r>
              <a:rPr lang="ru-RU" dirty="0" smtClean="0"/>
              <a:t>При этом для числовых полей очень важно правильно определить диапазон возможных значений, а для строковых данных – максимально возможную длину строки.</a:t>
            </a:r>
          </a:p>
          <a:p>
            <a:endParaRPr lang="ru-RU" dirty="0" smtClean="0"/>
          </a:p>
          <a:p>
            <a:r>
              <a:rPr lang="ru-RU" dirty="0" smtClean="0"/>
              <a:t>Связи элементов и вложенных структур, а также их устойчивость и совокупность операций над элементами и вложенными структурами определяют структуры памяти, используемые для представления данных. Время жизни учитывают при размещении данных в статической или динамической памяти, а также во внешней памяти.</a:t>
            </a:r>
          </a:p>
          <a:p>
            <a:endParaRPr lang="ru-RU" dirty="0" smtClean="0"/>
          </a:p>
          <a:p>
            <a:r>
              <a:rPr lang="ru-RU" dirty="0" smtClean="0"/>
              <a:t>Рассмотрим существующие варианты внутреннего представления данных, их элементов и связей между ними более подробно.</a:t>
            </a:r>
          </a:p>
          <a:p>
            <a:endParaRPr lang="ru-RU" dirty="0" smtClean="0"/>
          </a:p>
          <a:p>
            <a:r>
              <a:rPr lang="ru-RU" dirty="0" smtClean="0"/>
              <a:t>Различают две базовые структуры организации данных в оперативной памяти: векторную и списковую.</a:t>
            </a:r>
          </a:p>
          <a:p>
            <a:endParaRPr lang="ru-RU" dirty="0" smtClean="0"/>
          </a:p>
          <a:p>
            <a:r>
              <a:rPr lang="ru-RU" dirty="0" smtClean="0"/>
              <a:t>Векторная структура представляет собой последовательность байт памяти, которые используются для размещения полей данных (рис. 5.14). Последовательное размещение организованных структур данных позволяет осуществлять прямой доступ к элементам: по индексу (совокупности индексов) – в массивах или строках или по имени поля – в записях или объектах.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Однако выполнение операций добавления и удаления элементов при использовании векторных структур для размещения элементов массивов может потребовать осуществления многократных сдвигов элементов.</a:t>
            </a:r>
          </a:p>
          <a:p>
            <a:endParaRPr lang="ru-RU" dirty="0" smtClean="0"/>
          </a:p>
          <a:p>
            <a:r>
              <a:rPr lang="ru-RU" dirty="0" smtClean="0"/>
              <a:t>Структуры данных в векторном представлении можно размещать как в статической, так и в динамической памяти. Расположение векторных представлений в динамической памяти иногда позволяет существенно увеличить эффективность использования оперативной памяти.</a:t>
            </a:r>
          </a:p>
          <a:p>
            <a:endParaRPr lang="ru-RU" dirty="0" smtClean="0"/>
          </a:p>
          <a:p>
            <a:r>
              <a:rPr lang="ru-RU" dirty="0" smtClean="0"/>
              <a:t>Желательно размещать в динамической памяти временные структуры, хранящие промежуточные результаты, и структуры, размер которых сильно зависит от вводимых исходных данных.</a:t>
            </a:r>
          </a:p>
          <a:p>
            <a:endParaRPr lang="ru-RU" dirty="0" smtClean="0"/>
          </a:p>
          <a:p>
            <a:r>
              <a:rPr lang="ru-RU" dirty="0" smtClean="0"/>
              <a:t>Списковые структуры строят из специальных элементов, включающих помимо информационной части еще и один или несколько указателей-адресов элементов или вложенных структур, связанных с данным элементом. Размещая подобные элементы в динамической памяти можно организовывать различные внутренние структуры (рис. 5.15).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Однако при использовании списковых структур следует помнить, что:</a:t>
            </a:r>
          </a:p>
          <a:p>
            <a:endParaRPr lang="ru-RU" dirty="0" smtClean="0"/>
          </a:p>
          <a:p>
            <a:r>
              <a:rPr lang="ru-RU" dirty="0" smtClean="0"/>
              <a:t>• для хранения указателей необходима дополнительная память;</a:t>
            </a:r>
          </a:p>
          <a:p>
            <a:endParaRPr lang="ru-RU" dirty="0" smtClean="0"/>
          </a:p>
          <a:p>
            <a:r>
              <a:rPr lang="ru-RU" dirty="0" smtClean="0"/>
              <a:t>• поиск информации в линейных списках осуществляется последовательно, а потому требует больше времени;</a:t>
            </a:r>
          </a:p>
          <a:p>
            <a:endParaRPr lang="ru-RU" dirty="0" smtClean="0"/>
          </a:p>
          <a:p>
            <a:r>
              <a:rPr lang="ru-RU" dirty="0" smtClean="0"/>
              <a:t>• построение списков и выполнение операций над элементами данных, хранящимися в списках, требует более высокой квалификации программистов, более трудоемко, а соответствующие подпрограммы содержат больше ошибок и, следовательно, требуют более тщательного тестирования.</a:t>
            </a:r>
          </a:p>
          <a:p>
            <a:endParaRPr lang="ru-RU" dirty="0" smtClean="0"/>
          </a:p>
          <a:p>
            <a:r>
              <a:rPr lang="ru-RU" dirty="0" smtClean="0"/>
              <a:t>Обычно векторное представление используют для хранения статических множеств, таблиц (одномерных и многомерных), например, матриц, строк, записей, а также графов, представленных матрицей смежности, матрицей инцидентности или аналитически. Списковое представление удобно для хранения динамических (изменяемых) структур и структур со сложными связями.</a:t>
            </a:r>
          </a:p>
          <a:p>
            <a:endParaRPr lang="ru-RU" dirty="0" smtClean="0"/>
          </a:p>
          <a:p>
            <a:r>
              <a:rPr lang="ru-RU" dirty="0" smtClean="0"/>
              <a:t>В наиболее ответственных случаях при выборе внутреннего представления целесообразно определять вычислительную сложность выполнения наиболее часто встречающихся операций со структурой данных или ее элементами для различных вариантов. А также оценивать их емкостную сложность.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2B5F0-6ACA-4DEB-9039-079CC277738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41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Программирование, т. е. запись разработанного алгоритма на языке программирования. Если разработка алгоритма выполнена хорошо, то программирование принципиальных трудностей не вызывает.</a:t>
            </a:r>
          </a:p>
          <a:p>
            <a:endParaRPr lang="ru-RU" dirty="0" smtClean="0"/>
          </a:p>
          <a:p>
            <a:r>
              <a:rPr lang="ru-RU" dirty="0" smtClean="0"/>
              <a:t>Тестирование и отладка программы. Как показывает опыт программирования, несмотря на тщательное проведение предыдущих этапов, не удается разработать ПО без ошибок. Цель тестирования заключается в выявлении ошибок, имеющихся в программе, а отладки – в устранении ошибок, обнаруженных при тестировании. Обычно тестирование и отладка представляют собой наиболее трудоемкий этап цикла разработки программ. При этом следует отметить, что он невозможен без соответствующей документации на разрабатываемое ПО.</a:t>
            </a:r>
          </a:p>
          <a:p>
            <a:endParaRPr lang="ru-RU" dirty="0" smtClean="0"/>
          </a:p>
          <a:p>
            <a:r>
              <a:rPr lang="ru-RU" dirty="0" smtClean="0"/>
              <a:t>Для выполнения тестирования необходимо подготовить тесты. Тест – это специально подобранные исходные данные в совокупности с теми результатами, которые должна выдавать программа при обработке этих данных. Разработка тестов – трудоемкая работа, часто требующая выполнения ручных просчетов. При составлении тестов нужно стремиться обеспечить проверку всех ветвей программы. В силу важности, сложности и трудоемкости этапа отладки программ этому вопросу будет посвящен отдельный разговор.</a:t>
            </a:r>
          </a:p>
          <a:p>
            <a:endParaRPr lang="ru-RU" dirty="0" smtClean="0"/>
          </a:p>
          <a:p>
            <a:r>
              <a:rPr lang="ru-RU" dirty="0" smtClean="0"/>
              <a:t>Документирование. Важное место в процессе разработки ПО отводится оформлению документации. Основная ее часть создается на этапах составления спецификаций и проектирования. Небольшая по объему, но полная документация необходима для того, чтобы идеи, заложенные в проекте ПО, были донесены до разработчиков других модулей ПО, пользователей ПО и группы ее сопровождения. Документация должна формироваться и корректироваться на протяжении всего цикла разработки ПО.</a:t>
            </a:r>
          </a:p>
          <a:p>
            <a:endParaRPr lang="ru-RU" dirty="0" smtClean="0"/>
          </a:p>
          <a:p>
            <a:r>
              <a:rPr lang="ru-RU" dirty="0" smtClean="0"/>
              <a:t>Основной результат работ этого этапа – создание эксплуатационной документации на программный продукт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2B5F0-6ACA-4DEB-9039-079CC277738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228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Компоненты технологического процесса организации</a:t>
            </a:r>
          </a:p>
          <a:p>
            <a:r>
              <a:rPr lang="ru-RU" dirty="0" smtClean="0"/>
              <a:t>Основные компоненты ТП организации таковы:</a:t>
            </a:r>
          </a:p>
          <a:p>
            <a:endParaRPr lang="ru-RU" dirty="0" smtClean="0"/>
          </a:p>
          <a:p>
            <a:r>
              <a:rPr lang="ru-RU" dirty="0" smtClean="0"/>
              <a:t>архитектура ТП;</a:t>
            </a:r>
          </a:p>
          <a:p>
            <a:endParaRPr lang="ru-RU" dirty="0" smtClean="0"/>
          </a:p>
          <a:p>
            <a:r>
              <a:rPr lang="ru-RU" dirty="0" smtClean="0"/>
              <a:t>элементы ТП;</a:t>
            </a:r>
          </a:p>
          <a:p>
            <a:endParaRPr lang="ru-RU" dirty="0" smtClean="0"/>
          </a:p>
          <a:p>
            <a:r>
              <a:rPr lang="ru-RU" dirty="0" smtClean="0"/>
              <a:t>описания жизненных циклов (ЖЦ) ПО, рекомендованных для использования в организации;</a:t>
            </a:r>
          </a:p>
          <a:p>
            <a:endParaRPr lang="ru-RU" dirty="0" smtClean="0"/>
          </a:p>
          <a:p>
            <a:r>
              <a:rPr lang="ru-RU" dirty="0" smtClean="0"/>
              <a:t>руководства и критерии для настройки стандартного ТП организации;</a:t>
            </a:r>
          </a:p>
          <a:p>
            <a:endParaRPr lang="ru-RU" dirty="0" smtClean="0"/>
          </a:p>
          <a:p>
            <a:r>
              <a:rPr lang="ru-RU" dirty="0" smtClean="0"/>
              <a:t>база данных (БД) ТП организации;</a:t>
            </a:r>
          </a:p>
          <a:p>
            <a:endParaRPr lang="ru-RU" dirty="0" smtClean="0"/>
          </a:p>
          <a:p>
            <a:r>
              <a:rPr lang="ru-RU" dirty="0" smtClean="0"/>
              <a:t>библиотека документации, связанной с процессом разработки.</a:t>
            </a:r>
          </a:p>
          <a:p>
            <a:endParaRPr lang="ru-RU" dirty="0" smtClean="0"/>
          </a:p>
          <a:p>
            <a:r>
              <a:rPr lang="ru-RU" dirty="0" smtClean="0"/>
              <a:t>Компоненты ТП открыты для использования проектами при разработке, сопровождении и реализации собственных ТП проектов. Организация может группировать компоненты ТП разными способами в зависимости от подхода к формированию стандартного ТП. Например, описание ЖЦ ПО может быть интегральной частью стандартного ТП организации. Другой пример - часть библиотеки документации, относящейся к ТП, может храниться в БД ТП организации.</a:t>
            </a:r>
          </a:p>
          <a:p>
            <a:endParaRPr lang="ru-RU" dirty="0" smtClean="0"/>
          </a:p>
          <a:p>
            <a:r>
              <a:rPr lang="ru-RU" dirty="0" smtClean="0"/>
              <a:t>Архитектура ТП - это описание стандартного ТП организации, касающееся приоритетов, интерфейсов, взаимозависимостей и других взаимоотношений между элементами стандартного ТП организации и других внешних по отношению к нему процессов (например, системной инженерии, инженерии аппаратного обеспечения и др.).</a:t>
            </a:r>
          </a:p>
          <a:p>
            <a:endParaRPr lang="ru-RU" dirty="0" smtClean="0"/>
          </a:p>
          <a:p>
            <a:r>
              <a:rPr lang="ru-RU" dirty="0" smtClean="0"/>
              <a:t>Элемент ТП - это составной элемент описания ТП, который охватывает четко определенное, ограниченное и связное множество задач (например, оценивание ПО, проектирование ПО и др.). Описания элементов ТП могут представлять собой:</a:t>
            </a:r>
          </a:p>
          <a:p>
            <a:endParaRPr lang="ru-RU" dirty="0" smtClean="0"/>
          </a:p>
          <a:p>
            <a:r>
              <a:rPr lang="ru-RU" dirty="0" smtClean="0"/>
              <a:t>шаблоны (</a:t>
            </a:r>
            <a:r>
              <a:rPr lang="ru-RU" dirty="0" err="1" smtClean="0"/>
              <a:t>template</a:t>
            </a:r>
            <a:r>
              <a:rPr lang="ru-RU" dirty="0" smtClean="0"/>
              <a:t>), подлежащие заполнению;</a:t>
            </a:r>
          </a:p>
          <a:p>
            <a:endParaRPr lang="ru-RU" dirty="0" smtClean="0"/>
          </a:p>
          <a:p>
            <a:r>
              <a:rPr lang="ru-RU" dirty="0" smtClean="0"/>
              <a:t>фрагменты, требующие укомплектования;</a:t>
            </a:r>
          </a:p>
          <a:p>
            <a:endParaRPr lang="ru-RU" dirty="0" smtClean="0"/>
          </a:p>
          <a:p>
            <a:r>
              <a:rPr lang="ru-RU" dirty="0" smtClean="0"/>
              <a:t>описания, выполненные на высоком уровне абстракции и нуждающиеся в уточнении;</a:t>
            </a:r>
          </a:p>
          <a:p>
            <a:endParaRPr lang="ru-RU" dirty="0" smtClean="0"/>
          </a:p>
          <a:p>
            <a:r>
              <a:rPr lang="ru-RU" dirty="0" smtClean="0"/>
              <a:t>полностью сформированные описания, которые могут быть модифицированы или использованы без изменений.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Рис.1. Концептуальная модель ТП</a:t>
            </a:r>
          </a:p>
          <a:p>
            <a:endParaRPr lang="ru-RU" dirty="0" smtClean="0"/>
          </a:p>
          <a:p>
            <a:r>
              <a:rPr lang="ru-RU" dirty="0" smtClean="0"/>
              <a:t>Описание жизненных циклов ПО, рекомендованных к использованию - это набор описаний адаптированных к нуждам организации моделей ЖЦ ПО. По согласованию с заказчиком или пользователем конкретного проекта одна из этих моделей должна быть использована в сочетании со стандартным ТП при построении ТП проекта.</a:t>
            </a:r>
          </a:p>
          <a:p>
            <a:endParaRPr lang="ru-RU" dirty="0" smtClean="0"/>
          </a:p>
          <a:p>
            <a:r>
              <a:rPr lang="ru-RU" dirty="0" smtClean="0"/>
              <a:t>Руководства и критерии настройки ТП организации призваны помочь руководителям проектов ПО выбрать ЖЦ ПО для использования и адаптировать стандартный ТП организации и выбранный ЖЦ ПО к характеристикам конкретного проекта. Эти руководства и критерии обеспечивают общий базис для планирования, реализации, измерения, анализа и совершенствования процессов разработки ПО проектов.</a:t>
            </a:r>
          </a:p>
          <a:p>
            <a:endParaRPr lang="ru-RU" dirty="0" smtClean="0"/>
          </a:p>
          <a:p>
            <a:r>
              <a:rPr lang="ru-RU" dirty="0" smtClean="0"/>
              <a:t>База данных технологического процесса организации - это БД, предназначенная для сбора и предоставления информации о технологических процессах и полученных в ходе их выполнения рабочих продуктах (релизах), в частности, тех, которые имеют непосредственное отношение к стандартному ТП организации. Эта БД содержит или ссылается как на данные реальных измерений, так и на информацию, необходимую для понимания этих данных и оценивания их обоснованности и применимости (например, оценки размера ПО, трудоемкости и стоимости его разработки, реальные данные о размере, трудоемкости и стоимости ПО, данные о производительности, полноте охвата и эффективности обзоров, о числе и серьезность дефектов, обнаруженных в коде, и др.).</a:t>
            </a:r>
          </a:p>
          <a:p>
            <a:endParaRPr lang="ru-RU" dirty="0" smtClean="0"/>
          </a:p>
          <a:p>
            <a:r>
              <a:rPr lang="ru-RU" dirty="0" smtClean="0"/>
              <a:t>Библиотека документации ТП создается для хранения документов процесса, которые могут быть полезными для других действующих или будущих проектов, особенно имеющих отношение к стандартному ТП организации (это могут быть ТП проектов, стандарты, процедуры, планы разработки ПО, планы измерений ПО и материалы по процессу обучения). Использование фонда библиотеки должно помочь снизить затраты труда на развертывание нового проекта, демонстрируя примеры успешно выполненных проектов, которые могут быть взяты за образец.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2B5F0-6ACA-4DEB-9039-079CC277738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717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Описание ТП проекта - это используемое проектом операционное определение ТП, изложенное в терминах стандартов ПО, процедур, инструментов и методов. Оно разрабатывается путем настраивания стандартного процесса организации на отражение определенных характеристик проекта. ТП проекта создает базу для планирования, выполнения и улучшения деятельности менеджеров и исполнителей проекта. Проект может иметь более одного ТП (например, для прикладного ПО и ПО тестирования). В то же время, один и тот же ТП может использоваться двумя и более проектами.</a:t>
            </a:r>
          </a:p>
          <a:p>
            <a:endParaRPr lang="ru-RU" dirty="0" smtClean="0"/>
          </a:p>
          <a:p>
            <a:r>
              <a:rPr lang="ru-RU" dirty="0" smtClean="0"/>
              <a:t>Стадии (</a:t>
            </a:r>
            <a:r>
              <a:rPr lang="ru-RU" dirty="0" err="1" smtClean="0"/>
              <a:t>stages</a:t>
            </a:r>
            <a:r>
              <a:rPr lang="ru-RU" dirty="0" smtClean="0"/>
              <a:t>) отражают распределение усилий на разработку ПО. Они имеют регулируемый размер и представляют собой измеримое множество связанных между собой задач, выполняемых проектом. Обычно стадия - это фрагмент ЖЦ ПО, как правило, заканчивающийся формальным обзором, предшествующим началу следующей стадии.</a:t>
            </a:r>
          </a:p>
          <a:p>
            <a:endParaRPr lang="ru-RU" dirty="0" smtClean="0"/>
          </a:p>
          <a:p>
            <a:r>
              <a:rPr lang="ru-RU" dirty="0" smtClean="0"/>
              <a:t>Задача (технологическая операция) (</a:t>
            </a:r>
            <a:r>
              <a:rPr lang="ru-RU" dirty="0" err="1" smtClean="0"/>
              <a:t>task</a:t>
            </a:r>
            <a:r>
              <a:rPr lang="ru-RU" dirty="0" smtClean="0"/>
              <a:t>) - это четко определенная единица работы в техпроцессе, завершение которой представляет собой для руководства проектом видимую контрольную точку для оценки состояния проекта. С задачей связывается критерий готовности (предусловие выполнения) и критерий завершения (постусловие выполнения). Каждая задача предполагает какую-либо деятельность (или действие) (</a:t>
            </a:r>
            <a:r>
              <a:rPr lang="ru-RU" dirty="0" err="1" smtClean="0"/>
              <a:t>activity</a:t>
            </a:r>
            <a:r>
              <a:rPr lang="ru-RU" dirty="0" smtClean="0"/>
              <a:t>), но не каждая деятельность до такой степени четко определена, чтобы рассматриваться в качестве задачи.</a:t>
            </a:r>
          </a:p>
          <a:p>
            <a:endParaRPr lang="ru-RU" dirty="0" smtClean="0"/>
          </a:p>
          <a:p>
            <a:r>
              <a:rPr lang="ru-RU" dirty="0" smtClean="0"/>
              <a:t>Рабочие продукты ПО (</a:t>
            </a:r>
            <a:r>
              <a:rPr lang="ru-RU" dirty="0" err="1" smtClean="0"/>
              <a:t>software</a:t>
            </a:r>
            <a:r>
              <a:rPr lang="ru-RU" dirty="0" smtClean="0"/>
              <a:t> </a:t>
            </a:r>
            <a:r>
              <a:rPr lang="ru-RU" dirty="0" err="1" smtClean="0"/>
              <a:t>work</a:t>
            </a:r>
            <a:r>
              <a:rPr lang="ru-RU" dirty="0" smtClean="0"/>
              <a:t> </a:t>
            </a:r>
            <a:r>
              <a:rPr lang="ru-RU" dirty="0" err="1" smtClean="0"/>
              <a:t>products</a:t>
            </a:r>
            <a:r>
              <a:rPr lang="ru-RU" dirty="0" smtClean="0"/>
              <a:t>) - это результаты деятельности или решения задач в ходе определения, сопровождения или использования ТП, включая описания, планы, процедуры, компьютерные программы и связанную с ними документацию, которые предназначаются (или не предназначаются) к поставке заказчику или пользователю. Рабочие продукты образуют вход для следующего шага процесса или архивную информацию по проекту ПО для использования будущими проектами (например, планы, оценки, данные о реальной трудоемкости, документы требований и др.).</a:t>
            </a:r>
          </a:p>
          <a:p>
            <a:endParaRPr lang="ru-RU" dirty="0" smtClean="0"/>
          </a:p>
          <a:p>
            <a:r>
              <a:rPr lang="ru-RU" dirty="0" smtClean="0"/>
              <a:t>Релизы (продукты ПО) (</a:t>
            </a:r>
            <a:r>
              <a:rPr lang="ru-RU" dirty="0" err="1" smtClean="0"/>
              <a:t>software</a:t>
            </a:r>
            <a:r>
              <a:rPr lang="ru-RU" dirty="0" smtClean="0"/>
              <a:t> </a:t>
            </a:r>
            <a:r>
              <a:rPr lang="ru-RU" dirty="0" err="1" smtClean="0"/>
              <a:t>products</a:t>
            </a:r>
            <a:r>
              <a:rPr lang="ru-RU" dirty="0" smtClean="0"/>
              <a:t>) представляют собой полное множество или любой из отдельных элементов множества компьютерных программ, процедур, данных и соответствующей документации, предназначенных для передачи заказчику или конечному пользователю (IEEE-STD-610). Все релизы являются в то же время рабочими продуктами, но не все рабочие продукты представляют собой релизы.</a:t>
            </a:r>
          </a:p>
          <a:p>
            <a:endParaRPr lang="ru-RU" dirty="0" smtClean="0"/>
          </a:p>
          <a:p>
            <a:r>
              <a:rPr lang="ru-RU" dirty="0" smtClean="0"/>
              <a:t>План разработки ПО. Этот план в виде одного или группы документов образует мост между ТП проекта и конкретной реализацией этого ТП (с указанием исполнителей и графика выполнения задач). </a:t>
            </a:r>
            <a:r>
              <a:rPr lang="ru-RU" smtClean="0"/>
              <a:t>Только сочетание точного определения ТП и плана разработки дает возможность реально выполнить технологический процесс.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2B5F0-6ACA-4DEB-9039-079CC277738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98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evolution.allbest.ru/programming/00426485_0.html" TargetMode="External"/><Relationship Id="rId2" Type="http://schemas.openxmlformats.org/officeDocument/2006/relationships/hyperlink" Target="https://studfile.net/preview/7209950/page:13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Технологический процесс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41-42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74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Системы моделей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Объектная</a:t>
            </a:r>
          </a:p>
          <a:p>
            <a:r>
              <a:rPr lang="ru-RU" dirty="0" smtClean="0"/>
              <a:t>Функциональная</a:t>
            </a:r>
          </a:p>
          <a:p>
            <a:r>
              <a:rPr lang="ru-RU" dirty="0" smtClean="0"/>
              <a:t>Техническая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291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для подсистемы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30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0"/>
            <a:ext cx="8229600" cy="836712"/>
          </a:xfrm>
        </p:spPr>
        <p:txBody>
          <a:bodyPr/>
          <a:lstStyle/>
          <a:p>
            <a:r>
              <a:rPr lang="ru-RU" dirty="0" smtClean="0"/>
              <a:t>Примерная структура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0548" y="764704"/>
            <a:ext cx="115212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процесс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156102"/>
            <a:ext cx="259228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Нетехнические средства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180164" y="1340768"/>
            <a:ext cx="259228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ехнические средства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73553" y="1134036"/>
            <a:ext cx="295232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Организационные средства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48552" y="1916832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Стандарты, книги процесса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48552" y="2329692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Осн</a:t>
            </a:r>
            <a:r>
              <a:rPr lang="ru-RU" sz="1600" dirty="0" smtClean="0"/>
              <a:t>. характеристики пр.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8552" y="2774690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Данные процесса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73563" y="3176127"/>
            <a:ext cx="2793535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Долгосрочные и опер планы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3712647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Описание позиций планов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3180" y="4221088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Набор задач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99592" y="4653890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спецификация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2" y="5051208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Список ответственных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147597" y="1733398"/>
            <a:ext cx="2592288" cy="86177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АРМ</a:t>
            </a:r>
          </a:p>
          <a:p>
            <a:pPr algn="ctr"/>
            <a:r>
              <a:rPr lang="ru-RU" sz="1600" dirty="0" smtClean="0"/>
              <a:t>Разработки программного изделия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180164" y="3766064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Вспомогательные тс</a:t>
            </a:r>
            <a:endParaRPr lang="ru-RU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117020" y="2743912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Компьютерная сеть</a:t>
            </a: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129844" y="3237386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База данных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052595" y="1660275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Генеральный директор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053573" y="2141124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Исполнительный директор</a:t>
            </a:r>
            <a:endParaRPr lang="ru-RU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053573" y="2671208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Зам ГД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526556" y="3090968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Группа процесса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053573" y="3511870"/>
            <a:ext cx="295232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Группа обеспечения качества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023010" y="3935341"/>
            <a:ext cx="1317854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Проект 1</a:t>
            </a:r>
            <a:endParaRPr lang="ru-RU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504846" y="4405754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тестировщик</a:t>
            </a:r>
            <a:endParaRPr lang="ru-RU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504846" y="4826938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Руководитель проекта</a:t>
            </a:r>
            <a:endParaRPr lang="ru-RU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6504846" y="5235874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Ведущий инженер</a:t>
            </a:r>
            <a:endParaRPr lang="ru-RU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6510283" y="5657514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Старший инженер</a:t>
            </a:r>
            <a:endParaRPr lang="ru-RU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6504846" y="6090000"/>
            <a:ext cx="2592288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инженер</a:t>
            </a:r>
            <a:endParaRPr lang="ru-RU" sz="1600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403648" y="1525434"/>
            <a:ext cx="0" cy="319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173563" y="1844941"/>
            <a:ext cx="12300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12" idx="1"/>
          </p:cNvCxnSpPr>
          <p:nvPr/>
        </p:nvCxnSpPr>
        <p:spPr>
          <a:xfrm>
            <a:off x="173563" y="1844941"/>
            <a:ext cx="0" cy="1500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1691680" y="3514681"/>
            <a:ext cx="0" cy="197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691680" y="361366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844080" y="376606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1996480" y="3918464"/>
            <a:ext cx="0" cy="302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14" idx="3"/>
          </p:cNvCxnSpPr>
          <p:nvPr/>
        </p:nvCxnSpPr>
        <p:spPr>
          <a:xfrm>
            <a:off x="3085468" y="4390365"/>
            <a:ext cx="622436" cy="15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707904" y="4405754"/>
            <a:ext cx="0" cy="895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563888" y="482693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3491880" y="530120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500144" y="3935341"/>
            <a:ext cx="1317854" cy="33855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Проект 2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85992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Формулировка</a:t>
            </a:r>
            <a:r>
              <a:rPr lang="ru-RU" b="1" dirty="0"/>
              <a:t> </a:t>
            </a:r>
            <a:r>
              <a:rPr lang="ru-RU" dirty="0"/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Определение спецификации</a:t>
            </a:r>
          </a:p>
          <a:p>
            <a:r>
              <a:rPr lang="ru-RU" dirty="0" err="1"/>
              <a:t>Предпроектные</a:t>
            </a:r>
            <a:r>
              <a:rPr lang="ru-RU" dirty="0"/>
              <a:t> исследования предметной </a:t>
            </a:r>
            <a:r>
              <a:rPr lang="ru-RU" dirty="0" smtClean="0"/>
              <a:t>области</a:t>
            </a:r>
          </a:p>
          <a:p>
            <a:r>
              <a:rPr lang="ru-RU" dirty="0"/>
              <a:t>Разработка технического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3816265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Выбор метода решения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особенности </a:t>
            </a:r>
            <a:r>
              <a:rPr lang="ru-RU" dirty="0"/>
              <a:t>данных конкретной задачи, связанные с предметной областью (погрешность, возможные особые случаи и т. п.);</a:t>
            </a:r>
          </a:p>
          <a:p>
            <a:endParaRPr lang="ru-RU" dirty="0"/>
          </a:p>
          <a:p>
            <a:r>
              <a:rPr lang="ru-RU" dirty="0" smtClean="0"/>
              <a:t>требования </a:t>
            </a:r>
            <a:r>
              <a:rPr lang="ru-RU" dirty="0"/>
              <a:t>к результатам (допустимую погрешность);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характеристики метода (точный или приближенный, погрешности результатов, вычислительную и емкостную сложности, сложность реализации и т. п.).</a:t>
            </a:r>
          </a:p>
        </p:txBody>
      </p:sp>
    </p:spTree>
    <p:extLst>
      <p:ext uri="{BB962C8B-B14F-4D97-AF65-F5344CB8AC3E}">
        <p14:creationId xmlns:p14="http://schemas.microsoft.com/office/powerpoint/2010/main" val="2919485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Выбор метода решения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выбор </a:t>
            </a:r>
            <a:r>
              <a:rPr lang="ru-RU" dirty="0"/>
              <a:t>архитектуры программного обеспечения;</a:t>
            </a:r>
          </a:p>
          <a:p>
            <a:endParaRPr lang="ru-RU" dirty="0"/>
          </a:p>
          <a:p>
            <a:r>
              <a:rPr lang="ru-RU" dirty="0" smtClean="0"/>
              <a:t>выбор </a:t>
            </a:r>
            <a:r>
              <a:rPr lang="ru-RU" dirty="0"/>
              <a:t>типа пользовательского интерфейса и технологии работы с документами;</a:t>
            </a:r>
          </a:p>
          <a:p>
            <a:endParaRPr lang="ru-RU" dirty="0"/>
          </a:p>
          <a:p>
            <a:r>
              <a:rPr lang="ru-RU" dirty="0" smtClean="0"/>
              <a:t>выбор </a:t>
            </a:r>
            <a:r>
              <a:rPr lang="ru-RU" dirty="0"/>
              <a:t>метода разработки;</a:t>
            </a:r>
          </a:p>
          <a:p>
            <a:endParaRPr lang="ru-RU" dirty="0"/>
          </a:p>
          <a:p>
            <a:r>
              <a:rPr lang="ru-RU" dirty="0" smtClean="0"/>
              <a:t>выбор </a:t>
            </a:r>
            <a:r>
              <a:rPr lang="ru-RU" dirty="0"/>
              <a:t>языка и среды программирования.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1214828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Формальная постановка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• анализ условия задачи;</a:t>
            </a:r>
          </a:p>
          <a:p>
            <a:endParaRPr lang="ru-RU" dirty="0"/>
          </a:p>
          <a:p>
            <a:r>
              <a:rPr lang="ru-RU" dirty="0"/>
              <a:t>• выбор математических абстракций, адекватно, т. е. с требуемой точностью и полнотой представляющих исходные данные и результаты;</a:t>
            </a:r>
          </a:p>
          <a:p>
            <a:endParaRPr lang="ru-RU" dirty="0"/>
          </a:p>
          <a:p>
            <a:r>
              <a:rPr lang="ru-RU" dirty="0"/>
              <a:t>• формальную постановку задачи;</a:t>
            </a:r>
          </a:p>
          <a:p>
            <a:endParaRPr lang="ru-RU" dirty="0"/>
          </a:p>
          <a:p>
            <a:r>
              <a:rPr lang="ru-RU" dirty="0"/>
              <a:t>• определение метода преобразования исходных данных в результат, т. е. метода решения задачи.</a:t>
            </a:r>
          </a:p>
        </p:txBody>
      </p:sp>
    </p:spTree>
    <p:extLst>
      <p:ext uri="{BB962C8B-B14F-4D97-AF65-F5344CB8AC3E}">
        <p14:creationId xmlns:p14="http://schemas.microsoft.com/office/powerpoint/2010/main" val="894705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Разработка алгоритма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обобщенной схемы алгоритма – раскрывает общий принцип функционирования алгоритма и основные логические связи между отдельными модулями на уровне обработки информации (ввод и редактирование данных, вычисления, печать результатов и т. п.);</a:t>
            </a:r>
          </a:p>
          <a:p>
            <a:endParaRPr lang="ru-RU" dirty="0"/>
          </a:p>
          <a:p>
            <a:r>
              <a:rPr lang="ru-RU" dirty="0"/>
              <a:t>детальной схемы алгоритма – представляет содержание каждого элемента обобщенной схемы.</a:t>
            </a:r>
          </a:p>
        </p:txBody>
      </p:sp>
    </p:spTree>
    <p:extLst>
      <p:ext uri="{BB962C8B-B14F-4D97-AF65-F5344CB8AC3E}">
        <p14:creationId xmlns:p14="http://schemas.microsoft.com/office/powerpoint/2010/main" val="97641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Проектирование структур данных.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 вид хранимой информации каждого элемента данных;</a:t>
            </a:r>
          </a:p>
          <a:p>
            <a:endParaRPr lang="ru-RU" dirty="0"/>
          </a:p>
          <a:p>
            <a:r>
              <a:rPr lang="ru-RU" dirty="0"/>
              <a:t>• связи элементов данных и вложенных структур;</a:t>
            </a:r>
          </a:p>
          <a:p>
            <a:endParaRPr lang="ru-RU" dirty="0"/>
          </a:p>
          <a:p>
            <a:r>
              <a:rPr lang="ru-RU" dirty="0"/>
              <a:t>• время хранения данных структуры («время жизни»);</a:t>
            </a:r>
          </a:p>
          <a:p>
            <a:endParaRPr lang="ru-RU" dirty="0"/>
          </a:p>
          <a:p>
            <a:r>
              <a:rPr lang="ru-RU" dirty="0"/>
              <a:t>• совокупность операции над элементами данных, вложенными структурами и структурами в целом.</a:t>
            </a:r>
          </a:p>
        </p:txBody>
      </p:sp>
    </p:spTree>
    <p:extLst>
      <p:ext uri="{BB962C8B-B14F-4D97-AF65-F5344CB8AC3E}">
        <p14:creationId xmlns:p14="http://schemas.microsoft.com/office/powerpoint/2010/main" val="26731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Программирование</a:t>
            </a:r>
          </a:p>
          <a:p>
            <a:r>
              <a:rPr lang="ru-RU" dirty="0" smtClean="0"/>
              <a:t>Тестирование и отладка</a:t>
            </a:r>
          </a:p>
          <a:p>
            <a:r>
              <a:rPr lang="ru-RU" dirty="0" smtClean="0"/>
              <a:t>Документирование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057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Требование</a:t>
            </a:r>
          </a:p>
          <a:p>
            <a:r>
              <a:rPr lang="ru-RU" dirty="0" smtClean="0"/>
              <a:t>Первичное требование заказчика</a:t>
            </a:r>
          </a:p>
          <a:p>
            <a:r>
              <a:rPr lang="ru-RU" dirty="0" smtClean="0"/>
              <a:t>Требования к компонентам ПО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264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Компоненты технологического процесса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архитектура ТП;</a:t>
            </a:r>
          </a:p>
          <a:p>
            <a:endParaRPr lang="ru-RU" dirty="0"/>
          </a:p>
          <a:p>
            <a:r>
              <a:rPr lang="ru-RU" dirty="0"/>
              <a:t>элементы ТП;</a:t>
            </a:r>
          </a:p>
          <a:p>
            <a:endParaRPr lang="ru-RU" dirty="0"/>
          </a:p>
          <a:p>
            <a:r>
              <a:rPr lang="ru-RU" dirty="0"/>
              <a:t>описания жизненных циклов (ЖЦ) ПО, рекомендованных для использования в организации;</a:t>
            </a:r>
          </a:p>
          <a:p>
            <a:endParaRPr lang="ru-RU" dirty="0"/>
          </a:p>
          <a:p>
            <a:r>
              <a:rPr lang="ru-RU" dirty="0"/>
              <a:t>руководства и критерии для настройки стандартного ТП организации;</a:t>
            </a:r>
          </a:p>
          <a:p>
            <a:endParaRPr lang="ru-RU" dirty="0"/>
          </a:p>
          <a:p>
            <a:r>
              <a:rPr lang="ru-RU" dirty="0"/>
              <a:t>база данных (БД) ТП организации;</a:t>
            </a:r>
          </a:p>
          <a:p>
            <a:endParaRPr lang="ru-RU" dirty="0"/>
          </a:p>
          <a:p>
            <a:r>
              <a:rPr lang="ru-RU" dirty="0"/>
              <a:t>библиотека документации, связанной с процессом разработки.</a:t>
            </a:r>
          </a:p>
        </p:txBody>
      </p:sp>
    </p:spTree>
    <p:extLst>
      <p:ext uri="{BB962C8B-B14F-4D97-AF65-F5344CB8AC3E}">
        <p14:creationId xmlns:p14="http://schemas.microsoft.com/office/powerpoint/2010/main" val="2390858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Компоненты технологического процесса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Описание ТП </a:t>
            </a:r>
            <a:r>
              <a:rPr lang="ru-RU" dirty="0" smtClean="0"/>
              <a:t>проекта</a:t>
            </a:r>
          </a:p>
          <a:p>
            <a:r>
              <a:rPr lang="ru-RU" dirty="0"/>
              <a:t>Стадии (</a:t>
            </a:r>
            <a:r>
              <a:rPr lang="ru-RU" dirty="0" err="1"/>
              <a:t>stages</a:t>
            </a:r>
            <a:r>
              <a:rPr lang="ru-RU" dirty="0"/>
              <a:t>) отражают распределение усилий на разработку ПО</a:t>
            </a:r>
            <a:r>
              <a:rPr lang="ru-RU" dirty="0" smtClean="0"/>
              <a:t>.</a:t>
            </a:r>
          </a:p>
          <a:p>
            <a:r>
              <a:rPr lang="ru-RU" dirty="0"/>
              <a:t>Задача (технологическая операция)</a:t>
            </a:r>
            <a:r>
              <a:rPr lang="ru-RU"/>
              <a:t> </a:t>
            </a:r>
            <a:endParaRPr lang="ru-RU" dirty="0"/>
          </a:p>
          <a:p>
            <a:r>
              <a:rPr lang="ru-RU" dirty="0"/>
              <a:t>Релизы (продукты ПО</a:t>
            </a:r>
            <a:r>
              <a:rPr lang="ru-RU" dirty="0" smtClean="0"/>
              <a:t>)</a:t>
            </a:r>
          </a:p>
          <a:p>
            <a:r>
              <a:rPr lang="ru-RU" dirty="0"/>
              <a:t>План разработки ПО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5223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https://studfile.net/preview/7209950/page:13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revolution.allbest.ru/programming/00426485_0.html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62443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Технологический процесс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221088"/>
            <a:ext cx="6400800" cy="1752600"/>
          </a:xfrm>
        </p:spPr>
        <p:txBody>
          <a:bodyPr/>
          <a:lstStyle/>
          <a:p>
            <a:r>
              <a:rPr lang="ru-RU" dirty="0"/>
              <a:t>Учебник §3.1-3.2</a:t>
            </a:r>
          </a:p>
          <a:p>
            <a:r>
              <a:rPr lang="ru-RU" dirty="0"/>
              <a:t>Учебник §7.3-7.4</a:t>
            </a:r>
          </a:p>
        </p:txBody>
      </p:sp>
    </p:spTree>
    <p:extLst>
      <p:ext uri="{BB962C8B-B14F-4D97-AF65-F5344CB8AC3E}">
        <p14:creationId xmlns:p14="http://schemas.microsoft.com/office/powerpoint/2010/main" val="3397688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этапы технологического процесса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00808"/>
            <a:ext cx="27813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429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Управление требованиями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Систематический подход к выявлению, организации и документированию требований к программному обеспечению</a:t>
            </a:r>
          </a:p>
          <a:p>
            <a:r>
              <a:rPr lang="ru-RU" dirty="0" smtClean="0"/>
              <a:t>Процесс, устанавливающий соглашение между заказчиками и разработчиками относительно изменения требований к программному обеспечению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095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управления требованиями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Достижение соглашения с заказчиком и пользователями о том, что должен делать программный продукт</a:t>
            </a:r>
          </a:p>
          <a:p>
            <a:r>
              <a:rPr lang="ru-RU" dirty="0" smtClean="0"/>
              <a:t>Улучшение понимания требований к программному обеспечению со стороны разработчика</a:t>
            </a:r>
          </a:p>
          <a:p>
            <a:r>
              <a:rPr lang="ru-RU" dirty="0" smtClean="0"/>
              <a:t>Установление границ программного обеспечения, т.е. определение  технических требований к аппаратуре компьютера, операционной среде и возможностям программного обеспечения</a:t>
            </a:r>
          </a:p>
          <a:p>
            <a:r>
              <a:rPr lang="ru-RU" dirty="0" smtClean="0"/>
              <a:t>Определение базиса для планирования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847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требований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Функциональные требования</a:t>
            </a:r>
          </a:p>
          <a:p>
            <a:r>
              <a:rPr lang="ru-RU" dirty="0" smtClean="0"/>
              <a:t>Нефункциональные требования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924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Нефункциональные требования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Требования к применению </a:t>
            </a:r>
          </a:p>
          <a:p>
            <a:r>
              <a:rPr lang="ru-RU" dirty="0" smtClean="0"/>
              <a:t>Требования к производительности </a:t>
            </a:r>
          </a:p>
          <a:p>
            <a:r>
              <a:rPr lang="ru-RU" dirty="0" smtClean="0"/>
              <a:t>Требования к реализации</a:t>
            </a:r>
          </a:p>
          <a:p>
            <a:r>
              <a:rPr lang="ru-RU" dirty="0" smtClean="0"/>
              <a:t>Требования к надежности</a:t>
            </a:r>
          </a:p>
          <a:p>
            <a:r>
              <a:rPr lang="ru-RU" dirty="0" smtClean="0"/>
              <a:t>Требования к интерфейсу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628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 и структурирование </a:t>
            </a:r>
            <a:r>
              <a:rPr lang="ru-RU" smtClean="0"/>
              <a:t>первичных требования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Обобщенное описание</a:t>
            </a:r>
          </a:p>
          <a:p>
            <a:r>
              <a:rPr lang="ru-RU" dirty="0" smtClean="0"/>
              <a:t>Структурирование </a:t>
            </a:r>
          </a:p>
          <a:p>
            <a:r>
              <a:rPr lang="ru-RU" dirty="0" smtClean="0"/>
              <a:t>Детализация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942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Моделирование предметной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Модель предметной области</a:t>
            </a:r>
          </a:p>
          <a:p>
            <a:r>
              <a:rPr lang="ru-RU" dirty="0" smtClean="0"/>
              <a:t>Предварительное моделирование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445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модели предметной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Формализация, обеспечивающая однозначное описание структуры предметной области</a:t>
            </a:r>
          </a:p>
          <a:p>
            <a:r>
              <a:rPr lang="ru-RU" dirty="0" smtClean="0"/>
              <a:t>Понятность для заказчиков и разработчиков на основе применения графических средств отображения модели</a:t>
            </a:r>
          </a:p>
          <a:p>
            <a:r>
              <a:rPr lang="ru-RU" dirty="0" smtClean="0"/>
              <a:t>Реализуемость, подразумевающая наличие средств физической реализации модели предметной области</a:t>
            </a:r>
          </a:p>
          <a:p>
            <a:r>
              <a:rPr lang="ru-RU" dirty="0" smtClean="0"/>
              <a:t>Обеспечение возможности оценки эффективности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324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3770</Words>
  <Application>Microsoft Office PowerPoint</Application>
  <PresentationFormat>Экран (4:3)</PresentationFormat>
  <Paragraphs>397</Paragraphs>
  <Slides>24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Технологический процесс</vt:lpstr>
      <vt:lpstr>Требования</vt:lpstr>
      <vt:lpstr>Управление требованиями</vt:lpstr>
      <vt:lpstr>Цели управления требованиями</vt:lpstr>
      <vt:lpstr>Виды требований</vt:lpstr>
      <vt:lpstr>Нефункциональные требования </vt:lpstr>
      <vt:lpstr>Анализ и структурирование первичных требования</vt:lpstr>
      <vt:lpstr>Моделирование предметной области</vt:lpstr>
      <vt:lpstr>Требования к модели предметной области</vt:lpstr>
      <vt:lpstr>Системы моделей</vt:lpstr>
      <vt:lpstr>Требования для подсистемы</vt:lpstr>
      <vt:lpstr>Примерная структура</vt:lpstr>
      <vt:lpstr>Формулировка задачи</vt:lpstr>
      <vt:lpstr>Выбор метода решения</vt:lpstr>
      <vt:lpstr>Выбор метода решения</vt:lpstr>
      <vt:lpstr>Формальная постановка задачи</vt:lpstr>
      <vt:lpstr>Разработка алгоритма</vt:lpstr>
      <vt:lpstr>Проектирование структур данных.</vt:lpstr>
      <vt:lpstr>Презентация PowerPoint</vt:lpstr>
      <vt:lpstr> Компоненты технологического процесса организации</vt:lpstr>
      <vt:lpstr>Компоненты технологического процесса проекта</vt:lpstr>
      <vt:lpstr>Презентация PowerPoint</vt:lpstr>
      <vt:lpstr>Технологический процесс</vt:lpstr>
      <vt:lpstr>Основные этапы технологического процесса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Технологический процесс</dc:title>
  <dc:creator>402 ПК1</dc:creator>
  <cp:lastModifiedBy>Пользователь Windows</cp:lastModifiedBy>
  <cp:revision>18</cp:revision>
  <dcterms:created xsi:type="dcterms:W3CDTF">2022-11-22T07:35:19Z</dcterms:created>
  <dcterms:modified xsi:type="dcterms:W3CDTF">2022-11-28T05:39:13Z</dcterms:modified>
</cp:coreProperties>
</file>