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7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FC8FC8-16F9-46D7-BDEC-4905F552A3E1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EF995C-A1B9-4CAC-9E57-4D05B3111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636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EF995C-A1B9-4CAC-9E57-4D05B31117C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0734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EF995C-A1B9-4CAC-9E57-4D05B31117C7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0734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2. Современные методы и средства разработки программного обеспечения</a:t>
            </a:r>
          </a:p>
          <a:p>
            <a:r>
              <a:rPr lang="ru-RU" dirty="0" smtClean="0"/>
              <a:t>2.1. Современные методы разработки по</a:t>
            </a:r>
          </a:p>
          <a:p>
            <a:r>
              <a:rPr lang="ru-RU" dirty="0" smtClean="0"/>
              <a:t>Метод нисходящего проектирования (метод пошаговой детализации, метод иерархического проектирования, </a:t>
            </a:r>
            <a:r>
              <a:rPr lang="ru-RU" dirty="0" err="1" smtClean="0"/>
              <a:t>top</a:t>
            </a:r>
            <a:r>
              <a:rPr lang="ru-RU" dirty="0" smtClean="0"/>
              <a:t>-</a:t>
            </a:r>
            <a:r>
              <a:rPr lang="ru-RU" dirty="0" err="1" smtClean="0"/>
              <a:t>down</a:t>
            </a:r>
            <a:r>
              <a:rPr lang="ru-RU" dirty="0" smtClean="0"/>
              <a:t>-подход)</a:t>
            </a:r>
          </a:p>
          <a:p>
            <a:endParaRPr lang="ru-RU" dirty="0" smtClean="0"/>
          </a:p>
          <a:p>
            <a:r>
              <a:rPr lang="ru-RU" dirty="0" smtClean="0"/>
              <a:t>Суть метода заключается в определении спецификаций компонентов системы путем последовательного выделения в ее составе отдельных составляющих и их постепенной детализации до уровня, обеспечивающего однозначное понимание того, что и как необходимо разрабатывать и реализовывать.</a:t>
            </a:r>
          </a:p>
          <a:p>
            <a:endParaRPr lang="ru-RU" dirty="0" smtClean="0"/>
          </a:p>
          <a:p>
            <a:r>
              <a:rPr lang="ru-RU" dirty="0" smtClean="0"/>
              <a:t>Этот метод является незаменимым при разработке сложных по характеру и больших по объему программ, когда к их разработке необходимо привлекать большое число программистов, работающих параллельно. Он позволяет концентрировать внимание разработчиков на наиболее ответственных частях программы, а также облегчает возможность постоянного контроля за ее работоспособностью по мере разработки, отладки и объединения отдельных составляющих программ за счет организации непрерывности этого процесса в течение всей разработки.</a:t>
            </a:r>
          </a:p>
          <a:p>
            <a:endParaRPr lang="ru-RU" dirty="0" smtClean="0"/>
          </a:p>
          <a:p>
            <a:r>
              <a:rPr lang="ru-RU" dirty="0" smtClean="0"/>
              <a:t>Для ускорения разработки программного комплекса часто вместо некоторых программ нижнего уровня, находящихся в процессе разработки, могут применяться специальные "программы-заглушки" Программы-заглушки требуются только на ранних стадиях разработки для того, чтобы не сдерживать общий ход создания программного комплекса. Суть программы-заглушки заключается в том, что при обращении к ней в соответствии с заданным набором исходных тестовых данных она не формирует, а выбирает результат "решения" из заранее подготовленного набора. Благодаря этому обеспечивается возможность имитировать работу на ЭВМ реально создаваемой программы, а следовательно, осуществлять проверку работоспособности программ верхнего уровня еще до того, как будут разработаны и отлажены все составляющие программы нижнего уровня.</a:t>
            </a:r>
          </a:p>
          <a:p>
            <a:endParaRPr lang="ru-RU" dirty="0" smtClean="0"/>
          </a:p>
          <a:p>
            <a:r>
              <a:rPr lang="ru-RU" dirty="0" smtClean="0"/>
              <a:t>Модульное проектирование</a:t>
            </a:r>
          </a:p>
          <a:p>
            <a:endParaRPr lang="ru-RU" dirty="0" smtClean="0"/>
          </a:p>
          <a:p>
            <a:r>
              <a:rPr lang="ru-RU" dirty="0" smtClean="0"/>
              <a:t>Реализация метода нисходящего проектирования тесно связана с другим понятием программирования - модульным проектированием, так как на практике при декомпозиции сложной программы возникает вопрос о разумном пределе ее дробления на составные части. Вместе с тем понятие модульности нельзя сводить только к представлению сложных программных комплексов в виде набора отдельных функциональных блоков.</a:t>
            </a:r>
          </a:p>
          <a:p>
            <a:endParaRPr lang="ru-RU" dirty="0" smtClean="0"/>
          </a:p>
          <a:p>
            <a:r>
              <a:rPr lang="ru-RU" dirty="0" smtClean="0"/>
              <a:t>Модуль - это последовательность логически взаимосвязанных фрагментов задачи, оформленных как отдельная часть программы. При этом программные модули должны обладать следующими свойствами:</a:t>
            </a:r>
          </a:p>
          <a:p>
            <a:endParaRPr lang="ru-RU" dirty="0" smtClean="0"/>
          </a:p>
          <a:p>
            <a:r>
              <a:rPr lang="ru-RU" dirty="0" smtClean="0"/>
              <a:t>на модуль можно ссылаться (т.е. обращаться к нему) по имени, в том числе и из других модулей;</a:t>
            </a:r>
          </a:p>
          <a:p>
            <a:endParaRPr lang="ru-RU" dirty="0" smtClean="0"/>
          </a:p>
          <a:p>
            <a:r>
              <a:rPr lang="ru-RU" dirty="0" smtClean="0"/>
              <a:t>по завершении работы модуль должен возвращать управление тому модулю, который его вызывал;</a:t>
            </a:r>
          </a:p>
          <a:p>
            <a:endParaRPr lang="ru-RU" dirty="0" smtClean="0"/>
          </a:p>
          <a:p>
            <a:r>
              <a:rPr lang="ru-RU" dirty="0" smtClean="0"/>
              <a:t>модуль должен иметь один вход и выход;</a:t>
            </a:r>
          </a:p>
          <a:p>
            <a:endParaRPr lang="ru-RU" dirty="0" smtClean="0"/>
          </a:p>
          <a:p>
            <a:r>
              <a:rPr lang="ru-RU" dirty="0" smtClean="0"/>
              <a:t>модуль должен иметь небольшой размер, обеспечивающий его обозримость.</a:t>
            </a:r>
          </a:p>
          <a:p>
            <a:endParaRPr lang="ru-RU" dirty="0" smtClean="0"/>
          </a:p>
          <a:p>
            <a:r>
              <a:rPr lang="ru-RU" dirty="0" smtClean="0"/>
              <a:t>При разработке сложных программ в них выделяют головной управляющий модуль, подчиненные ему модули, обеспечивающие реализацию отдельных функций управления, функциональную обработку (т.е. непосредственную реализацию основного назначения программного комплекса), а также вспомогательные модули, обеспечивающие сервисное обслуживание пакета (например, сбор и анализ статистики работы программы, обработка различного рода ошибочных ситуаций, обучение и выдача подсказок и т.п.).</a:t>
            </a:r>
          </a:p>
          <a:p>
            <a:endParaRPr lang="ru-RU" dirty="0" smtClean="0"/>
          </a:p>
          <a:p>
            <a:r>
              <a:rPr lang="ru-RU" dirty="0" smtClean="0"/>
              <a:t>Модульный принцип разработки программ обладает следующими преимуществами:</a:t>
            </a:r>
          </a:p>
          <a:p>
            <a:endParaRPr lang="ru-RU" dirty="0" smtClean="0"/>
          </a:p>
          <a:p>
            <a:r>
              <a:rPr lang="ru-RU" dirty="0" smtClean="0"/>
              <a:t>большую программу могут разрабатывать одновременно несколько исполнителей, и это позволяет сократить сроки ее разработки;</a:t>
            </a:r>
          </a:p>
          <a:p>
            <a:endParaRPr lang="ru-RU" dirty="0" smtClean="0"/>
          </a:p>
          <a:p>
            <a:r>
              <a:rPr lang="ru-RU" dirty="0" smtClean="0"/>
              <a:t>появляется возможность создавать и многократно использовать в дальнейшем библиотеки наиболее </a:t>
            </a:r>
            <a:r>
              <a:rPr lang="ru-RU" dirty="0" err="1" smtClean="0"/>
              <a:t>употребимых</a:t>
            </a:r>
            <a:r>
              <a:rPr lang="ru-RU" dirty="0" smtClean="0"/>
              <a:t> программ;</a:t>
            </a:r>
          </a:p>
          <a:p>
            <a:endParaRPr lang="ru-RU" dirty="0" smtClean="0"/>
          </a:p>
          <a:p>
            <a:r>
              <a:rPr lang="ru-RU" dirty="0" smtClean="0"/>
              <a:t>упрощается процедура загрузки больших программ в оперативную память, когда требуется ее сегментация;</a:t>
            </a:r>
          </a:p>
          <a:p>
            <a:endParaRPr lang="ru-RU" dirty="0" smtClean="0"/>
          </a:p>
          <a:p>
            <a:r>
              <a:rPr lang="ru-RU" dirty="0" smtClean="0"/>
              <a:t>возникает много естественных контрольных точек для наблюдения за осуществлением хода разработки программ, а в последующем для контроля за ходом исполнения программ;</a:t>
            </a:r>
          </a:p>
          <a:p>
            <a:endParaRPr lang="ru-RU" dirty="0" smtClean="0"/>
          </a:p>
          <a:p>
            <a:r>
              <a:rPr lang="ru-RU" dirty="0" smtClean="0"/>
              <a:t>обеспечивается более эффективное тестирование программ, проще осуществляются проектирование и последующая отладка.</a:t>
            </a:r>
          </a:p>
          <a:p>
            <a:endParaRPr lang="ru-RU" dirty="0" smtClean="0"/>
          </a:p>
          <a:p>
            <a:r>
              <a:rPr lang="ru-RU" dirty="0" smtClean="0"/>
              <a:t>Преимущества модульного принципа построения программ особенно наглядно проявляются на этапе сопровождения и модификации программных продуктов, позволяя значительно сократить затраты сил и средств на реализацию этого этапа.</a:t>
            </a:r>
          </a:p>
          <a:p>
            <a:endParaRPr lang="ru-RU" dirty="0" smtClean="0"/>
          </a:p>
          <a:p>
            <a:r>
              <a:rPr lang="ru-RU" dirty="0" smtClean="0"/>
              <a:t>Структурное программирование</a:t>
            </a:r>
          </a:p>
          <a:p>
            <a:endParaRPr lang="ru-RU" dirty="0" smtClean="0"/>
          </a:p>
          <a:p>
            <a:r>
              <a:rPr lang="ru-RU" dirty="0" smtClean="0"/>
              <a:t>Актуальная для начального периода развития и использования ЭВМ проблема разработки программ, занимающих минимум основной памяти и выполняющихся за кратчайшее время, в последующем в связи резким падением стоимости аппаратной части ЭВМ, значительным возрастанием их быстродействия и объемов памяти сменилась необходимостью разработки и применения принципиально новых методов составления программ. Все это нашло свое воплощение в разработке принципа структурного программирования. Одной из целей структурного программирования было стремление облегчить разработку и отладку программных модулей, а главное - их последующее сопровождение и модификацию.</a:t>
            </a:r>
          </a:p>
          <a:p>
            <a:endParaRPr lang="ru-RU" dirty="0" smtClean="0"/>
          </a:p>
          <a:p>
            <a:r>
              <a:rPr lang="ru-RU" dirty="0" smtClean="0"/>
              <a:t>В настоящее время структурное программирование - это целая дисциплина, объединяющая несколько взаимосвязанных способов создания ясных, легких для понимания программ. Эффективность применения современных универсальных языков программирования во многом определяется удобством написания с их помощью структурных программ.</a:t>
            </a:r>
          </a:p>
          <a:p>
            <a:endParaRPr lang="ru-RU" dirty="0" smtClean="0"/>
          </a:p>
          <a:p>
            <a:r>
              <a:rPr lang="ru-RU" dirty="0" smtClean="0"/>
              <a:t>CASE-технологии</a:t>
            </a:r>
          </a:p>
          <a:p>
            <a:endParaRPr lang="ru-RU" dirty="0" smtClean="0"/>
          </a:p>
          <a:p>
            <a:r>
              <a:rPr lang="ru-RU" dirty="0" smtClean="0"/>
              <a:t>За последнее десятилетие в области средств автоматизации программирования сформировалось новое направление под общим названием CASE-технологии (</a:t>
            </a:r>
            <a:r>
              <a:rPr lang="ru-RU" dirty="0" err="1" smtClean="0"/>
              <a:t>Computer</a:t>
            </a:r>
            <a:r>
              <a:rPr lang="ru-RU" dirty="0" smtClean="0"/>
              <a:t> </a:t>
            </a:r>
            <a:r>
              <a:rPr lang="ru-RU" dirty="0" err="1" smtClean="0"/>
              <a:t>Aided</a:t>
            </a:r>
            <a:r>
              <a:rPr lang="ru-RU" dirty="0" smtClean="0"/>
              <a:t> </a:t>
            </a:r>
            <a:r>
              <a:rPr lang="ru-RU" dirty="0" err="1" smtClean="0"/>
              <a:t>Software</a:t>
            </a:r>
            <a:r>
              <a:rPr lang="ru-RU" dirty="0" smtClean="0"/>
              <a:t> </a:t>
            </a:r>
            <a:r>
              <a:rPr lang="ru-RU" dirty="0" err="1" smtClean="0"/>
              <a:t>Engineering</a:t>
            </a:r>
            <a:r>
              <a:rPr lang="ru-RU" dirty="0" smtClean="0"/>
              <a:t>).</a:t>
            </a:r>
          </a:p>
          <a:p>
            <a:endParaRPr lang="ru-RU" dirty="0" smtClean="0"/>
          </a:p>
          <a:p>
            <a:r>
              <a:rPr lang="ru-RU" dirty="0" smtClean="0"/>
              <a:t>CASE-технология представляет собой совокупность средств системного анализа, проектирования, разработки и сопровождения сложных программных систем, поддерживаемых комплексом взаимоувязанных инструментальных средств автоматизации всех этапов разработки программ. Благодаря структурным методам CASE-технология на стадиях анализа и проектирования обеспечивает разработчиков широкими возможностями для различного рода моделирования, а централизованное хранение всей необходимой для проектирования информации и контроль за целостностью данных гарантируют согласованность взаимодействия всех специалистов, занятых в разработке ПО.</a:t>
            </a:r>
          </a:p>
          <a:p>
            <a:endParaRPr lang="ru-RU" dirty="0" smtClean="0"/>
          </a:p>
          <a:p>
            <a:r>
              <a:rPr lang="ru-RU" dirty="0" smtClean="0"/>
              <a:t>Технологии RAD</a:t>
            </a:r>
          </a:p>
          <a:p>
            <a:endParaRPr lang="ru-RU" dirty="0" smtClean="0"/>
          </a:p>
          <a:p>
            <a:r>
              <a:rPr lang="ru-RU" dirty="0" smtClean="0"/>
              <a:t>В начале 80-х годов появилась методология, по которой разработка программы начиналась не после завершения процесса выработки окончательных требований к ней, а как только устанавливались требования на первый, “стартовый” (пилотный) вариант прикладной программы, позволяющий начать содержательную работу по ее реализации на компьютере.</a:t>
            </a:r>
          </a:p>
          <a:p>
            <a:endParaRPr lang="ru-RU" dirty="0" smtClean="0"/>
          </a:p>
          <a:p>
            <a:r>
              <a:rPr lang="ru-RU" dirty="0" smtClean="0"/>
              <a:t>Это дало пользователю возможность, получая уже с первых шагов конкретное представление о характере реализации задачи, уточнять ее постановку. Тем самым облегчался процесс экспериментального поиска нужного решения автоматизации задачи. Благодаря тесному взаимодействию разработчика с заказчиком (пользователем) на самом ответственном этапе создания прикладных программ между ними достигалось быстрое взаимопонимание цели поставленной задачи и возможности ее автоматизации в данных конкретных условиях. Это повышало скорость разработки программ и послужило основанием для названия такой технологии RAD (</a:t>
            </a:r>
            <a:r>
              <a:rPr lang="ru-RU" dirty="0" err="1" smtClean="0"/>
              <a:t>Rapid</a:t>
            </a:r>
            <a:r>
              <a:rPr lang="ru-RU" dirty="0" smtClean="0"/>
              <a:t> </a:t>
            </a:r>
            <a:r>
              <a:rPr lang="ru-RU" dirty="0" err="1" smtClean="0"/>
              <a:t>Application</a:t>
            </a:r>
            <a:r>
              <a:rPr lang="ru-RU" dirty="0" smtClean="0"/>
              <a:t> </a:t>
            </a:r>
            <a:r>
              <a:rPr lang="ru-RU" dirty="0" err="1" smtClean="0"/>
              <a:t>Development</a:t>
            </a:r>
            <a:r>
              <a:rPr lang="ru-RU" dirty="0" smtClean="0"/>
              <a:t> - быстрая разработка программ), которая получила широкое распространение.</a:t>
            </a:r>
          </a:p>
          <a:p>
            <a:endParaRPr lang="ru-RU" dirty="0" smtClean="0"/>
          </a:p>
          <a:p>
            <a:r>
              <a:rPr lang="ru-RU" dirty="0" err="1" smtClean="0"/>
              <a:t>Data</a:t>
            </a:r>
            <a:r>
              <a:rPr lang="ru-RU" dirty="0" smtClean="0"/>
              <a:t> </a:t>
            </a:r>
            <a:r>
              <a:rPr lang="ru-RU" dirty="0" err="1" smtClean="0"/>
              <a:t>Warehouse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Другое направление разработки прикладных программных средств, олицетворяющее собой современный подход к реализации широкого круга задач для принятия управленческих решений, базируется на концепции создания специального хранилища данных (</a:t>
            </a:r>
            <a:r>
              <a:rPr lang="ru-RU" dirty="0" err="1" smtClean="0"/>
              <a:t>Data</a:t>
            </a:r>
            <a:r>
              <a:rPr lang="ru-RU" dirty="0" smtClean="0"/>
              <a:t> </a:t>
            </a:r>
            <a:r>
              <a:rPr lang="ru-RU" dirty="0" err="1" smtClean="0"/>
              <a:t>Warehouse</a:t>
            </a:r>
            <a:r>
              <a:rPr lang="ru-RU" dirty="0" smtClean="0"/>
              <a:t>). Основное отличие концепции </a:t>
            </a:r>
            <a:r>
              <a:rPr lang="ru-RU" dirty="0" err="1" smtClean="0"/>
              <a:t>Data</a:t>
            </a:r>
            <a:r>
              <a:rPr lang="ru-RU" dirty="0" smtClean="0"/>
              <a:t> </a:t>
            </a:r>
            <a:r>
              <a:rPr lang="ru-RU" dirty="0" err="1" smtClean="0"/>
              <a:t>Warehouse</a:t>
            </a:r>
            <a:r>
              <a:rPr lang="ru-RU" dirty="0" smtClean="0"/>
              <a:t> от традиционного представления баз данных заключается в следующем:</a:t>
            </a:r>
          </a:p>
          <a:p>
            <a:endParaRPr lang="ru-RU" dirty="0" smtClean="0"/>
          </a:p>
          <a:p>
            <a:r>
              <a:rPr lang="ru-RU" dirty="0" smtClean="0"/>
              <a:t>во-первых, в том, что актуализация данных в </a:t>
            </a:r>
            <a:r>
              <a:rPr lang="ru-RU" dirty="0" err="1" smtClean="0"/>
              <a:t>Data</a:t>
            </a:r>
            <a:r>
              <a:rPr lang="ru-RU" dirty="0" smtClean="0"/>
              <a:t> </a:t>
            </a:r>
            <a:r>
              <a:rPr lang="ru-RU" dirty="0" err="1" smtClean="0"/>
              <a:t>Warehouse</a:t>
            </a:r>
            <a:r>
              <a:rPr lang="ru-RU" dirty="0" smtClean="0"/>
              <a:t> означает не обновление элементов информации, а добавление новых элементов к уже имеющимся (что расширяет возможности проведения различного рода сравнительного анализа);</a:t>
            </a:r>
          </a:p>
          <a:p>
            <a:endParaRPr lang="ru-RU" dirty="0" smtClean="0"/>
          </a:p>
          <a:p>
            <a:r>
              <a:rPr lang="ru-RU" dirty="0" smtClean="0"/>
              <a:t>во-вторых, в том, что наряду с информацией, непосредственно отражающей состояние системы управления, в </a:t>
            </a:r>
            <a:r>
              <a:rPr lang="ru-RU" dirty="0" err="1" smtClean="0"/>
              <a:t>Data</a:t>
            </a:r>
            <a:r>
              <a:rPr lang="ru-RU" dirty="0" smtClean="0"/>
              <a:t> </a:t>
            </a:r>
            <a:r>
              <a:rPr lang="ru-RU" dirty="0" err="1" smtClean="0"/>
              <a:t>Warehouse</a:t>
            </a:r>
            <a:r>
              <a:rPr lang="ru-RU" dirty="0" smtClean="0"/>
              <a:t> аккумулируются и метаданные.</a:t>
            </a:r>
          </a:p>
          <a:p>
            <a:endParaRPr lang="ru-RU" dirty="0" smtClean="0"/>
          </a:p>
          <a:p>
            <a:r>
              <a:rPr lang="ru-RU" dirty="0" smtClean="0"/>
              <a:t>Метаданные (данные о данных) облегчают возможность визуального представления содержимого </a:t>
            </a:r>
            <a:r>
              <a:rPr lang="ru-RU" dirty="0" err="1" smtClean="0"/>
              <a:t>Data</a:t>
            </a:r>
            <a:r>
              <a:rPr lang="ru-RU" dirty="0" smtClean="0"/>
              <a:t> </a:t>
            </a:r>
            <a:r>
              <a:rPr lang="ru-RU" dirty="0" err="1" smtClean="0"/>
              <a:t>Warehouse</a:t>
            </a:r>
            <a:r>
              <a:rPr lang="ru-RU" dirty="0" smtClean="0"/>
              <a:t>, позволяют, "перемещаясь" по хранилищу, быстро отбирать необходимые данные для последующей обработки.</a:t>
            </a:r>
          </a:p>
          <a:p>
            <a:endParaRPr lang="ru-RU" dirty="0" smtClean="0"/>
          </a:p>
          <a:p>
            <a:r>
              <a:rPr lang="ru-RU" dirty="0" smtClean="0"/>
              <a:t>Основные типы метаданных </a:t>
            </a:r>
            <a:r>
              <a:rPr lang="ru-RU" dirty="0" err="1" smtClean="0"/>
              <a:t>Data</a:t>
            </a:r>
            <a:r>
              <a:rPr lang="ru-RU" dirty="0" smtClean="0"/>
              <a:t> </a:t>
            </a:r>
            <a:r>
              <a:rPr lang="ru-RU" dirty="0" err="1" smtClean="0"/>
              <a:t>Warehouse</a:t>
            </a:r>
            <a:r>
              <a:rPr lang="ru-RU" dirty="0" smtClean="0"/>
              <a:t> отражают:</a:t>
            </a:r>
          </a:p>
          <a:p>
            <a:endParaRPr lang="ru-RU" dirty="0" smtClean="0"/>
          </a:p>
          <a:p>
            <a:r>
              <a:rPr lang="ru-RU" dirty="0" smtClean="0"/>
              <a:t>структуру и содержимое хранилища;</a:t>
            </a:r>
          </a:p>
          <a:p>
            <a:endParaRPr lang="ru-RU" dirty="0" smtClean="0"/>
          </a:p>
          <a:p>
            <a:r>
              <a:rPr lang="ru-RU" dirty="0" smtClean="0"/>
              <a:t>соответствие между исходными и выходными данными;</a:t>
            </a:r>
          </a:p>
          <a:p>
            <a:endParaRPr lang="ru-RU" dirty="0" smtClean="0"/>
          </a:p>
          <a:p>
            <a:r>
              <a:rPr lang="ru-RU" dirty="0" smtClean="0"/>
              <a:t>объемные характеристики данных;</a:t>
            </a:r>
          </a:p>
          <a:p>
            <a:endParaRPr lang="ru-RU" dirty="0" smtClean="0"/>
          </a:p>
          <a:p>
            <a:r>
              <a:rPr lang="ru-RU" dirty="0" smtClean="0"/>
              <a:t>критерии архивирования;</a:t>
            </a:r>
          </a:p>
          <a:p>
            <a:endParaRPr lang="ru-RU" dirty="0" smtClean="0"/>
          </a:p>
          <a:p>
            <a:r>
              <a:rPr lang="ru-RU" dirty="0" smtClean="0"/>
              <a:t>отношения между данными;</a:t>
            </a:r>
          </a:p>
          <a:p>
            <a:endParaRPr lang="ru-RU" dirty="0" smtClean="0"/>
          </a:p>
          <a:p>
            <a:r>
              <a:rPr lang="ru-RU" dirty="0" smtClean="0"/>
              <a:t>информацию по кодированию;</a:t>
            </a:r>
          </a:p>
          <a:p>
            <a:endParaRPr lang="ru-RU" dirty="0" smtClean="0"/>
          </a:p>
          <a:p>
            <a:r>
              <a:rPr lang="ru-RU" dirty="0" smtClean="0"/>
              <a:t>интервал жизни данных и т.п.</a:t>
            </a:r>
          </a:p>
          <a:p>
            <a:endParaRPr lang="ru-RU" dirty="0" smtClean="0"/>
          </a:p>
          <a:p>
            <a:r>
              <a:rPr lang="ru-RU" dirty="0" smtClean="0"/>
              <a:t>Концепция </a:t>
            </a:r>
            <a:r>
              <a:rPr lang="ru-RU" dirty="0" err="1" smtClean="0"/>
              <a:t>Data</a:t>
            </a:r>
            <a:r>
              <a:rPr lang="ru-RU" dirty="0" smtClean="0"/>
              <a:t> </a:t>
            </a:r>
            <a:r>
              <a:rPr lang="ru-RU" dirty="0" err="1" smtClean="0"/>
              <a:t>Warehouse</a:t>
            </a:r>
            <a:r>
              <a:rPr lang="ru-RU" dirty="0" smtClean="0"/>
              <a:t> поддерживается RAD средствами разработки прикладного ПО.</a:t>
            </a:r>
          </a:p>
          <a:p>
            <a:endParaRPr lang="ru-RU" dirty="0" smtClean="0"/>
          </a:p>
          <a:p>
            <a:r>
              <a:rPr lang="ru-RU" dirty="0" smtClean="0"/>
              <a:t>Концепция </a:t>
            </a:r>
            <a:r>
              <a:rPr lang="ru-RU" dirty="0" err="1" smtClean="0"/>
              <a:t>Data</a:t>
            </a:r>
            <a:r>
              <a:rPr lang="ru-RU" dirty="0" smtClean="0"/>
              <a:t> </a:t>
            </a:r>
            <a:r>
              <a:rPr lang="ru-RU" dirty="0" err="1" smtClean="0"/>
              <a:t>Warehouse</a:t>
            </a:r>
            <a:r>
              <a:rPr lang="ru-RU" dirty="0" smtClean="0"/>
              <a:t> обеспечивает возможность разработки программных приложений для поддержки процессов принятия решений с использованием OLAP-систем.</a:t>
            </a:r>
          </a:p>
          <a:p>
            <a:endParaRPr lang="ru-RU" dirty="0" smtClean="0"/>
          </a:p>
          <a:p>
            <a:r>
              <a:rPr lang="ru-RU" dirty="0" smtClean="0"/>
              <a:t>Система OLAP (</a:t>
            </a:r>
            <a:r>
              <a:rPr lang="ru-RU" dirty="0" err="1" smtClean="0"/>
              <a:t>On-Line</a:t>
            </a:r>
            <a:r>
              <a:rPr lang="ru-RU" dirty="0" smtClean="0"/>
              <a:t> </a:t>
            </a:r>
            <a:r>
              <a:rPr lang="ru-RU" dirty="0" err="1" smtClean="0"/>
              <a:t>Analytical</a:t>
            </a:r>
            <a:r>
              <a:rPr lang="ru-RU" dirty="0" smtClean="0"/>
              <a:t> </a:t>
            </a:r>
            <a:r>
              <a:rPr lang="ru-RU" dirty="0" err="1" smtClean="0"/>
              <a:t>Process</a:t>
            </a:r>
            <a:r>
              <a:rPr lang="ru-RU" dirty="0" smtClean="0"/>
              <a:t>) предоставляет возможность разработки информационных систем, ориентированных на </a:t>
            </a:r>
            <a:r>
              <a:rPr lang="ru-RU" dirty="0" err="1" smtClean="0"/>
              <a:t>yна</a:t>
            </a:r>
            <a:r>
              <a:rPr lang="ru-RU" dirty="0" smtClean="0"/>
              <a:t> организацию многомерных баз данных и создание корпоративных сетей, а также обеспечивает поддержку </a:t>
            </a:r>
            <a:r>
              <a:rPr lang="ru-RU" dirty="0" err="1" smtClean="0"/>
              <a:t>Web</a:t>
            </a:r>
            <a:r>
              <a:rPr lang="ru-RU" dirty="0" smtClean="0"/>
              <a:t>-технологий в сетях </a:t>
            </a:r>
            <a:r>
              <a:rPr lang="ru-RU" dirty="0" err="1" smtClean="0"/>
              <a:t>Internet</a:t>
            </a:r>
            <a:r>
              <a:rPr lang="ru-RU" dirty="0" smtClean="0"/>
              <a:t>/</a:t>
            </a:r>
            <a:r>
              <a:rPr lang="ru-RU" dirty="0" err="1" smtClean="0"/>
              <a:t>Intranet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Успешное применение инструментальных средств OLAP-систем объясняется быстротой разработки приложений, гибкостью и широкими возможностями в области доступа к данным и их преобразования. В настоящее время на рынке ПО предлагается большое число OLAP-</a:t>
            </a:r>
            <a:r>
              <a:rPr lang="ru-RU" dirty="0" err="1" smtClean="0"/>
              <a:t>стем</a:t>
            </a:r>
            <a:r>
              <a:rPr lang="ru-RU" dirty="0" smtClean="0"/>
              <a:t>, разработчиками которых являются различные фирмы, например IBM, </a:t>
            </a:r>
            <a:r>
              <a:rPr lang="ru-RU" dirty="0" err="1" smtClean="0"/>
              <a:t>Informix</a:t>
            </a:r>
            <a:r>
              <a:rPr lang="ru-RU" dirty="0" smtClean="0"/>
              <a:t>, </a:t>
            </a:r>
            <a:r>
              <a:rPr lang="ru-RU" dirty="0" err="1" smtClean="0"/>
              <a:t>Microsoft</a:t>
            </a:r>
            <a:r>
              <a:rPr lang="ru-RU" dirty="0" smtClean="0"/>
              <a:t>, </a:t>
            </a:r>
            <a:r>
              <a:rPr lang="ru-RU" dirty="0" err="1" smtClean="0"/>
              <a:t>Oracle</a:t>
            </a:r>
            <a:r>
              <a:rPr lang="ru-RU" dirty="0" smtClean="0"/>
              <a:t>, </a:t>
            </a:r>
            <a:r>
              <a:rPr lang="ru-RU" dirty="0" err="1" smtClean="0"/>
              <a:t>Sybase</a:t>
            </a:r>
            <a:r>
              <a:rPr lang="ru-RU" dirty="0" smtClean="0"/>
              <a:t> и др.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EF995C-A1B9-4CAC-9E57-4D05B31117C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10082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Суть метода заключается в определении спецификаций компонентов системы путем последовательного выделения в ее составе отдельных составляющих и их постепенной детализации до уровня, обеспечивающего однозначное понимание того, что и как необходимо разрабатывать и реализовывать.</a:t>
            </a:r>
          </a:p>
          <a:p>
            <a:endParaRPr lang="ru-RU" dirty="0" smtClean="0"/>
          </a:p>
          <a:p>
            <a:r>
              <a:rPr lang="ru-RU" dirty="0" smtClean="0"/>
              <a:t>Этот метод является незаменимым при разработке сложных по характеру и больших по объему программ, когда к их разработке необходимо привлекать большое число программистов, работающих параллельно. Он позволяет концентрировать внимание разработчиков на наиболее ответственных частях программы, а также облегчает возможность постоянного контроля за ее работоспособностью по мере разработки, отладки и объединения отдельных составляющих программ за счет организации непрерывности этого процесса в течение всей разработки.</a:t>
            </a:r>
          </a:p>
          <a:p>
            <a:endParaRPr lang="ru-RU" dirty="0" smtClean="0"/>
          </a:p>
          <a:p>
            <a:r>
              <a:rPr lang="ru-RU" dirty="0" smtClean="0"/>
              <a:t>Для ускорения разработки программного комплекса часто вместо некоторых программ нижнего уровня, находящихся в процессе разработки, могут применяться специальные "программы-заглушки" Программы-заглушки требуются только на ранних стадиях разработки для того, чтобы не сдерживать общий ход создания программного комплекса. Суть программы-заглушки заключается в том, что при обращении к ней в соответствии с заданным набором исходных тестовых данных она не формирует, а выбирает результат "решения" из заранее подготовленного набора. Благодаря этому обеспечивается возможность имитировать работу на ЭВМ реально создаваемой программы, а следовательно, осуществлять проверку работоспособности программ верхнего уровня еще до того, как будут разработаны и отлажены все составляющие программы нижнего уровня.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EF995C-A1B9-4CAC-9E57-4D05B31117C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4098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Модульное проектирование</a:t>
            </a:r>
          </a:p>
          <a:p>
            <a:endParaRPr lang="ru-RU" dirty="0" smtClean="0"/>
          </a:p>
          <a:p>
            <a:r>
              <a:rPr lang="ru-RU" dirty="0" smtClean="0"/>
              <a:t>Реализация метода нисходящего проектирования тесно связана с другим понятием программирования - модульным проектированием, так как на практике при декомпозиции сложной программы возникает вопрос о разумном пределе ее дробления на составные части. Вместе с тем понятие модульности нельзя сводить только к представлению сложных программных комплексов в виде набора отдельных функциональных блоков.</a:t>
            </a:r>
          </a:p>
          <a:p>
            <a:endParaRPr lang="ru-RU" dirty="0" smtClean="0"/>
          </a:p>
          <a:p>
            <a:r>
              <a:rPr lang="ru-RU" dirty="0" smtClean="0"/>
              <a:t>Модуль - это последовательность логически взаимосвязанных фрагментов задачи, оформленных как отдельная часть программы. При этом программные модули должны обладать следующими свойствами:</a:t>
            </a:r>
          </a:p>
          <a:p>
            <a:endParaRPr lang="ru-RU" dirty="0" smtClean="0"/>
          </a:p>
          <a:p>
            <a:r>
              <a:rPr lang="ru-RU" dirty="0" smtClean="0"/>
              <a:t>на модуль можно ссылаться (т.е. обращаться к нему) по имени, в том числе и из других модулей;</a:t>
            </a:r>
          </a:p>
          <a:p>
            <a:endParaRPr lang="ru-RU" dirty="0" smtClean="0"/>
          </a:p>
          <a:p>
            <a:r>
              <a:rPr lang="ru-RU" dirty="0" smtClean="0"/>
              <a:t>по завершении работы модуль должен возвращать управление тому модулю, который его вызывал;</a:t>
            </a:r>
          </a:p>
          <a:p>
            <a:endParaRPr lang="ru-RU" dirty="0" smtClean="0"/>
          </a:p>
          <a:p>
            <a:r>
              <a:rPr lang="ru-RU" dirty="0" smtClean="0"/>
              <a:t>модуль должен иметь один вход и выход;</a:t>
            </a:r>
          </a:p>
          <a:p>
            <a:endParaRPr lang="ru-RU" dirty="0" smtClean="0"/>
          </a:p>
          <a:p>
            <a:r>
              <a:rPr lang="ru-RU" dirty="0" smtClean="0"/>
              <a:t>модуль должен иметь небольшой размер, обеспечивающий его обозримость.</a:t>
            </a:r>
          </a:p>
          <a:p>
            <a:endParaRPr lang="ru-RU" dirty="0" smtClean="0"/>
          </a:p>
          <a:p>
            <a:r>
              <a:rPr lang="ru-RU" dirty="0" smtClean="0"/>
              <a:t>При разработке сложных программ в них выделяют головной управляющий модуль, подчиненные ему модули, обеспечивающие реализацию отдельных функций управления, функциональную обработку (т.е. непосредственную реализацию основного назначения программного комплекса), а также вспомогательные модули, обеспечивающие сервисное обслуживание пакета (например, сбор и анализ статистики работы программы, обработка различного рода ошибочных ситуаций, обучение и выдача подсказок и т.п.).</a:t>
            </a:r>
          </a:p>
          <a:p>
            <a:endParaRPr lang="ru-RU" dirty="0" smtClean="0"/>
          </a:p>
          <a:p>
            <a:r>
              <a:rPr lang="ru-RU" dirty="0" smtClean="0"/>
              <a:t>Модульный принцип разработки программ обладает следующими преимуществами:</a:t>
            </a:r>
          </a:p>
          <a:p>
            <a:endParaRPr lang="ru-RU" dirty="0" smtClean="0"/>
          </a:p>
          <a:p>
            <a:r>
              <a:rPr lang="ru-RU" dirty="0" smtClean="0"/>
              <a:t>большую программу могут разрабатывать одновременно несколько исполнителей, и это позволяет сократить сроки ее разработки;</a:t>
            </a:r>
          </a:p>
          <a:p>
            <a:endParaRPr lang="ru-RU" dirty="0" smtClean="0"/>
          </a:p>
          <a:p>
            <a:r>
              <a:rPr lang="ru-RU" dirty="0" smtClean="0"/>
              <a:t>появляется возможность создавать и многократно использовать в дальнейшем библиотеки наиболее </a:t>
            </a:r>
            <a:r>
              <a:rPr lang="ru-RU" dirty="0" err="1" smtClean="0"/>
              <a:t>употребимых</a:t>
            </a:r>
            <a:r>
              <a:rPr lang="ru-RU" dirty="0" smtClean="0"/>
              <a:t> программ;</a:t>
            </a:r>
          </a:p>
          <a:p>
            <a:endParaRPr lang="ru-RU" dirty="0" smtClean="0"/>
          </a:p>
          <a:p>
            <a:r>
              <a:rPr lang="ru-RU" dirty="0" smtClean="0"/>
              <a:t>упрощается процедура загрузки больших программ в оперативную память, когда требуется ее сегментация;</a:t>
            </a:r>
          </a:p>
          <a:p>
            <a:endParaRPr lang="ru-RU" dirty="0" smtClean="0"/>
          </a:p>
          <a:p>
            <a:r>
              <a:rPr lang="ru-RU" dirty="0" smtClean="0"/>
              <a:t>возникает много естественных контрольных точек для наблюдения за осуществлением хода разработки программ, а в последующем для контроля за ходом исполнения программ;</a:t>
            </a:r>
          </a:p>
          <a:p>
            <a:endParaRPr lang="ru-RU" dirty="0" smtClean="0"/>
          </a:p>
          <a:p>
            <a:r>
              <a:rPr lang="ru-RU" dirty="0" smtClean="0"/>
              <a:t>обеспечивается более эффективное тестирование программ, проще осуществляются проектирование и последующая отладка.</a:t>
            </a:r>
          </a:p>
          <a:p>
            <a:endParaRPr lang="ru-RU" dirty="0" smtClean="0"/>
          </a:p>
          <a:p>
            <a:r>
              <a:rPr lang="ru-RU" dirty="0" smtClean="0"/>
              <a:t>Преимущества модульного принципа построения программ особенно наглядно проявляются на этапе сопровождения и модификации программных продуктов, позволяя значительно сократить затраты сил и средств на реализацию этого этапа.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EF995C-A1B9-4CAC-9E57-4D05B31117C7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8526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Структурное программирование</a:t>
            </a:r>
          </a:p>
          <a:p>
            <a:endParaRPr lang="ru-RU" dirty="0" smtClean="0"/>
          </a:p>
          <a:p>
            <a:r>
              <a:rPr lang="ru-RU" dirty="0" smtClean="0"/>
              <a:t>Актуальная для начального периода развития и использования ЭВМ проблема разработки программ, занимающих минимум основной памяти и выполняющихся за кратчайшее время, в последующем в связи резким падением стоимости аппаратной части ЭВМ, значительным возрастанием их быстродействия и объемов памяти сменилась необходимостью разработки и применения принципиально новых методов составления программ. Все это нашло свое воплощение в разработке принципа структурного программирования. Одной из целей структурного программирования было стремление облегчить разработку и отладку программных модулей, а главное - их последующее сопровождение и модификацию.</a:t>
            </a:r>
          </a:p>
          <a:p>
            <a:endParaRPr lang="ru-RU" dirty="0" smtClean="0"/>
          </a:p>
          <a:p>
            <a:r>
              <a:rPr lang="ru-RU" dirty="0" smtClean="0"/>
              <a:t>В настоящее время структурное программирование - это целая дисциплина, объединяющая несколько взаимосвязанных способов создания ясных, легких для понимания программ. Эффективность применения современных универсальных языков программирования во многом определяется удобством написания с их помощью структурных программ.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EF995C-A1B9-4CAC-9E57-4D05B31117C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2797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CASE-технологии</a:t>
            </a:r>
          </a:p>
          <a:p>
            <a:endParaRPr lang="ru-RU" dirty="0" smtClean="0"/>
          </a:p>
          <a:p>
            <a:r>
              <a:rPr lang="ru-RU" dirty="0" smtClean="0"/>
              <a:t>За последнее десятилетие в области средств автоматизации программирования сформировалось новое направление под общим названием CASE-технологии (</a:t>
            </a:r>
            <a:r>
              <a:rPr lang="ru-RU" dirty="0" err="1" smtClean="0"/>
              <a:t>Computer</a:t>
            </a:r>
            <a:r>
              <a:rPr lang="ru-RU" dirty="0" smtClean="0"/>
              <a:t> </a:t>
            </a:r>
            <a:r>
              <a:rPr lang="ru-RU" dirty="0" err="1" smtClean="0"/>
              <a:t>Aided</a:t>
            </a:r>
            <a:r>
              <a:rPr lang="ru-RU" dirty="0" smtClean="0"/>
              <a:t> </a:t>
            </a:r>
            <a:r>
              <a:rPr lang="ru-RU" dirty="0" err="1" smtClean="0"/>
              <a:t>Software</a:t>
            </a:r>
            <a:r>
              <a:rPr lang="ru-RU" dirty="0" smtClean="0"/>
              <a:t> </a:t>
            </a:r>
            <a:r>
              <a:rPr lang="ru-RU" dirty="0" err="1" smtClean="0"/>
              <a:t>Engineering</a:t>
            </a:r>
            <a:r>
              <a:rPr lang="ru-RU" dirty="0" smtClean="0"/>
              <a:t>).</a:t>
            </a:r>
          </a:p>
          <a:p>
            <a:endParaRPr lang="ru-RU" dirty="0" smtClean="0"/>
          </a:p>
          <a:p>
            <a:r>
              <a:rPr lang="ru-RU" dirty="0" smtClean="0"/>
              <a:t>CASE-технология представляет собой совокупность средств системного анализа, проектирования, разработки и сопровождения сложных программных систем, поддерживаемых комплексом взаимоувязанных инструментальных средств автоматизации всех этапов разработки программ. Благодаря структурным методам CASE-технология на стадиях анализа и проектирования обеспечивает разработчиков широкими возможностями для различного рода моделирования, а централизованное хранение всей необходимой для проектирования информации и контроль за целостностью данных гарантируют согласованность взаимодействия всех специалистов, занятых в разработке ПО.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EF995C-A1B9-4CAC-9E57-4D05B31117C7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3498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Технологии RAD</a:t>
            </a:r>
          </a:p>
          <a:p>
            <a:endParaRPr lang="ru-RU" dirty="0" smtClean="0"/>
          </a:p>
          <a:p>
            <a:r>
              <a:rPr lang="ru-RU" dirty="0" smtClean="0"/>
              <a:t>В начале 80-х годов появилась методология, по которой разработка программы начиналась не после завершения процесса выработки окончательных требований к ней, а как только устанавливались требования на первый, “стартовый” (пилотный) вариант прикладной программы, позволяющий начать содержательную работу по ее реализации на компьютере.</a:t>
            </a:r>
          </a:p>
          <a:p>
            <a:endParaRPr lang="ru-RU" dirty="0" smtClean="0"/>
          </a:p>
          <a:p>
            <a:r>
              <a:rPr lang="ru-RU" dirty="0" smtClean="0"/>
              <a:t>Это дало пользователю возможность, получая уже с первых шагов конкретное представление о характере реализации задачи, уточнять ее постановку. Тем самым облегчался процесс экспериментального поиска нужного решения автоматизации задачи. Благодаря тесному взаимодействию разработчика с заказчиком (пользователем) на самом ответственном этапе создания прикладных программ между ними достигалось быстрое взаимопонимание цели поставленной задачи и возможности ее автоматизации в данных конкретных условиях. Это повышало скорость разработки программ и послужило основанием для названия такой технологии RAD (</a:t>
            </a:r>
            <a:r>
              <a:rPr lang="ru-RU" dirty="0" err="1" smtClean="0"/>
              <a:t>Rapid</a:t>
            </a:r>
            <a:r>
              <a:rPr lang="ru-RU" dirty="0" smtClean="0"/>
              <a:t> </a:t>
            </a:r>
            <a:r>
              <a:rPr lang="ru-RU" dirty="0" err="1" smtClean="0"/>
              <a:t>Application</a:t>
            </a:r>
            <a:r>
              <a:rPr lang="ru-RU" dirty="0" smtClean="0"/>
              <a:t> </a:t>
            </a:r>
            <a:r>
              <a:rPr lang="ru-RU" dirty="0" err="1" smtClean="0"/>
              <a:t>Development</a:t>
            </a:r>
            <a:r>
              <a:rPr lang="ru-RU" dirty="0" smtClean="0"/>
              <a:t> - быстрая разработка программ), которая получила широкое распространение.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EF995C-A1B9-4CAC-9E57-4D05B31117C7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3034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Data</a:t>
            </a:r>
            <a:r>
              <a:rPr lang="ru-RU" dirty="0" smtClean="0"/>
              <a:t> </a:t>
            </a:r>
            <a:r>
              <a:rPr lang="ru-RU" dirty="0" err="1" smtClean="0"/>
              <a:t>Warehouse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Другое направление разработки прикладных программных средств, олицетворяющее собой современный подход к реализации широкого круга задач для принятия управленческих решений, базируется на концепции создания специального хранилища данных (</a:t>
            </a:r>
            <a:r>
              <a:rPr lang="ru-RU" dirty="0" err="1" smtClean="0"/>
              <a:t>Data</a:t>
            </a:r>
            <a:r>
              <a:rPr lang="ru-RU" dirty="0" smtClean="0"/>
              <a:t> </a:t>
            </a:r>
            <a:r>
              <a:rPr lang="ru-RU" dirty="0" err="1" smtClean="0"/>
              <a:t>Warehouse</a:t>
            </a:r>
            <a:r>
              <a:rPr lang="ru-RU" dirty="0" smtClean="0"/>
              <a:t>). Основное отличие концепции </a:t>
            </a:r>
            <a:r>
              <a:rPr lang="ru-RU" dirty="0" err="1" smtClean="0"/>
              <a:t>Data</a:t>
            </a:r>
            <a:r>
              <a:rPr lang="ru-RU" dirty="0" smtClean="0"/>
              <a:t> </a:t>
            </a:r>
            <a:r>
              <a:rPr lang="ru-RU" dirty="0" err="1" smtClean="0"/>
              <a:t>Warehouse</a:t>
            </a:r>
            <a:r>
              <a:rPr lang="ru-RU" dirty="0" smtClean="0"/>
              <a:t> от традиционного представления баз данных заключается в следующем:</a:t>
            </a:r>
          </a:p>
          <a:p>
            <a:endParaRPr lang="ru-RU" dirty="0" smtClean="0"/>
          </a:p>
          <a:p>
            <a:r>
              <a:rPr lang="ru-RU" dirty="0" smtClean="0"/>
              <a:t>во-первых, в том, что актуализация данных в </a:t>
            </a:r>
            <a:r>
              <a:rPr lang="ru-RU" dirty="0" err="1" smtClean="0"/>
              <a:t>Data</a:t>
            </a:r>
            <a:r>
              <a:rPr lang="ru-RU" dirty="0" smtClean="0"/>
              <a:t> </a:t>
            </a:r>
            <a:r>
              <a:rPr lang="ru-RU" dirty="0" err="1" smtClean="0"/>
              <a:t>Warehouse</a:t>
            </a:r>
            <a:r>
              <a:rPr lang="ru-RU" dirty="0" smtClean="0"/>
              <a:t> означает не обновление элементов информации, а добавление новых элементов к уже имеющимся (что расширяет возможности проведения различного рода сравнительного анализа);</a:t>
            </a:r>
          </a:p>
          <a:p>
            <a:endParaRPr lang="ru-RU" dirty="0" smtClean="0"/>
          </a:p>
          <a:p>
            <a:r>
              <a:rPr lang="ru-RU" dirty="0" smtClean="0"/>
              <a:t>во-вторых, в том, что наряду с информацией, непосредственно отражающей состояние системы управления, в </a:t>
            </a:r>
            <a:r>
              <a:rPr lang="ru-RU" dirty="0" err="1" smtClean="0"/>
              <a:t>Data</a:t>
            </a:r>
            <a:r>
              <a:rPr lang="ru-RU" dirty="0" smtClean="0"/>
              <a:t> </a:t>
            </a:r>
            <a:r>
              <a:rPr lang="ru-RU" dirty="0" err="1" smtClean="0"/>
              <a:t>Warehouse</a:t>
            </a:r>
            <a:r>
              <a:rPr lang="ru-RU" dirty="0" smtClean="0"/>
              <a:t> аккумулируются и метаданные.</a:t>
            </a:r>
          </a:p>
          <a:p>
            <a:endParaRPr lang="ru-RU" dirty="0" smtClean="0"/>
          </a:p>
          <a:p>
            <a:r>
              <a:rPr lang="ru-RU" dirty="0" smtClean="0"/>
              <a:t>Метаданные (данные о данных) облегчают возможность визуального представления содержимого </a:t>
            </a:r>
            <a:r>
              <a:rPr lang="ru-RU" dirty="0" err="1" smtClean="0"/>
              <a:t>Data</a:t>
            </a:r>
            <a:r>
              <a:rPr lang="ru-RU" dirty="0" smtClean="0"/>
              <a:t> </a:t>
            </a:r>
            <a:r>
              <a:rPr lang="ru-RU" dirty="0" err="1" smtClean="0"/>
              <a:t>Warehouse</a:t>
            </a:r>
            <a:r>
              <a:rPr lang="ru-RU" dirty="0" smtClean="0"/>
              <a:t>, позволяют, "перемещаясь" по хранилищу, быстро отбирать необходимые данные для последующей обработки.</a:t>
            </a:r>
          </a:p>
          <a:p>
            <a:endParaRPr lang="ru-RU" dirty="0" smtClean="0"/>
          </a:p>
          <a:p>
            <a:r>
              <a:rPr lang="ru-RU" dirty="0" smtClean="0"/>
              <a:t>Основные типы метаданных </a:t>
            </a:r>
            <a:r>
              <a:rPr lang="ru-RU" dirty="0" err="1" smtClean="0"/>
              <a:t>Data</a:t>
            </a:r>
            <a:r>
              <a:rPr lang="ru-RU" dirty="0" smtClean="0"/>
              <a:t> </a:t>
            </a:r>
            <a:r>
              <a:rPr lang="ru-RU" dirty="0" err="1" smtClean="0"/>
              <a:t>Warehouse</a:t>
            </a:r>
            <a:r>
              <a:rPr lang="ru-RU" dirty="0" smtClean="0"/>
              <a:t> отражают:</a:t>
            </a:r>
          </a:p>
          <a:p>
            <a:endParaRPr lang="ru-RU" dirty="0" smtClean="0"/>
          </a:p>
          <a:p>
            <a:r>
              <a:rPr lang="ru-RU" dirty="0" smtClean="0"/>
              <a:t>структуру и содержимое хранилища;</a:t>
            </a:r>
          </a:p>
          <a:p>
            <a:endParaRPr lang="ru-RU" dirty="0" smtClean="0"/>
          </a:p>
          <a:p>
            <a:r>
              <a:rPr lang="ru-RU" dirty="0" smtClean="0"/>
              <a:t>соответствие между исходными и выходными данными;</a:t>
            </a:r>
          </a:p>
          <a:p>
            <a:endParaRPr lang="ru-RU" dirty="0" smtClean="0"/>
          </a:p>
          <a:p>
            <a:r>
              <a:rPr lang="ru-RU" dirty="0" smtClean="0"/>
              <a:t>объемные характеристики данных;</a:t>
            </a:r>
          </a:p>
          <a:p>
            <a:endParaRPr lang="ru-RU" dirty="0" smtClean="0"/>
          </a:p>
          <a:p>
            <a:r>
              <a:rPr lang="ru-RU" dirty="0" smtClean="0"/>
              <a:t>критерии архивирования;</a:t>
            </a:r>
          </a:p>
          <a:p>
            <a:endParaRPr lang="ru-RU" dirty="0" smtClean="0"/>
          </a:p>
          <a:p>
            <a:r>
              <a:rPr lang="ru-RU" dirty="0" smtClean="0"/>
              <a:t>отношения между данными;</a:t>
            </a:r>
          </a:p>
          <a:p>
            <a:endParaRPr lang="ru-RU" dirty="0" smtClean="0"/>
          </a:p>
          <a:p>
            <a:r>
              <a:rPr lang="ru-RU" dirty="0" smtClean="0"/>
              <a:t>информацию по кодированию;</a:t>
            </a:r>
          </a:p>
          <a:p>
            <a:endParaRPr lang="ru-RU" dirty="0" smtClean="0"/>
          </a:p>
          <a:p>
            <a:r>
              <a:rPr lang="ru-RU" dirty="0" smtClean="0"/>
              <a:t>интервал жизни данных и т.п.</a:t>
            </a:r>
          </a:p>
          <a:p>
            <a:endParaRPr lang="ru-RU" dirty="0" smtClean="0"/>
          </a:p>
          <a:p>
            <a:r>
              <a:rPr lang="ru-RU" dirty="0" smtClean="0"/>
              <a:t>Концепция </a:t>
            </a:r>
            <a:r>
              <a:rPr lang="ru-RU" dirty="0" err="1" smtClean="0"/>
              <a:t>Data</a:t>
            </a:r>
            <a:r>
              <a:rPr lang="ru-RU" dirty="0" smtClean="0"/>
              <a:t> </a:t>
            </a:r>
            <a:r>
              <a:rPr lang="ru-RU" dirty="0" err="1" smtClean="0"/>
              <a:t>Warehouse</a:t>
            </a:r>
            <a:r>
              <a:rPr lang="ru-RU" dirty="0" smtClean="0"/>
              <a:t> поддерживается RAD средствами разработки прикладного ПО.</a:t>
            </a:r>
          </a:p>
          <a:p>
            <a:endParaRPr lang="ru-RU" dirty="0" smtClean="0"/>
          </a:p>
          <a:p>
            <a:r>
              <a:rPr lang="ru-RU" dirty="0" smtClean="0"/>
              <a:t>Концепция </a:t>
            </a:r>
            <a:r>
              <a:rPr lang="ru-RU" dirty="0" err="1" smtClean="0"/>
              <a:t>Data</a:t>
            </a:r>
            <a:r>
              <a:rPr lang="ru-RU" dirty="0" smtClean="0"/>
              <a:t> </a:t>
            </a:r>
            <a:r>
              <a:rPr lang="ru-RU" dirty="0" err="1" smtClean="0"/>
              <a:t>Warehouse</a:t>
            </a:r>
            <a:r>
              <a:rPr lang="ru-RU" dirty="0" smtClean="0"/>
              <a:t> обеспечивает возможность разработки программных приложений для поддержки процессов принятия решений с использованием OLAP-систем.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EF995C-A1B9-4CAC-9E57-4D05B31117C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5288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Система OLAP (</a:t>
            </a:r>
            <a:r>
              <a:rPr lang="ru-RU" dirty="0" err="1" smtClean="0"/>
              <a:t>On-Line</a:t>
            </a:r>
            <a:r>
              <a:rPr lang="ru-RU" dirty="0" smtClean="0"/>
              <a:t> </a:t>
            </a:r>
            <a:r>
              <a:rPr lang="ru-RU" dirty="0" err="1" smtClean="0"/>
              <a:t>Analytical</a:t>
            </a:r>
            <a:r>
              <a:rPr lang="ru-RU" dirty="0" smtClean="0"/>
              <a:t> </a:t>
            </a:r>
            <a:r>
              <a:rPr lang="ru-RU" dirty="0" err="1" smtClean="0"/>
              <a:t>Process</a:t>
            </a:r>
            <a:r>
              <a:rPr lang="ru-RU" dirty="0" smtClean="0"/>
              <a:t>) предоставляет возможность разработки информационных систем, ориентированных на </a:t>
            </a:r>
            <a:r>
              <a:rPr lang="ru-RU" dirty="0" err="1" smtClean="0"/>
              <a:t>yна</a:t>
            </a:r>
            <a:r>
              <a:rPr lang="ru-RU" dirty="0" smtClean="0"/>
              <a:t> организацию многомерных баз данных и создание корпоративных сетей, а также обеспечивает поддержку </a:t>
            </a:r>
            <a:r>
              <a:rPr lang="ru-RU" dirty="0" err="1" smtClean="0"/>
              <a:t>Web</a:t>
            </a:r>
            <a:r>
              <a:rPr lang="ru-RU" dirty="0" smtClean="0"/>
              <a:t>-технологий в сетях </a:t>
            </a:r>
            <a:r>
              <a:rPr lang="ru-RU" dirty="0" err="1" smtClean="0"/>
              <a:t>Internet</a:t>
            </a:r>
            <a:r>
              <a:rPr lang="ru-RU" dirty="0" smtClean="0"/>
              <a:t>/</a:t>
            </a:r>
            <a:r>
              <a:rPr lang="ru-RU" dirty="0" err="1" smtClean="0"/>
              <a:t>Intranet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Успешное применение инструментальных средств OLAP-систем объясняется быстротой разработки приложений, гибкостью и широкими возможностями в области доступа к данным и их преобразования. В настоящее время на рынке ПО предлагается большое число OLAP-</a:t>
            </a:r>
            <a:r>
              <a:rPr lang="ru-RU" dirty="0" err="1" smtClean="0"/>
              <a:t>стем</a:t>
            </a:r>
            <a:r>
              <a:rPr lang="ru-RU" dirty="0" smtClean="0"/>
              <a:t>, разработчиками которых являются различные фирмы, например IBM, </a:t>
            </a:r>
            <a:r>
              <a:rPr lang="ru-RU" dirty="0" err="1" smtClean="0"/>
              <a:t>Informix</a:t>
            </a:r>
            <a:r>
              <a:rPr lang="ru-RU" dirty="0" smtClean="0"/>
              <a:t>, </a:t>
            </a:r>
            <a:r>
              <a:rPr lang="ru-RU" dirty="0" err="1" smtClean="0"/>
              <a:t>Microsoft</a:t>
            </a:r>
            <a:r>
              <a:rPr lang="ru-RU" dirty="0" smtClean="0"/>
              <a:t>, </a:t>
            </a:r>
            <a:r>
              <a:rPr lang="ru-RU" dirty="0" err="1" smtClean="0"/>
              <a:t>Oracle</a:t>
            </a:r>
            <a:r>
              <a:rPr lang="ru-RU" dirty="0" smtClean="0"/>
              <a:t>, </a:t>
            </a:r>
            <a:r>
              <a:rPr lang="ru-RU" dirty="0" err="1" smtClean="0"/>
              <a:t>Sybase</a:t>
            </a:r>
            <a:r>
              <a:rPr lang="ru-RU" dirty="0" smtClean="0"/>
              <a:t> и др.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EF995C-A1B9-4CAC-9E57-4D05B31117C7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941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Современные методы и средства разработки программного обеспечения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5105400"/>
            <a:ext cx="6400800" cy="1752600"/>
          </a:xfrm>
        </p:spPr>
        <p:txBody>
          <a:bodyPr/>
          <a:lstStyle/>
          <a:p>
            <a:r>
              <a:rPr lang="ru-RU" dirty="0" smtClean="0"/>
              <a:t>Урок 49-50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60079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Сравнительная таблица методов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Название метода</a:t>
            </a:r>
          </a:p>
          <a:p>
            <a:r>
              <a:rPr lang="ru-RU" dirty="0" smtClean="0"/>
              <a:t>Принцип действия</a:t>
            </a:r>
          </a:p>
          <a:p>
            <a:r>
              <a:rPr lang="ru-RU" dirty="0"/>
              <a:t>О</a:t>
            </a:r>
            <a:r>
              <a:rPr lang="ru-RU" dirty="0" smtClean="0"/>
              <a:t>собенности</a:t>
            </a:r>
          </a:p>
          <a:p>
            <a:r>
              <a:rPr lang="ru-RU" dirty="0" smtClean="0"/>
              <a:t>Достоинства</a:t>
            </a:r>
          </a:p>
          <a:p>
            <a:r>
              <a:rPr lang="ru-RU" dirty="0" smtClean="0"/>
              <a:t>Недостатки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Вывод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77808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Современные методы и средства разработки программного обеспечения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5105400"/>
            <a:ext cx="6400800" cy="1752600"/>
          </a:xfrm>
        </p:spPr>
        <p:txBody>
          <a:bodyPr/>
          <a:lstStyle/>
          <a:p>
            <a:r>
              <a:rPr lang="ru-RU" dirty="0" smtClean="0"/>
              <a:t>Урок 49-50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0472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 Метод </a:t>
            </a:r>
            <a:r>
              <a:rPr lang="ru-RU" dirty="0"/>
              <a:t>нисходящего проектирования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2 </a:t>
            </a:r>
            <a:r>
              <a:rPr lang="ru-RU" dirty="0"/>
              <a:t>Модульное </a:t>
            </a:r>
            <a:r>
              <a:rPr lang="ru-RU" dirty="0" smtClean="0"/>
              <a:t>проектирование</a:t>
            </a:r>
          </a:p>
          <a:p>
            <a:pPr marL="0" indent="0">
              <a:buNone/>
            </a:pPr>
            <a:r>
              <a:rPr lang="ru-RU" dirty="0" smtClean="0"/>
              <a:t>3 Структурное программирование</a:t>
            </a:r>
          </a:p>
          <a:p>
            <a:pPr marL="0" indent="0">
              <a:buNone/>
            </a:pPr>
            <a:r>
              <a:rPr lang="ru-RU" dirty="0" smtClean="0"/>
              <a:t>4 </a:t>
            </a:r>
            <a:r>
              <a:rPr lang="en-US" dirty="0"/>
              <a:t>CASE-</a:t>
            </a:r>
            <a:r>
              <a:rPr lang="ru-RU" dirty="0" smtClean="0"/>
              <a:t>технологии</a:t>
            </a:r>
          </a:p>
          <a:p>
            <a:pPr marL="0" indent="0">
              <a:buNone/>
            </a:pPr>
            <a:r>
              <a:rPr lang="ru-RU" dirty="0" smtClean="0"/>
              <a:t>5 </a:t>
            </a:r>
            <a:r>
              <a:rPr lang="ru-RU" dirty="0"/>
              <a:t>Технологии </a:t>
            </a:r>
            <a:r>
              <a:rPr lang="en-US" dirty="0" smtClean="0"/>
              <a:t>RAD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6 </a:t>
            </a:r>
            <a:r>
              <a:rPr lang="en-US" dirty="0" smtClean="0"/>
              <a:t>Data Warehouse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7 </a:t>
            </a:r>
            <a:r>
              <a:rPr lang="ru-RU" dirty="0"/>
              <a:t>Система </a:t>
            </a:r>
            <a:r>
              <a:rPr lang="en-US" dirty="0"/>
              <a:t>OLAP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7022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Метод нисходящего проектирования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Метод </a:t>
            </a:r>
            <a:r>
              <a:rPr lang="ru-RU" dirty="0"/>
              <a:t>пошаговой детализации, метод иерархического проектирования, </a:t>
            </a:r>
            <a:r>
              <a:rPr lang="ru-RU" dirty="0" err="1"/>
              <a:t>top</a:t>
            </a:r>
            <a:r>
              <a:rPr lang="ru-RU" dirty="0"/>
              <a:t>-</a:t>
            </a:r>
            <a:r>
              <a:rPr lang="ru-RU" dirty="0" err="1"/>
              <a:t>down</a:t>
            </a:r>
            <a:r>
              <a:rPr lang="ru-RU" dirty="0"/>
              <a:t>-подход</a:t>
            </a:r>
          </a:p>
          <a:p>
            <a:r>
              <a:rPr lang="ru-RU" dirty="0"/>
              <a:t>Этот метод является незаменимым при разработке сложных по характеру и больших по объему программ, когда к их разработке необходимо привлекать большое число программистов, работающих параллельно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3430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Модульное проектирование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dirty="0" smtClean="0"/>
              <a:t>Основное понятие модуль</a:t>
            </a:r>
          </a:p>
          <a:p>
            <a:r>
              <a:rPr lang="ru-RU" dirty="0"/>
              <a:t>на модуль можно ссылаться (т.е. обращаться к нему) по имени, в том числе и из других модулей;</a:t>
            </a:r>
          </a:p>
          <a:p>
            <a:r>
              <a:rPr lang="ru-RU" dirty="0"/>
              <a:t>по завершении работы модуль должен возвращать управление тому модулю, который его вызывал;</a:t>
            </a:r>
          </a:p>
          <a:p>
            <a:r>
              <a:rPr lang="ru-RU" dirty="0"/>
              <a:t>модуль должен иметь один вход и выход;</a:t>
            </a:r>
          </a:p>
          <a:p>
            <a:r>
              <a:rPr lang="ru-RU" dirty="0"/>
              <a:t>модуль должен иметь небольшой размер, обеспечивающий его обозримость.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7133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Структурное программирование</a:t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23"/>
          <a:stretch/>
        </p:blipFill>
        <p:spPr bwMode="auto">
          <a:xfrm>
            <a:off x="534904" y="2583402"/>
            <a:ext cx="8074191" cy="3542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1268760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Состоит </a:t>
            </a:r>
            <a:r>
              <a:rPr lang="ru-RU" dirty="0"/>
              <a:t>из трёх базовых управляющих конструкций: последовательность, ветвление, цикл; кроме того, используются подпрограммы. При этом разработка программы ведётся пошагово, методом «сверху вниз».</a:t>
            </a:r>
          </a:p>
        </p:txBody>
      </p:sp>
    </p:spTree>
    <p:extLst>
      <p:ext uri="{BB962C8B-B14F-4D97-AF65-F5344CB8AC3E}">
        <p14:creationId xmlns:p14="http://schemas.microsoft.com/office/powerpoint/2010/main" val="15190733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CASE-</a:t>
            </a:r>
            <a:r>
              <a:rPr lang="ru-RU" dirty="0"/>
              <a:t>технологии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Совокупность </a:t>
            </a:r>
            <a:r>
              <a:rPr lang="ru-RU" dirty="0"/>
              <a:t>средств системного анализа, проектирования, разработки и сопровождения сложных программных систем, поддерживаемых комплексом взаимоувязанных инструментальных средств автоматизации всех этапов разработки программ. </a:t>
            </a:r>
          </a:p>
        </p:txBody>
      </p:sp>
    </p:spTree>
    <p:extLst>
      <p:ext uri="{BB962C8B-B14F-4D97-AF65-F5344CB8AC3E}">
        <p14:creationId xmlns:p14="http://schemas.microsoft.com/office/powerpoint/2010/main" val="22488401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Технологии </a:t>
            </a:r>
            <a:r>
              <a:rPr lang="en-US" dirty="0"/>
              <a:t>RAD</a:t>
            </a:r>
            <a:br>
              <a:rPr lang="en-US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Технология </a:t>
            </a:r>
            <a:r>
              <a:rPr lang="ru-RU" dirty="0"/>
              <a:t>быстрого создания приложений на основе </a:t>
            </a:r>
            <a:r>
              <a:rPr lang="ru-RU" dirty="0" err="1"/>
              <a:t>прототипирования</a:t>
            </a:r>
            <a:r>
              <a:rPr lang="ru-RU" dirty="0"/>
              <a:t> и использования графического пользовательского интерфейса.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933056"/>
            <a:ext cx="8904616" cy="221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58511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Data Warehouse</a:t>
            </a:r>
            <a:br>
              <a:rPr lang="en-US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ru-RU" dirty="0" smtClean="0"/>
              <a:t>Базируется </a:t>
            </a:r>
            <a:r>
              <a:rPr lang="ru-RU" dirty="0"/>
              <a:t>на концепции создания специального хранилища </a:t>
            </a:r>
            <a:r>
              <a:rPr lang="ru-RU" dirty="0" smtClean="0"/>
              <a:t>данных, концепция </a:t>
            </a:r>
            <a:r>
              <a:rPr lang="ru-RU" dirty="0" err="1"/>
              <a:t>Data</a:t>
            </a:r>
            <a:r>
              <a:rPr lang="ru-RU" dirty="0"/>
              <a:t> </a:t>
            </a:r>
            <a:r>
              <a:rPr lang="ru-RU" dirty="0" err="1"/>
              <a:t>Warehouse</a:t>
            </a:r>
            <a:r>
              <a:rPr lang="ru-RU" dirty="0"/>
              <a:t> поддерживается RAD средствами разработки прикладного </a:t>
            </a:r>
            <a:r>
              <a:rPr lang="ru-RU" dirty="0" smtClean="0"/>
              <a:t>ПО</a:t>
            </a:r>
          </a:p>
          <a:p>
            <a:pPr marL="0" indent="0" algn="ctr">
              <a:buNone/>
            </a:pPr>
            <a:r>
              <a:rPr lang="ru-RU" dirty="0"/>
              <a:t>Основные типы метаданных </a:t>
            </a:r>
            <a:r>
              <a:rPr lang="ru-RU" dirty="0" err="1"/>
              <a:t>Data</a:t>
            </a:r>
            <a:r>
              <a:rPr lang="ru-RU" dirty="0"/>
              <a:t> </a:t>
            </a:r>
            <a:r>
              <a:rPr lang="ru-RU" dirty="0" err="1"/>
              <a:t>Warehouse</a:t>
            </a:r>
            <a:r>
              <a:rPr lang="ru-RU" dirty="0"/>
              <a:t> отражают:</a:t>
            </a:r>
          </a:p>
          <a:p>
            <a:r>
              <a:rPr lang="ru-RU" dirty="0"/>
              <a:t>структуру и содержимое хранилища;</a:t>
            </a:r>
          </a:p>
          <a:p>
            <a:r>
              <a:rPr lang="ru-RU" dirty="0"/>
              <a:t>соответствие между исходными и выходными данными;</a:t>
            </a:r>
          </a:p>
          <a:p>
            <a:r>
              <a:rPr lang="ru-RU" dirty="0"/>
              <a:t>объемные характеристики данных;</a:t>
            </a:r>
          </a:p>
          <a:p>
            <a:r>
              <a:rPr lang="ru-RU" dirty="0"/>
              <a:t>критерии архивирования;</a:t>
            </a:r>
          </a:p>
          <a:p>
            <a:r>
              <a:rPr lang="ru-RU" dirty="0"/>
              <a:t>отношения между данными;</a:t>
            </a:r>
          </a:p>
          <a:p>
            <a:r>
              <a:rPr lang="ru-RU" dirty="0"/>
              <a:t>информацию по кодированию;</a:t>
            </a:r>
          </a:p>
          <a:p>
            <a:r>
              <a:rPr lang="ru-RU" dirty="0"/>
              <a:t>интервал жизни данных и т.п.</a:t>
            </a:r>
          </a:p>
          <a:p>
            <a:pPr algn="r"/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04222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792088"/>
          </a:xfrm>
        </p:spPr>
        <p:txBody>
          <a:bodyPr/>
          <a:lstStyle/>
          <a:p>
            <a:r>
              <a:rPr lang="ru-RU" dirty="0"/>
              <a:t>Система </a:t>
            </a:r>
            <a:r>
              <a:rPr lang="en-US" dirty="0"/>
              <a:t>OLAP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720"/>
            <a:ext cx="6912768" cy="52174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Предоставляет </a:t>
            </a:r>
            <a:r>
              <a:rPr lang="ru-RU" sz="2800" dirty="0"/>
              <a:t>возможность разработки информационных систем, ориентированных на </a:t>
            </a:r>
            <a:r>
              <a:rPr lang="ru-RU" sz="2800" dirty="0" err="1"/>
              <a:t>yна</a:t>
            </a:r>
            <a:r>
              <a:rPr lang="ru-RU" sz="2800" dirty="0"/>
              <a:t> организацию многомерных баз данных и создание корпоративных сетей, а также обеспечивает поддержку </a:t>
            </a:r>
            <a:r>
              <a:rPr lang="ru-RU" sz="2800" dirty="0" err="1"/>
              <a:t>Web</a:t>
            </a:r>
            <a:r>
              <a:rPr lang="ru-RU" sz="2800" dirty="0"/>
              <a:t>-технологий в сетях </a:t>
            </a:r>
            <a:r>
              <a:rPr lang="ru-RU" sz="2800" dirty="0" err="1"/>
              <a:t>Internet</a:t>
            </a:r>
            <a:r>
              <a:rPr lang="ru-RU" sz="2800" dirty="0"/>
              <a:t>/</a:t>
            </a:r>
            <a:r>
              <a:rPr lang="ru-RU" sz="2800" dirty="0" err="1"/>
              <a:t>Intranet</a:t>
            </a:r>
            <a:endParaRPr lang="ru-RU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3" t="4555" r="5206" b="12148"/>
          <a:stretch/>
        </p:blipFill>
        <p:spPr bwMode="auto">
          <a:xfrm>
            <a:off x="4355976" y="3432015"/>
            <a:ext cx="4788024" cy="3425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99216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2711</Words>
  <Application>Microsoft Office PowerPoint</Application>
  <PresentationFormat>Экран (4:3)</PresentationFormat>
  <Paragraphs>229</Paragraphs>
  <Slides>11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Современные методы и средства разработки программного обеспечения</vt:lpstr>
      <vt:lpstr>Методы</vt:lpstr>
      <vt:lpstr>Метод нисходящего проектирования </vt:lpstr>
      <vt:lpstr>Модульное проектирование </vt:lpstr>
      <vt:lpstr>Структурное программирование </vt:lpstr>
      <vt:lpstr>CASE-технологии </vt:lpstr>
      <vt:lpstr>Технологии RAD </vt:lpstr>
      <vt:lpstr>Data Warehouse </vt:lpstr>
      <vt:lpstr>Система OLAP </vt:lpstr>
      <vt:lpstr>Сравнительная таблица методов</vt:lpstr>
      <vt:lpstr>Современные методы и средства разработки программного обеспечения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методы и средства разработки программного обеспечения</dc:title>
  <dc:creator>402 ПК1</dc:creator>
  <cp:lastModifiedBy>Пользователь Windows</cp:lastModifiedBy>
  <cp:revision>5</cp:revision>
  <dcterms:created xsi:type="dcterms:W3CDTF">2022-11-29T03:59:24Z</dcterms:created>
  <dcterms:modified xsi:type="dcterms:W3CDTF">2022-11-29T04:50:57Z</dcterms:modified>
</cp:coreProperties>
</file>