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Тестирование программного обеспечения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797152"/>
            <a:ext cx="6400800" cy="1752600"/>
          </a:xfrm>
        </p:spPr>
        <p:txBody>
          <a:bodyPr/>
          <a:lstStyle/>
          <a:p>
            <a:r>
              <a:rPr lang="ru-RU" dirty="0" smtClean="0"/>
              <a:t>Урок 89-90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623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Тестирование «Черного ящика»</a:t>
            </a:r>
          </a:p>
          <a:p>
            <a:r>
              <a:rPr lang="ru-RU" dirty="0" smtClean="0"/>
              <a:t>Тестирование «Белого ящика»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169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Тестирование «Черного ящика»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Метод тестирования функционального поведения объекта с точки зрения внешнего мира.</a:t>
            </a:r>
          </a:p>
          <a:p>
            <a:pPr marL="0" indent="0">
              <a:buNone/>
            </a:pPr>
            <a:r>
              <a:rPr lang="ru-RU" dirty="0" smtClean="0"/>
              <a:t>Подбор теста для нестандартных ситуаций.</a:t>
            </a:r>
          </a:p>
          <a:p>
            <a:pPr marL="0" indent="0">
              <a:buNone/>
            </a:pPr>
            <a:r>
              <a:rPr lang="ru-RU" dirty="0" smtClean="0"/>
              <a:t>Основная задача – последовательная проверка соответствия поведения системы требованиям</a:t>
            </a:r>
          </a:p>
          <a:p>
            <a:pPr marL="0" indent="0">
              <a:buNone/>
            </a:pPr>
            <a:r>
              <a:rPr lang="ru-RU" dirty="0" smtClean="0"/>
              <a:t>Проверка работы системы в критичных ситуациях (неверные данные)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2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Несоответствие поведения системы требованиям</a:t>
            </a:r>
          </a:p>
          <a:p>
            <a:r>
              <a:rPr lang="ru-RU" dirty="0" smtClean="0"/>
              <a:t>Неадекватное поведение системы в ситуациях, не предусмотренных требованиям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149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обеспечивает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Эквивалентное разбиение</a:t>
            </a:r>
          </a:p>
          <a:p>
            <a:r>
              <a:rPr lang="ru-RU" dirty="0" smtClean="0"/>
              <a:t>Анализ граничных значений</a:t>
            </a:r>
          </a:p>
          <a:p>
            <a:r>
              <a:rPr lang="ru-RU" dirty="0" smtClean="0"/>
              <a:t>Применение функциональных диаграмм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282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Тестирование «Белого ящика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Ориентированно на проверку прохождения всех путей программ посредством применения и имитационного тестирования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Применяется на уровне модулей и </a:t>
            </a:r>
            <a:r>
              <a:rPr lang="ru-RU" dirty="0" err="1" smtClean="0"/>
              <a:t>графовой</a:t>
            </a:r>
            <a:r>
              <a:rPr lang="ru-RU" dirty="0" smtClean="0"/>
              <a:t> модели программы путем выбора тестовых ситуаций, подготовки данных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614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элементов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Операторов, которые должны быть выполнены хотя бы один раз, без учета ошибок, которые могут остаться в программе из-за большого количества логических путей и необходимости прохождения подмножеств этих путей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7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элементов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Путей по заданному графу потоков управления для выполнения разных маршрутов передачи управления при помощи путевых предикатов, для вычисления которого создается набор тестовых данных, гарантирующих прохождение всех путей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870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элементов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Блоков, разделяющих программы на отдельные части-блоки, которые выполняются один раз или многократно при нахождении путей в программе, включающих совокупность блоков реализации одной функции либо нахождения входного множества данных, которые будут использоваться для выполнения указанного пути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51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 белого ящика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Направленность тестирования</a:t>
            </a:r>
          </a:p>
          <a:p>
            <a:r>
              <a:rPr lang="ru-RU" dirty="0" smtClean="0"/>
              <a:t>Полный охват кода</a:t>
            </a:r>
          </a:p>
          <a:p>
            <a:r>
              <a:rPr lang="ru-RU" dirty="0" smtClean="0"/>
              <a:t>Управление потоком команд</a:t>
            </a:r>
          </a:p>
          <a:p>
            <a:r>
              <a:rPr lang="ru-RU" dirty="0" smtClean="0"/>
              <a:t>Отслеживание целостности </a:t>
            </a:r>
            <a:r>
              <a:rPr lang="ru-RU" dirty="0" smtClean="0"/>
              <a:t>данных</a:t>
            </a:r>
          </a:p>
          <a:p>
            <a:r>
              <a:rPr lang="ru-RU" dirty="0" smtClean="0"/>
              <a:t>Видение внутренних граничных точек</a:t>
            </a: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Тестирование белого ящика-часть процесса программирования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822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тестирования по уровням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Модульное тестирование</a:t>
            </a:r>
          </a:p>
          <a:p>
            <a:r>
              <a:rPr lang="ru-RU" dirty="0" smtClean="0"/>
              <a:t>Структурное тестирование</a:t>
            </a:r>
          </a:p>
          <a:p>
            <a:r>
              <a:rPr lang="ru-RU" dirty="0" smtClean="0"/>
              <a:t>Интеграционное тестирование</a:t>
            </a:r>
          </a:p>
          <a:p>
            <a:r>
              <a:rPr lang="ru-RU" dirty="0" smtClean="0"/>
              <a:t>Системное тестирование</a:t>
            </a:r>
          </a:p>
          <a:p>
            <a:r>
              <a:rPr lang="ru-RU" dirty="0" smtClean="0"/>
              <a:t>Выходное тестирование</a:t>
            </a:r>
          </a:p>
          <a:p>
            <a:r>
              <a:rPr lang="ru-RU" dirty="0" smtClean="0"/>
              <a:t>Приемочное тестирование</a:t>
            </a:r>
          </a:p>
          <a:p>
            <a:r>
              <a:rPr lang="ru-RU" dirty="0" smtClean="0"/>
              <a:t>Альфа-тестирование</a:t>
            </a:r>
          </a:p>
          <a:p>
            <a:r>
              <a:rPr lang="ru-RU" dirty="0" smtClean="0"/>
              <a:t>Бета - тестирование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72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Тестирование программного обеспечения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Процесс исследования и проверки программного обеспечения (программного кода и документации), преследующие две различные цели:</a:t>
            </a:r>
          </a:p>
          <a:p>
            <a:pPr algn="ctr">
              <a:buFontTx/>
              <a:buChar char="-"/>
            </a:pPr>
            <a:r>
              <a:rPr lang="ru-RU" dirty="0" smtClean="0"/>
              <a:t>Продемонстрировать заказчику и разработчику соответствие ПП требованиям</a:t>
            </a:r>
          </a:p>
          <a:p>
            <a:pPr algn="ctr">
              <a:buFontTx/>
              <a:buChar char="-"/>
            </a:pPr>
            <a:r>
              <a:rPr lang="ru-RU" dirty="0" smtClean="0"/>
              <a:t>Выявить ситуации, в которых поведение ПО является неправильным, нежелательным или несоответствующим спецификации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748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Тестирование производительности программного обеспечения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7504" y="1556792"/>
            <a:ext cx="460851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Подходы к тестированию:</a:t>
            </a:r>
          </a:p>
          <a:p>
            <a:pPr>
              <a:buFontTx/>
              <a:buChar char="-"/>
            </a:pPr>
            <a:r>
              <a:rPr lang="ru-RU" dirty="0" smtClean="0"/>
              <a:t>Тестирование в ситуациях, разных сценариев использования</a:t>
            </a:r>
          </a:p>
          <a:p>
            <a:pPr>
              <a:buFontTx/>
              <a:buChar char="-"/>
            </a:pPr>
            <a:r>
              <a:rPr lang="ru-RU" dirty="0" smtClean="0"/>
              <a:t>В рамках бета-теста, реальным пользователем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72000" y="1538056"/>
            <a:ext cx="4461029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Направления тестирования:</a:t>
            </a:r>
          </a:p>
          <a:p>
            <a:pPr>
              <a:buFontTx/>
              <a:buChar char="-"/>
            </a:pPr>
            <a:r>
              <a:rPr lang="ru-RU" dirty="0" smtClean="0"/>
              <a:t>Нагрузочное тестирование</a:t>
            </a:r>
          </a:p>
          <a:p>
            <a:pPr>
              <a:buFontTx/>
              <a:buChar char="-"/>
            </a:pPr>
            <a:r>
              <a:rPr lang="ru-RU" dirty="0" smtClean="0"/>
              <a:t>Стресс-тестирование</a:t>
            </a:r>
          </a:p>
          <a:p>
            <a:pPr>
              <a:buFontTx/>
              <a:buChar char="-"/>
            </a:pPr>
            <a:r>
              <a:rPr lang="ru-RU" dirty="0" smtClean="0"/>
              <a:t>Тестирование стабильности</a:t>
            </a:r>
          </a:p>
          <a:p>
            <a:pPr>
              <a:buFontTx/>
              <a:buChar char="-"/>
            </a:pPr>
            <a:r>
              <a:rPr lang="ru-RU" dirty="0" smtClean="0"/>
              <a:t>Конфигурационное тестирование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006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Регрессионное тестирование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Проверку исправления вновь найденного дефекта</a:t>
            </a:r>
          </a:p>
          <a:p>
            <a:r>
              <a:rPr lang="ru-RU" dirty="0" smtClean="0"/>
              <a:t>Проверку того, что исправленный ранее и верифицированный дефект не воспроизводится в системе снова </a:t>
            </a:r>
          </a:p>
          <a:p>
            <a:r>
              <a:rPr lang="ru-RU" dirty="0" smtClean="0"/>
              <a:t>Проверка того, что не нарушилась работоспособность работающей ранее функциональности, если ее код был затронут при исправлении некоторых дефектов в другой функциональности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182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</a:t>
            </a:r>
            <a:r>
              <a:rPr lang="ru-RU" dirty="0" smtClean="0"/>
              <a:t>естирование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Глава 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655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Проверка соответствия ПО требованиям, осуществляемая при помощи наблюдения за его работой в специальных, искусственно построенных ситуациях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125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Построить набор ситуаций, который был бы достаточно представлен и позволял бы завершить тестирование с достаточной степенью уверенности и правильности ПО вообще, и убедиться, что в конкретной ситуации По работает правильно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730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Тестировщик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Осуществляет поиск вероятных ошибок и сбоев в функционировании ПО, моделирует различные ситуации, которые могут возникнуть в процессе использования ПП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94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Стратегия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/>
              <a:t>Система методов отбора и создания тестов</a:t>
            </a:r>
          </a:p>
          <a:p>
            <a:pPr marL="0" indent="0">
              <a:buNone/>
            </a:pPr>
            <a:endParaRPr lang="ru-RU" sz="3000" dirty="0"/>
          </a:p>
          <a:p>
            <a:pPr marL="0" indent="0">
              <a:buNone/>
            </a:pPr>
            <a:r>
              <a:rPr lang="ru-RU" sz="3000" dirty="0" smtClean="0"/>
              <a:t>Разработка детального плана тестирования</a:t>
            </a:r>
          </a:p>
          <a:p>
            <a:pPr marL="0" indent="0">
              <a:buNone/>
            </a:pPr>
            <a:r>
              <a:rPr lang="ru-RU" sz="3000" dirty="0" smtClean="0"/>
              <a:t>Создание наборов тестов для проверки корректности</a:t>
            </a:r>
          </a:p>
          <a:p>
            <a:pPr marL="0" indent="0">
              <a:buNone/>
            </a:pPr>
            <a:r>
              <a:rPr lang="ru-RU" sz="3000" dirty="0" smtClean="0"/>
              <a:t>Создание отчета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21411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Тестирование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Отладка</a:t>
            </a:r>
          </a:p>
          <a:p>
            <a:r>
              <a:rPr lang="ru-RU" dirty="0" smtClean="0"/>
              <a:t>Контроль</a:t>
            </a:r>
          </a:p>
          <a:p>
            <a:r>
              <a:rPr lang="ru-RU" dirty="0" smtClean="0"/>
              <a:t>Испытание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24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</a:t>
            </a:r>
            <a:r>
              <a:rPr lang="ru-RU" dirty="0" smtClean="0"/>
              <a:t>ребования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Высокая вероятность выявления ошибок</a:t>
            </a:r>
          </a:p>
          <a:p>
            <a:r>
              <a:rPr lang="ru-RU" dirty="0" smtClean="0"/>
              <a:t>Набор тестов не должен быть избыточным</a:t>
            </a:r>
          </a:p>
          <a:p>
            <a:r>
              <a:rPr lang="ru-RU" dirty="0" smtClean="0"/>
              <a:t>Тест не должен быть простым и слишком сложным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786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Методы тестирования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91-92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084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506</Words>
  <Application>Microsoft Office PowerPoint</Application>
  <PresentationFormat>Экран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Тестирование программного обеспечения</vt:lpstr>
      <vt:lpstr>Тестирование программного обеспечения</vt:lpstr>
      <vt:lpstr>Тестирование </vt:lpstr>
      <vt:lpstr>Задача тестирования</vt:lpstr>
      <vt:lpstr>Тестировщик</vt:lpstr>
      <vt:lpstr>Стратегия тестирования</vt:lpstr>
      <vt:lpstr>Тестирование</vt:lpstr>
      <vt:lpstr>Требования</vt:lpstr>
      <vt:lpstr>Методы тестирования</vt:lpstr>
      <vt:lpstr>Методы тестирования</vt:lpstr>
      <vt:lpstr>Тестирование «Черного ящика» </vt:lpstr>
      <vt:lpstr>Проблемы системы</vt:lpstr>
      <vt:lpstr>Метод обеспечивает</vt:lpstr>
      <vt:lpstr>Тестирование «Белого ящика»</vt:lpstr>
      <vt:lpstr>Тестирование элементов</vt:lpstr>
      <vt:lpstr>Тестирование элементов</vt:lpstr>
      <vt:lpstr>Тестирование элементов</vt:lpstr>
      <vt:lpstr>Возможности белого ящика</vt:lpstr>
      <vt:lpstr>Классификация тестирования по уровням</vt:lpstr>
      <vt:lpstr>Тестирование производительности программного обеспечения</vt:lpstr>
      <vt:lpstr>Регрессионное тестирование</vt:lpstr>
      <vt:lpstr>Тестирование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Тестирование программного обеспечения</dc:title>
  <dc:creator>Dmitriy</dc:creator>
  <cp:lastModifiedBy>Пользователь Windows</cp:lastModifiedBy>
  <cp:revision>14</cp:revision>
  <dcterms:created xsi:type="dcterms:W3CDTF">2012-04-26T02:56:24Z</dcterms:created>
  <dcterms:modified xsi:type="dcterms:W3CDTF">2023-02-10T02:25:06Z</dcterms:modified>
</cp:coreProperties>
</file>