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72" r:id="rId7"/>
    <p:sldId id="275" r:id="rId8"/>
    <p:sldId id="274" r:id="rId9"/>
    <p:sldId id="276" r:id="rId10"/>
    <p:sldId id="277" r:id="rId11"/>
    <p:sldId id="278" r:id="rId12"/>
    <p:sldId id="281" r:id="rId13"/>
    <p:sldId id="283" r:id="rId14"/>
    <p:sldId id="284" r:id="rId15"/>
    <p:sldId id="282" r:id="rId16"/>
    <p:sldId id="285" r:id="rId17"/>
    <p:sldId id="286" r:id="rId18"/>
    <p:sldId id="287" r:id="rId19"/>
    <p:sldId id="279" r:id="rId20"/>
    <p:sldId id="260" r:id="rId21"/>
    <p:sldId id="273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91" r:id="rId30"/>
    <p:sldId id="288" r:id="rId31"/>
    <p:sldId id="290" r:id="rId32"/>
    <p:sldId id="289" r:id="rId33"/>
    <p:sldId id="292" r:id="rId34"/>
    <p:sldId id="293" r:id="rId35"/>
    <p:sldId id="298" r:id="rId36"/>
    <p:sldId id="300" r:id="rId37"/>
    <p:sldId id="301" r:id="rId38"/>
    <p:sldId id="299" r:id="rId39"/>
    <p:sldId id="294" r:id="rId40"/>
    <p:sldId id="296" r:id="rId41"/>
    <p:sldId id="297" r:id="rId42"/>
  </p:sldIdLst>
  <p:sldSz cx="9144000" cy="6858000" type="screen4x3"/>
  <p:notesSz cx="6858000" cy="9144000"/>
  <p:custDataLst>
    <p:tags r:id="rId4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tags" Target="tags/tag1.xml" /><Relationship Id="rId44" Type="http://schemas.openxmlformats.org/officeDocument/2006/relationships/presProps" Target="presProps.xml" /><Relationship Id="rId45" Type="http://schemas.openxmlformats.org/officeDocument/2006/relationships/viewProps" Target="viewProps.xml" /><Relationship Id="rId46" Type="http://schemas.openxmlformats.org/officeDocument/2006/relationships/theme" Target="theme/theme1.xml" /><Relationship Id="rId47" Type="http://schemas.openxmlformats.org/officeDocument/2006/relationships/tableStyles" Target="tableStyles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8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8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8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Relationship Id="rId3" Type="http://schemas.openxmlformats.org/officeDocument/2006/relationships/image" Target="../media/image8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8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Relationship Id="rId3" Type="http://schemas.openxmlformats.org/officeDocument/2006/relationships/image" Target="../media/image8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8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8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Relationship Id="rId3" Type="http://schemas.openxmlformats.org/officeDocument/2006/relationships/image" Target="../media/image8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Relationship Id="rId3" Type="http://schemas.openxmlformats.org/officeDocument/2006/relationships/image" Target="../media/image8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8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Relationship Id="rId3" Type="http://schemas.openxmlformats.org/officeDocument/2006/relationships/image" Target="../media/image8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Relationship Id="rId3" Type="http://schemas.openxmlformats.org/officeDocument/2006/relationships/image" Target="../media/image8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7.jpeg" /><Relationship Id="rId3" Type="http://schemas.openxmlformats.org/officeDocument/2006/relationships/image" Target="../media/image8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Relationship Id="rId3" Type="http://schemas.openxmlformats.org/officeDocument/2006/relationships/image" Target="../media/image8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8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0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hyperlink" Target="mailto:gim52@obr.gov.spb.ru" TargetMode="External" /><Relationship Id="rId4" Type="http://schemas.openxmlformats.org/officeDocument/2006/relationships/hyperlink" Target="http://primschool-52@yandex.ru/" TargetMode="External" /><Relationship Id="rId5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1835696" y="2708920"/>
            <a:ext cx="26563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defRPr/>
            </a:pP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Библиотечный урок</a:t>
            </a:r>
          </a:p>
          <a:p>
            <a:pPr algn="ctr" eaLnBrk="1" hangingPunct="1">
              <a:defRPr/>
            </a:pP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начальных классов</a:t>
            </a:r>
          </a:p>
        </p:txBody>
      </p:sp>
      <p:sp>
        <p:nvSpPr>
          <p:cNvPr id="6" name="Заголовок 1"/>
          <p:cNvSpPr txBox="1"/>
          <p:nvPr/>
        </p:nvSpPr>
        <p:spPr>
          <a:xfrm>
            <a:off x="1691680" y="3548722"/>
            <a:ext cx="58630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«Здравствуйте или </a:t>
            </a:r>
          </a:p>
          <a:p>
            <a:pPr algn="l"/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будем знакомы …»</a:t>
            </a:r>
          </a:p>
          <a:p>
            <a:pPr algn="l"/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К 75-летию </a:t>
            </a:r>
          </a:p>
          <a:p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Григория Бенционовича Остера</a:t>
            </a:r>
            <a:b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1177638" y="4795897"/>
            <a:ext cx="71965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Таскаева </a:t>
            </a: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defRPr/>
            </a:pP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Заведующий библиотекой</a:t>
            </a:r>
          </a:p>
          <a:p>
            <a:pPr>
              <a:defRPr/>
            </a:pP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ГБОУ гимназия №52</a:t>
            </a:r>
            <a:endParaRPr lang="ru-RU" sz="1600" b="1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 – Петербург</a:t>
            </a:r>
          </a:p>
          <a:p>
            <a:pPr>
              <a:defRPr/>
            </a:pP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2022г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78483" y="1448047"/>
            <a:ext cx="11144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5"/>
          <p:cNvSpPr>
            <a:spLocks noChangeArrowheads="1"/>
          </p:cNvSpPr>
          <p:nvPr/>
        </p:nvSpPr>
        <p:spPr bwMode="auto">
          <a:xfrm>
            <a:off x="1547664" y="1556792"/>
            <a:ext cx="60071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chemeClr val="tx2"/>
                </a:solidFill>
              </a:rPr>
              <a:t>ПРАВИТЕЛЬСТВО  САНКТ-ПЕТЕРБУРГА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КОМИТЕТ ПО ОБРАЗОВАНИЮ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Государственное бюджетное общеобразовательное учреждение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Гимназия № 52 Приморского района Санкт-Петербурга </a:t>
            </a:r>
            <a:endParaRPr lang="ru-RU" sz="1400">
              <a:solidFill>
                <a:schemeClr val="tx2"/>
              </a:solidFill>
            </a:endParaRPr>
          </a:p>
        </p:txBody>
      </p:sp>
      <p:pic>
        <p:nvPicPr>
          <p:cNvPr id="1026" name="Picture 2" descr="C:\Users\user\Desktop\2022-2023 учебный год\библиотечные часы\Г. Б. Остер\2022-11-18_09-45-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2584917"/>
            <a:ext cx="2187450" cy="161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49480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 txBox="1"/>
          <p:nvPr/>
        </p:nvSpPr>
        <p:spPr>
          <a:xfrm>
            <a:off x="2140752" y="5499582"/>
            <a:ext cx="5184576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mtClean="0">
                <a:solidFill>
                  <a:srgbClr val="FF0000"/>
                </a:solidFill>
              </a:rPr>
              <a:t>Вспомните, сколько раз в день игру знакомства повторяли зверята?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1403648" y="1860651"/>
            <a:ext cx="1778496" cy="192251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mtClean="0">
                <a:solidFill>
                  <a:schemeClr val="tx1"/>
                </a:solidFill>
              </a:rPr>
              <a:t>1</a:t>
            </a:r>
            <a:endParaRPr lang="ru-RU" sz="6000" b="1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796136" y="1896039"/>
            <a:ext cx="2105256" cy="17179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mtClean="0">
                <a:solidFill>
                  <a:schemeClr val="tx1"/>
                </a:solidFill>
              </a:rPr>
              <a:t>3</a:t>
            </a:r>
            <a:endParaRPr lang="ru-RU" sz="6000" b="1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15816" y="4149080"/>
            <a:ext cx="3406080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>
                <a:solidFill>
                  <a:schemeClr val="tx1"/>
                </a:solidFill>
              </a:rPr>
              <a:t>Н</a:t>
            </a:r>
            <a:r>
              <a:rPr lang="ru-RU" sz="4800" b="1" smtClean="0">
                <a:solidFill>
                  <a:schemeClr val="tx1"/>
                </a:solidFill>
              </a:rPr>
              <a:t>икогда</a:t>
            </a:r>
            <a:endParaRPr lang="ru-RU" sz="4800" b="1">
              <a:solidFill>
                <a:schemeClr val="tx1"/>
              </a:solidFill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3826768" y="2029819"/>
            <a:ext cx="1584176" cy="1584176"/>
          </a:xfrm>
          <a:prstGeom prst="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mtClean="0">
                <a:solidFill>
                  <a:schemeClr val="tx1"/>
                </a:solidFill>
              </a:rPr>
              <a:t>2</a:t>
            </a:r>
            <a:endParaRPr lang="ru-RU" sz="60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47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 txBox="1"/>
          <p:nvPr/>
        </p:nvSpPr>
        <p:spPr>
          <a:xfrm>
            <a:off x="1691680" y="5733256"/>
            <a:ext cx="6785776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mtClean="0">
                <a:solidFill>
                  <a:srgbClr val="FF0000"/>
                </a:solidFill>
              </a:rPr>
              <a:t>Выберете, где жили герои произведения?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698183" y="1988840"/>
            <a:ext cx="2304256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В Африке</a:t>
            </a: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132112" y="4077072"/>
            <a:ext cx="2304256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В чудесной стране</a:t>
            </a:r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084568" y="4077072"/>
            <a:ext cx="2304256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В зоопкарке</a:t>
            </a:r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5292080" y="1988840"/>
            <a:ext cx="2304256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В чужой стране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592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C:\Users\user\Documents\Downloads\2022-11-18_11-46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76533" y="1700808"/>
            <a:ext cx="4265362" cy="502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16293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user\Documents\Downloads\2022-11-18_11-48-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81124" y="1772816"/>
            <a:ext cx="671926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113737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C:\Users\user\Documents\Downloads\2022-11-18_11-49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1926101"/>
            <a:ext cx="6552728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830571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 descr="C:\Users\user\Documents\Downloads\2022-11-18_11-50-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1988840"/>
            <a:ext cx="62103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99329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6" name="Picture 2" descr="C:\Users\user\Documents\Downloads\2022-11-18_11-51-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1611" y="1844824"/>
            <a:ext cx="669960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30088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0" name="Picture 2" descr="C:\Users\user\Documents\Downloads\2022-11-18_11-52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1988840"/>
            <a:ext cx="6315075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64697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 descr="C:\Users\user\Documents\Downloads\2022-11-18_11-53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25975" y="1844824"/>
            <a:ext cx="6434989" cy="490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46037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C:\Users\user\Documents\Downloads\2022-11-18_11-44-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84071" y="1700808"/>
            <a:ext cx="4095461" cy="503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28408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E489-2983-4A56-8D87-F5491C29D4A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74606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user\Desktop\2022-2023 учебный год\библиотечные часы\Г. Б. Остер\2022-11-18_09-40-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916590"/>
            <a:ext cx="6120680" cy="489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15476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C:\Users\user\Documents\Downloads\2022-11-18_10-20-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1772816"/>
            <a:ext cx="4145561" cy="483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ocuments\Downloads\2022-11-18_10-21-5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2132856"/>
            <a:ext cx="2572953" cy="350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465508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user\Desktop\2022-2023 учебный год\библиотечные часы\Г. Б. Остер\2022-11-18_09-41-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78675" y="1801504"/>
            <a:ext cx="6018662" cy="457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212326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user\Desktop\2022-2023 учебный год\библиотечные часы\Г. Б. Остер\2022-11-18_09-41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1772816"/>
            <a:ext cx="6048672" cy="47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476563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user\Desktop\2022-2023 учебный год\библиотечные часы\Г. Б. Остер\2022-11-18_09-42-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746912"/>
            <a:ext cx="6120680" cy="501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67259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user\Desktop\2022-2023 учебный год\библиотечные часы\Г. Б. Остер\2022-11-18_09-42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24031" y="1700808"/>
            <a:ext cx="5414270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523723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user\Desktop\2022-2023 учебный год\библиотечные часы\Г. Б. Остер\2022-11-18_09-42-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2060848"/>
            <a:ext cx="61304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244237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user\Desktop\2022-2023 учебный год\библиотечные часы\Г. Б. Остер\2022-11-18_09-44-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2204864"/>
            <a:ext cx="664965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368523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user\Desktop\2022-2023 учебный год\библиотечные часы\Г. Б. Остер\2022-11-18_09-44-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916832"/>
            <a:ext cx="619188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892402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698" name="Picture 2" descr="C:\Users\user\Documents\Downloads\2022-11-18_12-11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58343" y="3017498"/>
            <a:ext cx="2465585" cy="363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C:\Users\user\Documents\Downloads\2022-11-18_12-12-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960" y="2880327"/>
            <a:ext cx="3168352" cy="376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833552"/>
            <a:ext cx="5742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mtClean="0">
                <a:solidFill>
                  <a:srgbClr val="FF0000"/>
                </a:solidFill>
              </a:rPr>
              <a:t>Сразу после выхода «Вредных советов» Г. Остер стал сочинять нескучные задачи, и вышел …</a:t>
            </a:r>
            <a:endParaRPr lang="ru-RU" sz="20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062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user\Desktop\2022-2023 учебный год\библиотечные часы\Г. Б. Остер\2022-11-18_09-45-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4006"/>
            <a:ext cx="9144000" cy="687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855787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C:\Users\user\Documents\Downloads\2022-11-18_11-56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2" t="5336" r="5282" b="2759"/>
          <a:stretch>
            <a:fillRect/>
          </a:stretch>
        </p:blipFill>
        <p:spPr bwMode="auto">
          <a:xfrm>
            <a:off x="1619672" y="1916832"/>
            <a:ext cx="623169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5229200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smtClean="0">
                <a:solidFill>
                  <a:schemeClr val="bg1"/>
                </a:solidFill>
              </a:rPr>
              <a:t>13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457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 descr="C:\Users\user\Documents\Downloads\2022-11-18_11-57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61"/>
          <a:stretch>
            <a:fillRect/>
          </a:stretch>
        </p:blipFill>
        <p:spPr bwMode="auto">
          <a:xfrm>
            <a:off x="1403648" y="1865777"/>
            <a:ext cx="638519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80733" y="5496777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smtClean="0">
                <a:solidFill>
                  <a:schemeClr val="bg1"/>
                </a:solidFill>
              </a:rPr>
              <a:t>0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52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 descr="C:\Users\user\Documents\Downloads\2022-11-18_11-58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24"/>
          <a:stretch>
            <a:fillRect/>
          </a:stretch>
        </p:blipFill>
        <p:spPr bwMode="auto">
          <a:xfrm>
            <a:off x="1547664" y="1844824"/>
            <a:ext cx="630476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36205" y="1988840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smtClean="0">
                <a:solidFill>
                  <a:schemeClr val="bg1"/>
                </a:solidFill>
              </a:rPr>
              <a:t>24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12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50" name="Picture 2" descr="C:\Users\user\Documents\Downloads\2022-11-18_12-03-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9122" y="1730604"/>
            <a:ext cx="659130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02852" y="2060848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smtClean="0">
                <a:solidFill>
                  <a:schemeClr val="bg1"/>
                </a:solidFill>
              </a:rPr>
              <a:t>27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052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4" name="Picture 2" descr="C:\Users\user\Documents\Downloads\2022-11-18_12-06-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772816"/>
            <a:ext cx="6619875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71395" y="5969145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smtClean="0">
                <a:solidFill>
                  <a:schemeClr val="bg1"/>
                </a:solidFill>
              </a:rPr>
              <a:t>19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216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user\Documents\Downloads\2022-11-29_16-09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88207" y="1700808"/>
            <a:ext cx="65913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23728" y="3573016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smtClean="0">
                <a:solidFill>
                  <a:schemeClr val="bg1"/>
                </a:solidFill>
              </a:rPr>
              <a:t>20</a:t>
            </a:r>
            <a:endParaRPr lang="ru-RU" sz="6600" b="1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585395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smtClean="0">
                <a:solidFill>
                  <a:schemeClr val="bg1"/>
                </a:solidFill>
              </a:rPr>
              <a:t>20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32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C:\Users\user\Documents\Downloads\2022-11-29_13-20-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2060848"/>
            <a:ext cx="6480720" cy="39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07904" y="5215023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25207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C:\Users\user\Documents\Downloads\2022-11-29_13-25-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1916832"/>
            <a:ext cx="6552728" cy="415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95248" y="5640793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smtClean="0">
                <a:solidFill>
                  <a:schemeClr val="bg1"/>
                </a:solidFill>
              </a:rPr>
              <a:t>12</a:t>
            </a:r>
            <a:endParaRPr lang="ru-RU" sz="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243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user\Documents\Downloads\2022-11-29_16-14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1727977"/>
            <a:ext cx="6048672" cy="464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32040" y="1295929"/>
            <a:ext cx="201622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smtClean="0">
                <a:solidFill>
                  <a:schemeClr val="bg1"/>
                </a:solidFill>
              </a:rPr>
              <a:t>79</a:t>
            </a:r>
            <a:endParaRPr lang="ru-RU" sz="6600" b="1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57818" y="5843613"/>
            <a:ext cx="3806670" cy="8977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mtClean="0">
                <a:solidFill>
                  <a:schemeClr val="bg1"/>
                </a:solidFill>
              </a:rPr>
              <a:t>ч/б – 14,   цвет.- 12 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902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2" name="Picture 2" descr="C:\Users\user\Documents\Downloads\2022-11-18_12-19-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802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34804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user\Documents\Downloads\2022-11-18_10-05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40052"/>
            <a:ext cx="9144000" cy="693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625996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13285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600" b="1" smtClean="0">
                <a:solidFill>
                  <a:srgbClr val="FF0000"/>
                </a:solidFill>
              </a:rPr>
              <a:t>Спасибо </a:t>
            </a:r>
          </a:p>
          <a:p>
            <a:pPr algn="ctr"/>
            <a:r>
              <a:rPr lang="ru-RU" sz="6600" b="1" smtClean="0">
                <a:solidFill>
                  <a:srgbClr val="FF0000"/>
                </a:solidFill>
              </a:rPr>
              <a:t>за внимание!</a:t>
            </a:r>
            <a:endParaRPr lang="ru-RU" sz="66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22678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1177638" y="4795897"/>
            <a:ext cx="719653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Таскаева </a:t>
            </a: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defRPr/>
            </a:pPr>
            <a:r>
              <a:rPr lang="ru-RU" sz="16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Заведующий библиотекой</a:t>
            </a:r>
          </a:p>
          <a:p>
            <a:pPr>
              <a:defRPr/>
            </a:pP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ГБОУ гимназия №52</a:t>
            </a:r>
            <a:endParaRPr lang="ru-RU" sz="1600" b="1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b="1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b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 – Петербург</a:t>
            </a:r>
          </a:p>
          <a:p>
            <a:pPr>
              <a:defRPr/>
            </a:pP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2022г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78483" y="1448047"/>
            <a:ext cx="11144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5"/>
          <p:cNvSpPr>
            <a:spLocks noChangeArrowheads="1"/>
          </p:cNvSpPr>
          <p:nvPr/>
        </p:nvSpPr>
        <p:spPr bwMode="auto">
          <a:xfrm>
            <a:off x="1547664" y="1556792"/>
            <a:ext cx="60071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chemeClr val="tx2"/>
                </a:solidFill>
              </a:rPr>
              <a:t>ПРАВИТЕЛЬСТВО  САНКТ-ПЕТЕРБУРГА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КОМИТЕТ ПО ОБРАЗОВАНИЮ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Государственное бюджетное общеобразовательное учреждение</a:t>
            </a:r>
            <a:endParaRPr lang="ru-RU" sz="1400">
              <a:solidFill>
                <a:schemeClr val="tx2"/>
              </a:solidFill>
            </a:endParaRPr>
          </a:p>
          <a:p>
            <a:pPr algn="ctr"/>
            <a:r>
              <a:rPr lang="ru-RU" sz="1400" b="1">
                <a:solidFill>
                  <a:schemeClr val="tx2"/>
                </a:solidFill>
              </a:rPr>
              <a:t>Гимназия № 52 Приморского района Санкт-Петербурга </a:t>
            </a:r>
            <a:endParaRPr lang="ru-RU" sz="140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6439" y="2852936"/>
            <a:ext cx="54738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/>
              <a:t>Адрес: </a:t>
            </a:r>
            <a:r>
              <a:rPr lang="ru-RU"/>
              <a:t>197348, Санкт-Петербург, Богатырский пр., дом 7, корп. 4, литер А.</a:t>
            </a:r>
            <a:br>
              <a:rPr lang="ru-RU"/>
            </a:br>
            <a:r>
              <a:rPr lang="ru-RU" b="1"/>
              <a:t> </a:t>
            </a:r>
            <a:r>
              <a:rPr lang="ru-RU"/>
              <a:t> e-mail: </a:t>
            </a:r>
            <a:r>
              <a:rPr lang="ru-RU">
                <a:hlinkClick r:id="rId3"/>
              </a:rPr>
              <a:t>gim52@obr.gov.spb.ru</a:t>
            </a:r>
            <a:br>
              <a:rPr lang="ru-RU">
                <a:hlinkClick r:id="rId3"/>
              </a:rPr>
            </a:br>
            <a:r>
              <a:rPr lang="ru-RU"/>
              <a:t>  e-mail секретаря директора:</a:t>
            </a:r>
            <a:br>
              <a:rPr lang="ru-RU">
                <a:hlinkClick r:id="rId3"/>
              </a:rPr>
            </a:br>
            <a:r>
              <a:rPr lang="ru-RU"/>
              <a:t>              </a:t>
            </a:r>
            <a:r>
              <a:rPr lang="ru-RU">
                <a:hlinkClick r:id="rId4"/>
              </a:rPr>
              <a:t>primschool-52@yandex.ru</a:t>
            </a:r>
            <a:r>
              <a:rPr lang="ru-RU"/>
              <a:t>,</a:t>
            </a:r>
            <a:br>
              <a:rPr lang="ru-RU">
                <a:hlinkClick r:id="rId4"/>
              </a:rPr>
            </a:br>
            <a:r>
              <a:rPr lang="ru-RU"/>
              <a:t>              тел/факс: 246-03-17 (c 9.00 до18.00)</a:t>
            </a:r>
          </a:p>
        </p:txBody>
      </p:sp>
    </p:spTree>
    <p:extLst>
      <p:ext uri="{BB962C8B-B14F-4D97-AF65-F5344CB8AC3E}">
        <p14:creationId xmlns:p14="http://schemas.microsoft.com/office/powerpoint/2010/main" val="323873119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5442280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764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Определите, как обращается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 Г. Остер к своим читателям?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00808"/>
            <a:ext cx="3384376" cy="15841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1"/>
                </a:solidFill>
              </a:rPr>
              <a:t>«Очень приятно было познакомиться»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645024"/>
            <a:ext cx="3384376" cy="15981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1"/>
                </a:solidFill>
              </a:rPr>
              <a:t>«Уважаемый Ребенок!»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7717" y="1700808"/>
            <a:ext cx="3384376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1"/>
                </a:solidFill>
              </a:rPr>
              <a:t>«Будем знакомы»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7717" y="3645024"/>
            <a:ext cx="3396077" cy="1598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1"/>
                </a:solidFill>
              </a:rPr>
              <a:t>«Друзья!»</a:t>
            </a:r>
            <a:endParaRPr lang="ru-RU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250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 descr="C:\Users\user\Documents\Downloads\2022-11-18_11-00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40930" y="1759188"/>
            <a:ext cx="5400600" cy="50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07918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Овальная выноска 7"/>
          <p:cNvSpPr/>
          <p:nvPr/>
        </p:nvSpPr>
        <p:spPr>
          <a:xfrm>
            <a:off x="1189710" y="1390390"/>
            <a:ext cx="3456384" cy="1520042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Небылица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4646094" y="1360790"/>
            <a:ext cx="3456384" cy="1520042"/>
          </a:xfrm>
          <a:prstGeom prst="wedgeEllipse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Песенка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1259632" y="2993252"/>
            <a:ext cx="3456384" cy="1520042"/>
          </a:xfrm>
          <a:prstGeom prst="wedgeEllipse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err="1" smtClean="0">
                <a:solidFill>
                  <a:schemeClr val="bg1"/>
                </a:solidFill>
              </a:rPr>
              <a:t>Потешка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716016" y="2993252"/>
            <a:ext cx="3456384" cy="1520042"/>
          </a:xfrm>
          <a:prstGeom prst="wedgeEllipse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mtClean="0">
                <a:solidFill>
                  <a:schemeClr val="bg1"/>
                </a:solidFill>
              </a:rPr>
              <a:t>Считалка</a:t>
            </a:r>
            <a:endParaRPr lang="ru-RU" sz="3600">
              <a:solidFill>
                <a:schemeClr val="bg1"/>
              </a:solidFill>
            </a:endParaRPr>
          </a:p>
        </p:txBody>
      </p:sp>
      <p:pic>
        <p:nvPicPr>
          <p:cNvPr id="14338" name="Picture 2" descr="C:\Users\user\Documents\Downloads\2022-11-18_10-47-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8110" y="4869160"/>
            <a:ext cx="18573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/>
          <p:nvPr/>
        </p:nvSpPr>
        <p:spPr>
          <a:xfrm>
            <a:off x="2987824" y="4561235"/>
            <a:ext cx="5909336" cy="2074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Определите жанр песенки Мартышки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Раз, два, три, четыре, пять! 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Начинаю вас не знать!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Расходитесь, разбегайтесь!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Чтобы встретиться опять!</a:t>
            </a:r>
            <a:br>
              <a:rPr lang="ru-RU" sz="2400" b="1" smtClean="0">
                <a:solidFill>
                  <a:srgbClr val="FF0000"/>
                </a:solidFill>
              </a:rPr>
            </a:br>
            <a:endParaRPr lang="ru-RU" sz="24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17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 txBox="1"/>
          <p:nvPr/>
        </p:nvSpPr>
        <p:spPr>
          <a:xfrm>
            <a:off x="1691680" y="5575613"/>
            <a:ext cx="6269376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mtClean="0">
                <a:solidFill>
                  <a:srgbClr val="FF0000"/>
                </a:solidFill>
              </a:rPr>
              <a:t>Определите, что проявляли по отношению друг к другу герои – зверята?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1003969" y="1556792"/>
            <a:ext cx="2664296" cy="1872208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err="1" smtClean="0">
                <a:solidFill>
                  <a:srgbClr val="FF0000"/>
                </a:solidFill>
              </a:rPr>
              <a:t>Доброжела-тельность</a:t>
            </a:r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1456292" y="4061012"/>
            <a:ext cx="2664296" cy="1872208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2">
                    <a:lumMod val="50000"/>
                  </a:schemeClr>
                </a:solidFill>
              </a:rPr>
              <a:t>Глупость</a:t>
            </a:r>
            <a:endParaRPr lang="ru-RU" b="1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5097108" y="4061012"/>
            <a:ext cx="2664296" cy="1872208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accent6">
                    <a:lumMod val="75000"/>
                  </a:schemeClr>
                </a:solidFill>
              </a:rPr>
              <a:t>Уважение</a:t>
            </a:r>
            <a:endParaRPr lang="ru-RU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3347864" y="2708920"/>
            <a:ext cx="2664296" cy="1872208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Хитрость</a:t>
            </a:r>
            <a:endParaRPr lang="ru-RU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5652120" y="1556792"/>
            <a:ext cx="2664296" cy="1872208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err="1" smtClean="0">
                <a:solidFill>
                  <a:schemeClr val="accent1">
                    <a:lumMod val="50000"/>
                  </a:schemeClr>
                </a:solidFill>
              </a:rPr>
              <a:t>Любозна-тельность</a:t>
            </a:r>
            <a:endParaRPr lang="ru-RU" b="1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527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66</Paragraphs>
  <Slides>41</Slides>
  <Notes>0</Notes>
  <TotalTime>198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baseType="lpstr" size="45">
      <vt:lpstr>Arial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Определите, как обращается Г. Остер к своим читателям?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19</cp:revision>
  <dcterms:created xsi:type="dcterms:W3CDTF">2022-11-18T06:16:50Z</dcterms:created>
  <dcterms:modified xsi:type="dcterms:W3CDTF">2023-06-16T11:04:09Z</dcterms:modified>
</cp:coreProperties>
</file>