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5" r:id="rId3"/>
    <p:sldId id="272" r:id="rId4"/>
    <p:sldId id="274" r:id="rId5"/>
    <p:sldId id="262" r:id="rId6"/>
    <p:sldId id="270" r:id="rId7"/>
    <p:sldId id="277" r:id="rId8"/>
    <p:sldId id="271" r:id="rId9"/>
    <p:sldId id="279" r:id="rId10"/>
    <p:sldId id="280" r:id="rId11"/>
    <p:sldId id="273" r:id="rId12"/>
    <p:sldId id="28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94660"/>
  </p:normalViewPr>
  <p:slideViewPr>
    <p:cSldViewPr>
      <p:cViewPr varScale="1">
        <p:scale>
          <a:sx n="74" d="100"/>
          <a:sy n="74" d="100"/>
        </p:scale>
        <p:origin x="1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mobimg.b-cdn.net/pic/v2/gallery/preview/abstrakciya-fon-1993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mobimg.b-cdn.net/pic/v2/gallery/preview/abstrakciya-fon-19935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mobimg.b-cdn.net/pic/v2/gallery/preview/abstrakciya-fon-19935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im0-tub-ru.yandex.net/i?id=170d1ce6ec16bc1b9bdcd5af0df8e811&amp;n=13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s://im0-tub-ru.yandex.net/i?id=170d1ce6ec16bc1b9bdcd5af0df8e811&amp;n=13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2" descr="https://im0-tub-ru.yandex.net/i?id=170d1ce6ec16bc1b9bdcd5af0df8e811&amp;n=13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51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32956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79712" y="2060849"/>
            <a:ext cx="54006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/>
                <a:cs typeface="Times New Roman"/>
              </a:rPr>
              <a:t>«НЕВИДИМЫЕ ПОМОЩНИКИ – ДОЖДЕВЫЕ ЧЕРВИ. КТО ОНИ?»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81792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764704"/>
            <a:ext cx="345638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Цель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узнать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как же червяки ведут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себя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зимой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?</a:t>
            </a:r>
            <a:r>
              <a:rPr lang="ru-RU" sz="1600" b="1" i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Что произойдет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если их заморозить</a:t>
            </a:r>
            <a:r>
              <a:rPr lang="ru-RU" sz="1600" b="1" i="1" dirty="0" smtClean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?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endParaRPr lang="ru-RU" sz="1600" b="1" i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Исследование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: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Мне стало интересно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как же червяки ведут себя зимой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?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Что произойдет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если их заморозить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?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Для этого я взял кубики льда и клал на них червей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не надолго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чтоб по смотреть их реакцию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Я удивился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ведь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когда червь лежал на кусочке льда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он не могу ползти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он просто лежал без движения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значит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черви чувствительны к холоду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и   холод их «парализует»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Когда я  снимал червя со льда– он снова начинал ползать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</a:t>
            </a:r>
            <a:r>
              <a:rPr lang="ru-RU" sz="1600" b="1" i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endParaRPr lang="ru-RU" sz="1600" b="1" i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/>
            <a:r>
              <a:rPr lang="ru-RU" sz="1600" b="1" dirty="0">
                <a:solidFill>
                  <a:srgbClr val="FF0000"/>
                </a:solidFill>
                <a:latin typeface="Times New Roman"/>
                <a:ea typeface="Times New Roman"/>
              </a:rPr>
              <a:t>Вывод</a:t>
            </a:r>
            <a:r>
              <a:rPr lang="ru-RU" sz="1600" b="1" dirty="0">
                <a:solidFill>
                  <a:srgbClr val="FF0000"/>
                </a:solidFill>
                <a:latin typeface="PizzaDudeFatOutline"/>
                <a:ea typeface="Times New Roman"/>
                <a:cs typeface="Times New Roman"/>
              </a:rPr>
              <a:t>:</a:t>
            </a:r>
            <a:r>
              <a:rPr lang="ru-RU" sz="1600" dirty="0">
                <a:solidFill>
                  <a:srgbClr val="FF0000"/>
                </a:solidFill>
                <a:latin typeface="Times New Roman"/>
                <a:ea typeface="Calibri"/>
              </a:rPr>
              <a:t>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черви чувствительны к холоду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1600" b="1" i="1" dirty="0">
                <a:solidFill>
                  <a:srgbClr val="002060"/>
                </a:solidFill>
                <a:latin typeface="Times New Roman"/>
                <a:ea typeface="Calibri"/>
              </a:rPr>
              <a:t>их от холода «парализует»</a:t>
            </a:r>
            <a:r>
              <a:rPr lang="ru-RU" sz="16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</a:t>
            </a:r>
            <a:r>
              <a:rPr lang="ru-RU" sz="1600" b="1" i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</a:p>
          <a:p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116632"/>
            <a:ext cx="746489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Эксперемент№6«Чувствительность к холоду</a:t>
            </a:r>
            <a:r>
              <a:rPr lang="ru-RU" sz="20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»</a:t>
            </a:r>
            <a:r>
              <a:rPr lang="ru-RU" sz="2000" b="1" dirty="0" smtClean="0">
                <a:solidFill>
                  <a:srgbClr val="FF0000"/>
                </a:solidFill>
                <a:latin typeface="PizzaDudeFatOutline"/>
                <a:ea typeface="Calibri"/>
                <a:cs typeface="Times New Roman"/>
              </a:rPr>
              <a:t>.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                              </a:t>
            </a:r>
            <a:endParaRPr lang="ru-RU" sz="16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pic>
        <p:nvPicPr>
          <p:cNvPr id="6146" name="Picture 2" descr="C:\Users\home\Desktop\IMG202210101730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7" y="793740"/>
            <a:ext cx="1927328" cy="256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home\Desktop\IMG202210101730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067944" y="764704"/>
            <a:ext cx="199822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home\Desktop\IMG2022101017294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803991"/>
            <a:ext cx="2115506" cy="28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85963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88640"/>
            <a:ext cx="339121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Цель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узнать ,есть ли у червей зрение.</a:t>
            </a:r>
            <a:endParaRPr lang="ru-RU" sz="1600" b="1" i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</a:rPr>
              <a:t>Исследование </a:t>
            </a:r>
            <a:r>
              <a:rPr lang="ru-RU" dirty="0">
                <a:solidFill>
                  <a:srgbClr val="FF0000"/>
                </a:solidFill>
                <a:latin typeface="PizzaDudeFatOutline"/>
                <a:ea typeface="Times New Roman"/>
                <a:cs typeface="Times New Roman"/>
              </a:rPr>
              <a:t>: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При рассмотрении я не обнаружил ни каких глаз у червя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Мне стало интересно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а видят ли они что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-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нибудь вообще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?</a:t>
            </a:r>
            <a:r>
              <a:rPr lang="ru-RU" b="1" i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Для этого эксперимента я зажег фонарик и светил на червей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а под фонарик подставил темный лист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чтобы создать тень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И очень удивился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что черви поползли в темную сторону и старались оставаться в тени 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Из эксперимента я понял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что черви хоть и без глаз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но они различают свет и темноту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и что яркий свет им не нравится</a:t>
            </a:r>
            <a:r>
              <a:rPr lang="ru-RU" dirty="0">
                <a:latin typeface="PizzaDudeFatOutline"/>
                <a:ea typeface="Calibri"/>
                <a:cs typeface="Times New Roman"/>
              </a:rPr>
              <a:t>.</a:t>
            </a:r>
            <a:r>
              <a:rPr lang="ru-RU" dirty="0">
                <a:ea typeface="Calibri"/>
                <a:cs typeface="Times New Roman"/>
              </a:rPr>
              <a:t>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Вывод </a:t>
            </a:r>
            <a:r>
              <a:rPr lang="ru-RU" b="1" dirty="0">
                <a:solidFill>
                  <a:srgbClr val="FF0000"/>
                </a:solidFill>
                <a:latin typeface="PizzaDudeFatOutline"/>
                <a:ea typeface="Times New Roman"/>
                <a:cs typeface="Times New Roman"/>
              </a:rPr>
              <a:t>: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Черви </a:t>
            </a:r>
            <a:r>
              <a:rPr lang="ru-RU" b="1" i="1" dirty="0" smtClean="0">
                <a:solidFill>
                  <a:srgbClr val="002060"/>
                </a:solidFill>
                <a:latin typeface="Times New Roman"/>
                <a:ea typeface="Calibri"/>
              </a:rPr>
              <a:t>различают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/>
                <a:ea typeface="Calibri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свет и темноту.</a:t>
            </a:r>
            <a:r>
              <a:rPr lang="ru-RU" b="1" i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188640"/>
            <a:ext cx="41764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Эксперемент№7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«Зрение» 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home\Desktop\IMG202210101738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995936" y="3978382"/>
            <a:ext cx="2040530" cy="260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home\Desktop\IMG202210101738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7898" y="811600"/>
            <a:ext cx="1961432" cy="2615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home\Desktop\IMG2022101017392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9237" y="721263"/>
            <a:ext cx="2029187" cy="270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3880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5606934" cy="763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Эксперемент№</a:t>
            </a:r>
            <a:r>
              <a:rPr lang="ru-RU" sz="20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8   «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Изучение </a:t>
            </a:r>
            <a:r>
              <a:rPr lang="ru-RU" sz="20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жизни 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червей </a:t>
            </a:r>
            <a:endParaRPr lang="ru-RU" sz="2000" b="1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почве».                                                                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Цель: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узнать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как черви ведут себя в почве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что там делают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</a:t>
            </a:r>
            <a:endParaRPr lang="ru-RU" sz="1600" b="1" i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Исследование: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Для того 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чтобы узнать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как черви ведут себя в почве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что там делают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я насыпал в прозрачный большой стакан слой почвы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потом слой песка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потом снова слой почвы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Закрыли мы все это пленкой с отверстиями для воздуха и поместили в темное место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слои почвы я поместил червей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Мы стали наблюдать каждый день</a:t>
            </a:r>
            <a:r>
              <a:rPr lang="ru-RU" b="1" i="1" dirty="0" smtClean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 </a:t>
            </a:r>
            <a:r>
              <a:rPr lang="ru-RU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Через</a:t>
            </a:r>
            <a:r>
              <a:rPr lang="ru-RU" b="1" i="1" dirty="0" smtClean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5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дней почва с песком в стакане оказались перемешанными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!</a:t>
            </a:r>
            <a:endParaRPr lang="ru-RU" sz="1600" b="1" i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Значит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черви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смешивают слои почвы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пропуская через свой организм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они удобряют ее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делая более плодородной и полезной для растений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они своими норками дают кислороду проникать внутрь земли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</a:t>
            </a:r>
            <a:endParaRPr lang="ru-RU" sz="1600" b="1" i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Вывод </a:t>
            </a:r>
            <a:r>
              <a:rPr lang="ru-RU" b="1" dirty="0">
                <a:solidFill>
                  <a:srgbClr val="FF0000"/>
                </a:solidFill>
                <a:latin typeface="PizzaDudeFatOutline"/>
                <a:ea typeface="Times New Roman"/>
                <a:cs typeface="Times New Roman"/>
              </a:rPr>
              <a:t>: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черви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смешивают слои почвы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endParaRPr lang="ru-RU" b="1" i="1" dirty="0" smtClean="0">
              <a:solidFill>
                <a:srgbClr val="002060"/>
              </a:solidFill>
              <a:latin typeface="PizzaDudeFatOutline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пропуская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через свой организм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endParaRPr lang="ru-RU" b="1" i="1" dirty="0" smtClean="0">
              <a:solidFill>
                <a:srgbClr val="002060"/>
              </a:solidFill>
              <a:latin typeface="PizzaDudeFatOutline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они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удобряют ее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endParaRPr lang="ru-RU" b="1" i="1" dirty="0" smtClean="0">
              <a:solidFill>
                <a:srgbClr val="002060"/>
              </a:solidFill>
              <a:latin typeface="PizzaDudeFatOutline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делая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более плодородной </a:t>
            </a:r>
            <a:endParaRPr lang="ru-RU" b="1" i="1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полезной для растений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endParaRPr lang="ru-RU" b="1" i="1" dirty="0" smtClean="0">
              <a:solidFill>
                <a:srgbClr val="002060"/>
              </a:solidFill>
              <a:latin typeface="PizzaDudeFatOutline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они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своими норками дают кислороду проникать внутрь земли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</a:t>
            </a:r>
            <a:endParaRPr lang="ru-RU" sz="1600" b="1" i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1530350"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 indent="1530350"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 indent="1530350"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8194" name="Picture 2" descr="C:\Users\home\Desktop\IMG202210101746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180" y="188640"/>
            <a:ext cx="1678140" cy="223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home\Desktop\IMG202210101747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7268" y="4941168"/>
            <a:ext cx="1096419" cy="146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home\Desktop\IMG2022101017471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0138" y="1448090"/>
            <a:ext cx="1467103" cy="1956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239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ip\Desktop\no-translate-detected_1284-13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3808" y="1700808"/>
            <a:ext cx="396044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Цель: </a:t>
            </a:r>
            <a:r>
              <a:rPr lang="ru-RU" sz="1600" b="1" i="1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Изучение дождевых червей .                                                                                                              1)Узнать, как появились дождевые черви.                                                                                                       2)Узнать особенности их строения, внешнего вида.                                                                                           3)Уточнить, какую пользу приносят дождевые черви.                                                                                       4)Изучить, какие органы </a:t>
            </a:r>
            <a:r>
              <a:rPr lang="ru-RU" sz="1600" b="1" i="1" dirty="0" smtClean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 чувств   есть </a:t>
            </a:r>
            <a:r>
              <a:rPr lang="ru-RU" sz="1600" b="1" i="1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у дождевых черв                                                                                  </a:t>
            </a:r>
            <a:r>
              <a:rPr lang="ru-RU" b="1" i="1" dirty="0">
                <a:solidFill>
                  <a:srgbClr val="FF000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Задачи:</a:t>
            </a:r>
            <a:r>
              <a:rPr lang="ru-RU" sz="1600" b="1" i="1" dirty="0">
                <a:solidFill>
                  <a:srgbClr val="FF000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 </a:t>
            </a:r>
            <a:r>
              <a:rPr lang="ru-RU" sz="1600" b="1" i="1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Прочитать литературу по данной теме. Узнать имеют ли дождевые черви органы чувств. Изучить особенности дождевых червей и их роль в формировании почвы.</a:t>
            </a:r>
            <a:br>
              <a:rPr lang="ru-RU" sz="1600" b="1" i="1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</a:br>
            <a:r>
              <a:rPr lang="ru-RU" sz="1600" b="1" i="1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Проанализировать полученные результаты и сделать выводы.</a:t>
            </a:r>
          </a:p>
        </p:txBody>
      </p:sp>
    </p:spTree>
    <p:extLst>
      <p:ext uri="{BB962C8B-B14F-4D97-AF65-F5344CB8AC3E}">
        <p14:creationId xmlns:p14="http://schemas.microsoft.com/office/powerpoint/2010/main" val="39566135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938"/>
            <a:ext cx="9144000" cy="688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5661248"/>
            <a:ext cx="897282" cy="56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112550"/>
            <a:ext cx="63184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Многие не обращают внимания на червей, а многие стараются еще и раздавить.  Может быть за то, что им не нравится их вид? Дождевые черви проделывают колоссальную работу по оздоровлению и улучшению почвы, это "бойцы не видимого фронта", чей труд не заметен, и поэтому не многие ценят червей по достоинству</a:t>
            </a: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 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35904" y="404664"/>
            <a:ext cx="48510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АКТУАЛЬНОСТЬ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76261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ip\Desktop\0001-001-Formirovanie-ekologicheskoj-kultury-doshkolniko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4275"/>
            <a:ext cx="9144000" cy="696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5445224"/>
            <a:ext cx="864096" cy="86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0"/>
            <a:ext cx="5904656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/>
                <a:cs typeface="Times New Roman" panose="02020603050405020304" pitchFamily="18" charset="0"/>
              </a:rPr>
              <a:t>Историческая 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/>
                <a:cs typeface="Times New Roman" panose="02020603050405020304" pitchFamily="18" charset="0"/>
              </a:rPr>
              <a:t>справка  </a:t>
            </a:r>
          </a:p>
          <a:p>
            <a:pPr>
              <a:spcAft>
                <a:spcPts val="0"/>
              </a:spcAft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Земляного 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червя можно назвать самым важным животным в мире. В лесах ,на лугах постоянно накапливается много засохших, увядших растений, останков животных. Надо же что–то с ними делать! Вот дождевые черви и их коллеги по работе (улитки и жуки) исполняют роль мусорщиков и санитаров. Они превращают не нужные остатки и отходы в нужную для всех почву, роют ходы, рыхлят землю.                                                    </a:t>
            </a:r>
            <a:endParaRPr lang="ru-RU" sz="2400" b="1" i="1" dirty="0" smtClean="0">
              <a:solidFill>
                <a:srgbClr val="7030A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Из энциклопедии и проведения исследования мы узнали: черви являются сокровищем  для растений, животных и человека.</a:t>
            </a:r>
          </a:p>
          <a:p>
            <a:pPr indent="1530350"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Arial Narrow" panose="020B0606020202030204" pitchFamily="34" charset="0"/>
                <a:ea typeface="Calibri"/>
                <a:cs typeface="Arial"/>
              </a:rPr>
              <a:t> </a:t>
            </a:r>
            <a:endParaRPr lang="ru-RU" sz="2000" b="1" i="1" dirty="0">
              <a:solidFill>
                <a:srgbClr val="002060"/>
              </a:solidFill>
              <a:latin typeface="Arial Narrow" panose="020B0606020202030204" pitchFamily="34" charset="0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16632"/>
            <a:ext cx="81439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Pollock3CTT" panose="05020000000000000000" pitchFamily="18" charset="0"/>
                <a:ea typeface="Calibri"/>
                <a:cs typeface="Times New Roman"/>
              </a:rPr>
              <a:t>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372261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im0-tub-ru.yandex.net/i?id=8974ba4d6cda46ccdaa6214fbde1e699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6248" y="357166"/>
            <a:ext cx="446221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530350" algn="ctr">
              <a:spcAft>
                <a:spcPts val="0"/>
              </a:spcAft>
            </a:pPr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«Изучения  внешнего </a:t>
            </a:r>
            <a:r>
              <a:rPr lang="ru-RU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     вида </a:t>
            </a:r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дождевых червей</a:t>
            </a:r>
            <a:r>
              <a:rPr lang="ru-RU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»</a:t>
            </a:r>
            <a:r>
              <a:rPr lang="ru-RU" dirty="0" smtClean="0">
                <a:solidFill>
                  <a:srgbClr val="7030A0"/>
                </a:solidFill>
                <a:latin typeface="Times New Roman"/>
                <a:ea typeface="Times New Roman"/>
              </a:rPr>
              <a:t>                                 </a:t>
            </a:r>
            <a:r>
              <a:rPr lang="ru-RU" sz="16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Эксперимент </a:t>
            </a:r>
            <a:r>
              <a:rPr lang="ru-RU" sz="1600" b="1" dirty="0">
                <a:solidFill>
                  <a:srgbClr val="C00000"/>
                </a:solidFill>
                <a:latin typeface="Times New Roman"/>
                <a:ea typeface="Times New Roman"/>
              </a:rPr>
              <a:t>№ 1:  </a:t>
            </a:r>
            <a:r>
              <a:rPr lang="ru-RU" sz="16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   «</a:t>
            </a:r>
            <a:r>
              <a:rPr lang="ru-RU" sz="1600" b="1" dirty="0">
                <a:solidFill>
                  <a:srgbClr val="C00000"/>
                </a:solidFill>
                <a:latin typeface="Times New Roman"/>
                <a:ea typeface="Times New Roman"/>
              </a:rPr>
              <a:t>Кольчатые черви»   </a:t>
            </a:r>
            <a:endParaRPr lang="ru-RU" sz="16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1530350" algn="ctr"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                                 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Цель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</a:rPr>
              <a:t>:</a:t>
            </a:r>
            <a:r>
              <a:rPr lang="ru-RU" b="1" dirty="0">
                <a:latin typeface="Times New Roman"/>
                <a:ea typeface="Times New Roman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Times New Roman"/>
              </a:rPr>
              <a:t>узнать, почему некоторых видов червей </a:t>
            </a:r>
            <a:r>
              <a:rPr lang="ru-RU" b="1" i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называют кольчатыми</a:t>
            </a:r>
            <a:r>
              <a:rPr lang="ru-RU" i="1" dirty="0" smtClean="0">
                <a:latin typeface="Times New Roman"/>
                <a:ea typeface="Times New Roman"/>
              </a:rPr>
              <a:t>. </a:t>
            </a:r>
            <a:r>
              <a:rPr lang="ru-RU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рассматривал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его под лупой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что же я увидел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?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Черви все покрыты полосками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кольцами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поэтому их и называют «кольчатыми</a:t>
            </a:r>
            <a:r>
              <a:rPr lang="ru-RU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»</a:t>
            </a:r>
            <a:r>
              <a:rPr lang="ru-RU" b="1" i="1" dirty="0" smtClean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 </a:t>
            </a:r>
            <a:r>
              <a:rPr lang="ru-RU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Еще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оказалось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что у червей есть «верх» и «низ»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брюшко у червя светлее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 спинка темнее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это легко увидеть и без лупы</a:t>
            </a:r>
            <a:r>
              <a:rPr lang="ru-RU" b="1" i="1" dirty="0" smtClean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</a:t>
            </a:r>
            <a:endParaRPr lang="ru-RU" sz="1600" b="1" i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589240"/>
            <a:ext cx="6606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</a:rPr>
              <a:t>Вывод:</a:t>
            </a:r>
            <a:r>
              <a:rPr lang="ru-RU" b="1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Черви все покрыты полосками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кольцами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поэтому их и называют «кольчатыми»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</a:t>
            </a:r>
            <a:r>
              <a:rPr lang="ru-RU" b="1" i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home\Desktop\IMG202210101723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496" y="2668594"/>
            <a:ext cx="2193123" cy="292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ome\Desktop\IMG202210101709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737" y="652624"/>
            <a:ext cx="2303718" cy="307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1331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836712"/>
            <a:ext cx="331977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Цель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Что помогает передвигаться червям?                                                                                       </a:t>
            </a:r>
            <a:endParaRPr lang="ru-RU" sz="2000" b="1" i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</a:rPr>
              <a:t>Исследование 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Times New Roman"/>
              </a:rPr>
              <a:t>: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</a:rPr>
              <a:t>Я положил червя на лист бумаги и прислушался</a:t>
            </a:r>
            <a:r>
              <a:rPr lang="ru-RU" sz="20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: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</a:rPr>
              <a:t>когда червяк полз–было слышно тихое  шуршание</a:t>
            </a:r>
            <a:r>
              <a:rPr lang="ru-RU" sz="20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</a:rPr>
              <a:t>его создавали его щетинки</a:t>
            </a:r>
            <a:r>
              <a:rPr lang="ru-RU" sz="2000" dirty="0">
                <a:latin typeface="PizzaDudeFatOutline"/>
                <a:ea typeface="Calibri"/>
                <a:cs typeface="Times New Roman"/>
              </a:rPr>
              <a:t>.                                                                                                                                                                      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</a:rPr>
              <a:t>Вывод: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</a:rPr>
              <a:t>червями называют «малощетинковыми» потому что их тело покрыто щетинками</a:t>
            </a:r>
            <a:r>
              <a:rPr lang="ru-RU" sz="20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</a:t>
            </a:r>
            <a:r>
              <a:rPr lang="ru-RU" sz="2000" b="1" i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</a:rPr>
              <a:t>которые им помогают передвигаться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/>
                <a:ea typeface="Calibri"/>
              </a:rPr>
              <a:t>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85728"/>
            <a:ext cx="71059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Эксперимент №2 «Малощетинковые черви» 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home\Desktop\IMG202210101711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6046" y="1556792"/>
            <a:ext cx="2601525" cy="406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6196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Lip\Desktop\0001-001-Formirovanie-ekologicheskoj-kultury-doshkolniko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00041"/>
            <a:ext cx="3923928" cy="6386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Цель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Узнать ,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есть ли у червей голова и чем покрыто туловище? 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Исследование</a:t>
            </a:r>
            <a:r>
              <a:rPr lang="ru-RU" sz="2000" dirty="0">
                <a:solidFill>
                  <a:srgbClr val="FF0000"/>
                </a:solidFill>
                <a:latin typeface="PizzaDudeFatOutline"/>
                <a:ea typeface="Calibri"/>
                <a:cs typeface="Times New Roman"/>
              </a:rPr>
              <a:t>: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Рассматривая червя через лупу также</a:t>
            </a:r>
            <a:r>
              <a:rPr lang="ru-RU" sz="20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я узнал</a:t>
            </a:r>
            <a:r>
              <a:rPr lang="ru-RU" sz="20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что там</a:t>
            </a:r>
            <a:r>
              <a:rPr lang="ru-RU" sz="20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где у червя утолщение</a:t>
            </a:r>
            <a:r>
              <a:rPr lang="ru-RU" sz="20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как будто «поясок»</a:t>
            </a:r>
            <a:r>
              <a:rPr lang="ru-RU" sz="20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 -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стой стороны у него «голова»</a:t>
            </a:r>
            <a:r>
              <a:rPr lang="ru-RU" sz="20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Хотя</a:t>
            </a:r>
            <a:r>
              <a:rPr lang="ru-RU" sz="20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черви могут передвигаться обоими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концами </a:t>
            </a:r>
            <a:r>
              <a:rPr lang="ru-RU" sz="2000" b="1" i="1" dirty="0" smtClean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Я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трогал червя руками</a:t>
            </a:r>
            <a:r>
              <a:rPr lang="ru-RU" sz="20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 на пальцах у меня оставалась слизь</a:t>
            </a:r>
            <a:r>
              <a:rPr lang="ru-RU" sz="20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мы прочитали</a:t>
            </a:r>
            <a:r>
              <a:rPr lang="ru-RU" sz="20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что эта слизь помогает червям передвигаться</a:t>
            </a:r>
            <a:r>
              <a:rPr lang="ru-RU" sz="20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все их тело покрыто этой слизью</a:t>
            </a:r>
            <a:r>
              <a:rPr lang="ru-RU" sz="2000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</a:t>
            </a:r>
            <a:endParaRPr lang="ru-RU" sz="2000" b="1" i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</a:rPr>
              <a:t>Вывод:</a:t>
            </a:r>
            <a:r>
              <a:rPr lang="ru-RU" sz="2000" b="1" dirty="0">
                <a:latin typeface="Times New Roman"/>
                <a:ea typeface="Times New Roman"/>
              </a:rPr>
              <a:t>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</a:rPr>
              <a:t>Черви могут передвигаться обоими концами  туловища, слизь помогает червям передвигаться. 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86050" y="188640"/>
            <a:ext cx="58904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Эксперимент №3 «Где у червя голова?»</a:t>
            </a:r>
            <a:endParaRPr lang="ru-RU" sz="24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pic>
        <p:nvPicPr>
          <p:cNvPr id="9220" name="Picture 4" descr="https://img.stolbik.net/a/6118838/wmua/2-chervi-starate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6419" y="4509120"/>
            <a:ext cx="2573773" cy="192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3250" y="980728"/>
            <a:ext cx="2305050" cy="307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0382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836712"/>
            <a:ext cx="3816424" cy="4925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Цель: </a:t>
            </a:r>
            <a:r>
              <a:rPr lang="ru-RU" b="1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узнать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, как поведут себя черви ,если  прикоснуться к ним деревянной палочкой.</a:t>
            </a:r>
            <a:endParaRPr lang="ru-RU" sz="1600" b="1" i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Исследование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Черви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конечно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 меня постоянно расползались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пытаясь скрыться, мне приходилось их собирать руками аккуратно ,тонкой палочкой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Я заметил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что от каждого касания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черви начинали извиваться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значит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их тело может чувствовать физические воздействия.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                                                                                                                                </a:t>
            </a:r>
            <a:endParaRPr lang="ru-RU" sz="1600" b="1" i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Вывод :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при прикосновении палочкой </a:t>
            </a:r>
            <a:r>
              <a:rPr lang="ru-RU" b="1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черви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извиваются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их тело может чувствовать физические воздействия</a:t>
            </a:r>
            <a:r>
              <a:rPr lang="ru-RU" dirty="0">
                <a:latin typeface="PizzaDudeFatOutline"/>
                <a:ea typeface="Calibri"/>
                <a:cs typeface="Times New Roman"/>
              </a:rPr>
              <a:t>.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116632"/>
            <a:ext cx="602986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2000" b="1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«Изучение органов чувств у червей»</a:t>
            </a:r>
            <a:r>
              <a:rPr lang="ru-RU" sz="2000" b="1" dirty="0">
                <a:solidFill>
                  <a:srgbClr val="7030A0"/>
                </a:solidFill>
                <a:latin typeface="PizzaDudeFatOutline"/>
                <a:ea typeface="Calibri"/>
                <a:cs typeface="Times New Roman"/>
              </a:rPr>
              <a:t>.</a:t>
            </a:r>
            <a:r>
              <a:rPr lang="ru-RU" sz="2000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                                                                                                  </a:t>
            </a:r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Эксперимент №4</a:t>
            </a:r>
            <a:r>
              <a:rPr lang="ru-RU" sz="20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«Осязание»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pic>
        <p:nvPicPr>
          <p:cNvPr id="4098" name="Picture 2" descr="C:\Users\home\Desktop\IMG202210101721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5" y="692696"/>
            <a:ext cx="207440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home\Desktop\IMG202210101721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923927" y="2967315"/>
            <a:ext cx="2304257" cy="284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4933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08" y="5454"/>
            <a:ext cx="9144000" cy="688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908720"/>
            <a:ext cx="32403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Цель</a:t>
            </a:r>
            <a:r>
              <a:rPr lang="ru-RU" b="1" i="1" dirty="0">
                <a:solidFill>
                  <a:srgbClr val="FF0000"/>
                </a:solidFill>
                <a:ea typeface="Times New Roman"/>
                <a:cs typeface="Times New Roman"/>
              </a:rPr>
              <a:t>: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умеют ли черви распознавать запахи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?</a:t>
            </a:r>
            <a:r>
              <a:rPr lang="ru-RU" b="1" i="1" dirty="0">
                <a:solidFill>
                  <a:srgbClr val="002060"/>
                </a:solidFill>
                <a:ea typeface="Calibri"/>
                <a:cs typeface="Times New Roman"/>
              </a:rPr>
              <a:t>                                                                                                          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Calibri"/>
              </a:rPr>
              <a:t>Исследование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Calibri"/>
              </a:rPr>
              <a:t>: </a:t>
            </a:r>
            <a:r>
              <a:rPr lang="ru-RU" b="1" i="1" dirty="0" smtClean="0">
                <a:solidFill>
                  <a:srgbClr val="002060"/>
                </a:solidFill>
                <a:latin typeface="Times New Roman"/>
                <a:ea typeface="Calibri"/>
              </a:rPr>
              <a:t>Мне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стало интересно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умеют ли черви распознавать запахи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 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Для этого я положил разрезанный чеснок на лист бумаги рядом с червями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Они с интересом поползли к нему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но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на близком расстоянии они очень резко почти </a:t>
            </a:r>
            <a:endParaRPr lang="ru-RU" b="1" i="1" dirty="0" smtClean="0">
              <a:solidFill>
                <a:srgbClr val="002060"/>
              </a:solidFill>
              <a:latin typeface="Times New Roman"/>
              <a:ea typeface="Calibri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/>
                <a:ea typeface="Calibri"/>
              </a:rPr>
              <a:t>«отпрыгивали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» от чеснока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.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Было очень интересно наблюдать за этим</a:t>
            </a:r>
            <a:r>
              <a:rPr lang="ru-RU" dirty="0">
                <a:latin typeface="PizzaDudeFatOutline"/>
                <a:ea typeface="Calibri"/>
                <a:cs typeface="Times New Roman"/>
              </a:rPr>
              <a:t>. </a:t>
            </a:r>
            <a:endParaRPr lang="ru-RU" dirty="0" smtClean="0">
              <a:latin typeface="PizzaDudeFatOutline"/>
              <a:ea typeface="Calibri"/>
              <a:cs typeface="Times New Roman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/>
                <a:ea typeface="Calibri"/>
              </a:rPr>
              <a:t>Вывод</a:t>
            </a:r>
            <a:r>
              <a:rPr lang="ru-RU" b="1" dirty="0">
                <a:solidFill>
                  <a:srgbClr val="FF0000"/>
                </a:solidFill>
                <a:latin typeface="PizzaDudeFatOutline"/>
                <a:ea typeface="Calibri"/>
                <a:cs typeface="Times New Roman"/>
              </a:rPr>
              <a:t>:</a:t>
            </a:r>
            <a:r>
              <a:rPr lang="ru-RU" dirty="0">
                <a:latin typeface="PizzaDudeFatOutline"/>
                <a:ea typeface="Calibri"/>
                <a:cs typeface="Times New Roman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Значит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черви могут распознавать запахи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правда</a:t>
            </a:r>
            <a:r>
              <a:rPr lang="ru-RU" b="1" i="1" dirty="0">
                <a:solidFill>
                  <a:srgbClr val="002060"/>
                </a:solidFill>
                <a:latin typeface="PizzaDudeFatOutline"/>
                <a:ea typeface="Calibri"/>
                <a:cs typeface="Times New Roman"/>
              </a:rPr>
              <a:t>, </a:t>
            </a:r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</a:rPr>
              <a:t>на очень маленьком расстоянии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71736" y="188640"/>
            <a:ext cx="58166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</a:rPr>
              <a:t>Эксперемент№</a:t>
            </a:r>
            <a:r>
              <a:rPr lang="ru-RU" sz="2000" b="1" dirty="0">
                <a:solidFill>
                  <a:srgbClr val="C00000"/>
                </a:solidFill>
                <a:ea typeface="Calibri"/>
                <a:cs typeface="Times New Roman"/>
              </a:rPr>
              <a:t>5   </a:t>
            </a:r>
            <a:r>
              <a:rPr lang="ru-RU" sz="2000" b="1" dirty="0">
                <a:solidFill>
                  <a:srgbClr val="C00000"/>
                </a:solidFill>
                <a:latin typeface="Times New Roman"/>
                <a:ea typeface="Calibri"/>
              </a:rPr>
              <a:t>«Обоняние» 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home\Desktop\IMG202210101727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743641" y="2810177"/>
            <a:ext cx="2512359" cy="3391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home\Desktop\IMG202210101727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45284"/>
            <a:ext cx="2251944" cy="300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4278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1067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Arial Narrow</vt:lpstr>
      <vt:lpstr>Calibri</vt:lpstr>
      <vt:lpstr>Monotype Corsiva</vt:lpstr>
      <vt:lpstr>PizzaDudeFatOutline</vt:lpstr>
      <vt:lpstr>Pollock3CTT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Lip</dc:creator>
  <cp:lastModifiedBy>Ruina</cp:lastModifiedBy>
  <cp:revision>39</cp:revision>
  <dcterms:created xsi:type="dcterms:W3CDTF">2018-10-11T18:26:39Z</dcterms:created>
  <dcterms:modified xsi:type="dcterms:W3CDTF">2023-06-16T16:17:45Z</dcterms:modified>
</cp:coreProperties>
</file>