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5" r:id="rId6"/>
    <p:sldId id="269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1277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20000" t="14000" r="4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30" name="Picture 6" descr="D:\Лидия\шаблоны\Ольга Бор\Summer bloom Kit\Elements\easel.png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1018" y="5445224"/>
            <a:ext cx="2590800" cy="11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D:\Лидия\шаблоны\Ольга Бор\Summer bloom Kit\Elements\easel.png"/>
          <p:cNvPicPr>
            <a:picLocks noChangeAspect="1" noChangeArrowheads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6757"/>
          <a:stretch/>
        </p:blipFill>
        <p:spPr bwMode="auto">
          <a:xfrm>
            <a:off x="-490196" y="447036"/>
            <a:ext cx="4775991" cy="54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8311766" y="146594"/>
            <a:ext cx="7393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i="1" kern="1200" dirty="0" smtClean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© </a:t>
            </a:r>
            <a:r>
              <a:rPr lang="en-US" sz="800" i="1" kern="1200" dirty="0" err="1" smtClean="0">
                <a:solidFill>
                  <a:schemeClr val="accent3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FokinaLida</a:t>
            </a:r>
            <a:endParaRPr lang="ru-RU" sz="800" i="1" kern="1200" dirty="0">
              <a:solidFill>
                <a:schemeClr val="accent3">
                  <a:lumMod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8" name="Picture 5" descr="D:\Лидия\шаблоны\Ольга Бор\Summer bloom Kit\Elements\meadow.png"/>
          <p:cNvPicPr>
            <a:picLocks noChangeAspect="1" noChangeArrowheads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7246"/>
            <a:ext cx="9144000" cy="233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"/>
          <p:cNvGrpSpPr/>
          <p:nvPr userDrawn="1"/>
        </p:nvGrpSpPr>
        <p:grpSpPr>
          <a:xfrm>
            <a:off x="201753" y="262509"/>
            <a:ext cx="8646016" cy="565729"/>
            <a:chOff x="201753" y="262509"/>
            <a:chExt cx="8646016" cy="565729"/>
          </a:xfrm>
        </p:grpSpPr>
        <p:pic>
          <p:nvPicPr>
            <p:cNvPr id="10" name="Picture 8" descr="http://www.panteon-ws.com/images/cloud.png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6244" y="262509"/>
              <a:ext cx="2151525" cy="462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 descr="http://www.panteon-ws.com/images/cloud.png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01753" y="262509"/>
              <a:ext cx="2151525" cy="462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8" descr="http://www.panteon-ws.com/images/cloud.png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5847" y="365660"/>
              <a:ext cx="2151525" cy="462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4.wav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0667" y="980728"/>
            <a:ext cx="3661445" cy="44644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40 + 50 = 90. (Да)</a:t>
            </a:r>
          </a:p>
          <a:p>
            <a:pPr algn="ctr"/>
            <a:r>
              <a:rPr lang="ru-RU" dirty="0"/>
              <a:t>37 – 7 = 30. (Да)</a:t>
            </a:r>
          </a:p>
          <a:p>
            <a:pPr algn="ctr"/>
            <a:r>
              <a:rPr lang="ru-RU" dirty="0"/>
              <a:t>40 – 20 =2. (Нет)</a:t>
            </a:r>
          </a:p>
          <a:p>
            <a:pPr algn="ctr"/>
            <a:r>
              <a:rPr lang="ru-RU" dirty="0"/>
              <a:t>15 – 5 = 1. (Нет)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30667" y="980728"/>
            <a:ext cx="3661446" cy="4464496"/>
          </a:xfrm>
          <a:prstGeom prst="rect">
            <a:avLst/>
          </a:prstGeom>
          <a:noFill/>
          <a:ln w="1016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7" descr="D:\Лидия\шаблоны\Ольга Бор\Summer bloom Kit\Elements\tree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080"/>
          <a:stretch/>
        </p:blipFill>
        <p:spPr bwMode="auto">
          <a:xfrm>
            <a:off x="-23313" y="-317554"/>
            <a:ext cx="2014646" cy="683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Рамка 14"/>
          <p:cNvSpPr/>
          <p:nvPr/>
        </p:nvSpPr>
        <p:spPr>
          <a:xfrm>
            <a:off x="-23313" y="0"/>
            <a:ext cx="9167313" cy="6858000"/>
          </a:xfrm>
          <a:prstGeom prst="frame">
            <a:avLst>
              <a:gd name="adj1" fmla="val 2079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27040" y="2801391"/>
            <a:ext cx="3512546" cy="11112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endParaRPr lang="ru-RU" sz="2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endParaRPr lang="ru-RU" dirty="0"/>
          </a:p>
        </p:txBody>
      </p:sp>
      <p:pic>
        <p:nvPicPr>
          <p:cNvPr id="2050" name="Picture 2" descr="http://www.playcast.ru/uploads/2014/05/23/868671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052" y="4116151"/>
            <a:ext cx="2992780" cy="247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663456" y="2924944"/>
            <a:ext cx="3240360" cy="288032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Игра «Да – нет».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934581" y="692696"/>
            <a:ext cx="2642294" cy="19777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Устный счет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1333" y="1052736"/>
            <a:ext cx="2364643" cy="4134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40+50=90 </a:t>
            </a:r>
          </a:p>
          <a:p>
            <a:r>
              <a:rPr lang="ru-RU" sz="4000" dirty="0" smtClean="0"/>
              <a:t>37-7=30</a:t>
            </a:r>
          </a:p>
          <a:p>
            <a:r>
              <a:rPr lang="ru-RU" sz="4000" dirty="0" smtClean="0"/>
              <a:t>40-2=2 </a:t>
            </a:r>
          </a:p>
          <a:p>
            <a:r>
              <a:rPr lang="ru-RU" sz="4000" dirty="0" smtClean="0"/>
              <a:t>15-5=1 </a:t>
            </a:r>
          </a:p>
          <a:p>
            <a:r>
              <a:rPr lang="ru-RU" sz="4000" dirty="0"/>
              <a:t>18 – </a:t>
            </a:r>
            <a:r>
              <a:rPr lang="ru-RU" sz="4000" dirty="0" smtClean="0"/>
              <a:t>9=8 </a:t>
            </a:r>
          </a:p>
          <a:p>
            <a:r>
              <a:rPr lang="ru-RU" sz="4000" dirty="0" smtClean="0"/>
              <a:t>5+6=11 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3968" y="692696"/>
            <a:ext cx="1114847" cy="4111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pPr>
              <a:spcBef>
                <a:spcPts val="120"/>
              </a:spcBef>
              <a:spcAft>
                <a:spcPts val="120"/>
              </a:spcAft>
            </a:pPr>
            <a:r>
              <a:rPr lang="ru-RU" sz="3200" dirty="0" smtClean="0"/>
              <a:t>Да</a:t>
            </a:r>
            <a:endParaRPr lang="ru-RU" sz="3200" dirty="0"/>
          </a:p>
          <a:p>
            <a:pPr>
              <a:spcBef>
                <a:spcPts val="120"/>
              </a:spcBef>
              <a:spcAft>
                <a:spcPts val="120"/>
              </a:spcAft>
            </a:pPr>
            <a:r>
              <a:rPr lang="ru-RU" sz="3200" dirty="0" smtClean="0"/>
              <a:t>Да</a:t>
            </a:r>
            <a:endParaRPr lang="ru-RU" sz="3200" dirty="0"/>
          </a:p>
          <a:p>
            <a:pPr>
              <a:lnSpc>
                <a:spcPct val="150000"/>
              </a:lnSpc>
              <a:spcBef>
                <a:spcPts val="120"/>
              </a:spcBef>
              <a:spcAft>
                <a:spcPts val="120"/>
              </a:spcAft>
            </a:pPr>
            <a:r>
              <a:rPr lang="ru-RU" sz="3200" dirty="0" smtClean="0"/>
              <a:t>Нет</a:t>
            </a:r>
            <a:endParaRPr lang="ru-RU" sz="3200" dirty="0"/>
          </a:p>
          <a:p>
            <a:pPr>
              <a:lnSpc>
                <a:spcPct val="150000"/>
              </a:lnSpc>
              <a:spcBef>
                <a:spcPts val="120"/>
              </a:spcBef>
              <a:spcAft>
                <a:spcPts val="120"/>
              </a:spcAft>
            </a:pPr>
            <a:r>
              <a:rPr lang="ru-RU" sz="3200" dirty="0" smtClean="0"/>
              <a:t>Нет</a:t>
            </a:r>
            <a:endParaRPr lang="ru-RU" sz="3200" dirty="0"/>
          </a:p>
          <a:p>
            <a:pPr>
              <a:spcBef>
                <a:spcPts val="120"/>
              </a:spcBef>
              <a:spcAft>
                <a:spcPts val="120"/>
              </a:spcAft>
            </a:pPr>
            <a:r>
              <a:rPr lang="ru-RU" sz="3200" dirty="0" smtClean="0"/>
              <a:t>Нет</a:t>
            </a:r>
          </a:p>
          <a:p>
            <a:pPr>
              <a:spcBef>
                <a:spcPts val="120"/>
              </a:spcBef>
              <a:spcAft>
                <a:spcPts val="120"/>
              </a:spcAft>
            </a:pPr>
            <a:r>
              <a:rPr lang="ru-RU" sz="3200" dirty="0" smtClean="0"/>
              <a:t>Да</a:t>
            </a:r>
          </a:p>
        </p:txBody>
      </p:sp>
    </p:spTree>
    <p:extLst>
      <p:ext uri="{BB962C8B-B14F-4D97-AF65-F5344CB8AC3E}">
        <p14:creationId xmlns:p14="http://schemas.microsoft.com/office/powerpoint/2010/main" val="378585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9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8085" y="980728"/>
            <a:ext cx="3672408" cy="44644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30667" y="980728"/>
            <a:ext cx="3661446" cy="4464496"/>
          </a:xfrm>
          <a:prstGeom prst="rect">
            <a:avLst/>
          </a:prstGeom>
          <a:noFill/>
          <a:ln w="1016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7" descr="D:\Лидия\шаблоны\Ольга Бор\Summer bloom Kit\Elements\tree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080"/>
          <a:stretch/>
        </p:blipFill>
        <p:spPr bwMode="auto">
          <a:xfrm>
            <a:off x="-23313" y="-317554"/>
            <a:ext cx="2014646" cy="683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Рамка 14"/>
          <p:cNvSpPr/>
          <p:nvPr/>
        </p:nvSpPr>
        <p:spPr>
          <a:xfrm>
            <a:off x="-23313" y="0"/>
            <a:ext cx="9167313" cy="6858000"/>
          </a:xfrm>
          <a:prstGeom prst="frame">
            <a:avLst>
              <a:gd name="adj1" fmla="val 2079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8" name="Picture 2" descr="http://www.playcast.ru/uploads/2014/05/23/868671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052" y="4116151"/>
            <a:ext cx="2992780" cy="247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Скругленный прямоугольник 30"/>
          <p:cNvSpPr/>
          <p:nvPr/>
        </p:nvSpPr>
        <p:spPr>
          <a:xfrm>
            <a:off x="6727100" y="3465862"/>
            <a:ext cx="1440160" cy="5760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30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2" name="Скругленный прямоугольник 31">
            <a:hlinkClick r:id="" action="ppaction://hlinkshowjump?jump=nextslide">
              <a:snd r:embed="rId5" name="Да - это векрный ответ.wav"/>
            </a:hlinkClick>
          </p:cNvPr>
          <p:cNvSpPr/>
          <p:nvPr/>
        </p:nvSpPr>
        <p:spPr>
          <a:xfrm>
            <a:off x="6732240" y="4221946"/>
            <a:ext cx="1440160" cy="5760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28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737381" y="4978030"/>
            <a:ext cx="1440160" cy="5760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22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52120" y="332656"/>
            <a:ext cx="3240360" cy="288032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Какое число получится, если: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1333" y="1496998"/>
            <a:ext cx="34234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Из </a:t>
            </a:r>
            <a:r>
              <a:rPr lang="ru-RU" sz="4800" dirty="0"/>
              <a:t>числа 40 вычесть сумму чисел 8 и 2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6753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980728"/>
            <a:ext cx="3672408" cy="44644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К числу 60 прибавить разность чисел 12 и 4.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30667" y="980728"/>
            <a:ext cx="3661446" cy="4464496"/>
          </a:xfrm>
          <a:prstGeom prst="rect">
            <a:avLst/>
          </a:prstGeom>
          <a:noFill/>
          <a:ln w="1016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7" descr="D:\Лидия\шаблоны\Ольга Бор\Summer bloom Kit\Elements\tree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080"/>
          <a:stretch/>
        </p:blipFill>
        <p:spPr bwMode="auto">
          <a:xfrm>
            <a:off x="-23313" y="-317554"/>
            <a:ext cx="2014646" cy="683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Рамка 14"/>
          <p:cNvSpPr/>
          <p:nvPr/>
        </p:nvSpPr>
        <p:spPr>
          <a:xfrm>
            <a:off x="-23313" y="0"/>
            <a:ext cx="9167313" cy="6858000"/>
          </a:xfrm>
          <a:prstGeom prst="frame">
            <a:avLst>
              <a:gd name="adj1" fmla="val 2079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8" name="Picture 2" descr="http://www.playcast.ru/uploads/2014/05/23/868671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54373" y="4209205"/>
            <a:ext cx="2992780" cy="247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Скругленный прямоугольник 30"/>
          <p:cNvSpPr/>
          <p:nvPr/>
        </p:nvSpPr>
        <p:spPr>
          <a:xfrm>
            <a:off x="6727100" y="3499404"/>
            <a:ext cx="1440160" cy="5760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77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2" name="Скругленный прямоугольник 31">
            <a:hlinkClick r:id="" action="ppaction://hlinkshowjump?jump=nextslide">
              <a:snd r:embed="rId5" name="молодец.wav"/>
            </a:hlinkClick>
          </p:cNvPr>
          <p:cNvSpPr/>
          <p:nvPr/>
        </p:nvSpPr>
        <p:spPr>
          <a:xfrm>
            <a:off x="6732240" y="4255488"/>
            <a:ext cx="1440160" cy="5760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78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737381" y="5011572"/>
            <a:ext cx="1440160" cy="5760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82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52120" y="332656"/>
            <a:ext cx="3240360" cy="288032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Какое число получится если: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1333" y="1268760"/>
            <a:ext cx="330074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К числу 60 прибавить разность чисел 12 и 4.</a:t>
            </a:r>
          </a:p>
        </p:txBody>
      </p:sp>
    </p:spTree>
    <p:extLst>
      <p:ext uri="{BB962C8B-B14F-4D97-AF65-F5344CB8AC3E}">
        <p14:creationId xmlns:p14="http://schemas.microsoft.com/office/powerpoint/2010/main" val="8382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980728"/>
            <a:ext cx="3672408" cy="44644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30667" y="980728"/>
            <a:ext cx="3661446" cy="4464496"/>
          </a:xfrm>
          <a:prstGeom prst="rect">
            <a:avLst/>
          </a:prstGeom>
          <a:noFill/>
          <a:ln w="1016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7" descr="D:\Лидия\шаблоны\Ольга Бор\Summer bloom Kit\Elements\tree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080"/>
          <a:stretch/>
        </p:blipFill>
        <p:spPr bwMode="auto">
          <a:xfrm>
            <a:off x="-23313" y="-317554"/>
            <a:ext cx="2014646" cy="683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Рамка 14"/>
          <p:cNvSpPr/>
          <p:nvPr/>
        </p:nvSpPr>
        <p:spPr>
          <a:xfrm>
            <a:off x="-23313" y="0"/>
            <a:ext cx="9167313" cy="6858000"/>
          </a:xfrm>
          <a:prstGeom prst="frame">
            <a:avLst>
              <a:gd name="adj1" fmla="val 2079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9" name="Picture 2" descr="http://www.playcast.ru/uploads/2014/05/23/868671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052" y="4116151"/>
            <a:ext cx="2992780" cy="247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Скругленный прямоугольник 31"/>
          <p:cNvSpPr/>
          <p:nvPr/>
        </p:nvSpPr>
        <p:spPr>
          <a:xfrm>
            <a:off x="6727100" y="3488518"/>
            <a:ext cx="1440160" cy="5760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19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732240" y="4244602"/>
            <a:ext cx="1440160" cy="5760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39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4" name="Скругленный прямоугольник 33">
            <a:hlinkClick r:id="" action="ppaction://hlinkshowjump?jump=nextslide">
              <a:snd r:embed="rId5" name="Как много ты знаешь.wav"/>
            </a:hlinkClick>
          </p:cNvPr>
          <p:cNvSpPr/>
          <p:nvPr/>
        </p:nvSpPr>
        <p:spPr>
          <a:xfrm>
            <a:off x="6737381" y="5000686"/>
            <a:ext cx="1440160" cy="5760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29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652120" y="332656"/>
            <a:ext cx="3240360" cy="288032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Какое число получится если: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7704" y="1124744"/>
            <a:ext cx="33843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К разности чисел 30 и 10 прибавить число 9.</a:t>
            </a:r>
          </a:p>
        </p:txBody>
      </p:sp>
    </p:spTree>
    <p:extLst>
      <p:ext uri="{BB962C8B-B14F-4D97-AF65-F5344CB8AC3E}">
        <p14:creationId xmlns:p14="http://schemas.microsoft.com/office/powerpoint/2010/main" val="4404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980728"/>
            <a:ext cx="3672408" cy="44644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" name="Полилиния 2"/>
          <p:cNvSpPr/>
          <p:nvPr/>
        </p:nvSpPr>
        <p:spPr>
          <a:xfrm>
            <a:off x="4274833" y="3480733"/>
            <a:ext cx="1233271" cy="1957832"/>
          </a:xfrm>
          <a:custGeom>
            <a:avLst/>
            <a:gdLst>
              <a:gd name="connsiteX0" fmla="*/ 6350 w 1428750"/>
              <a:gd name="connsiteY0" fmla="*/ 482600 h 1866900"/>
              <a:gd name="connsiteX1" fmla="*/ 457200 w 1428750"/>
              <a:gd name="connsiteY1" fmla="*/ 488950 h 1866900"/>
              <a:gd name="connsiteX2" fmla="*/ 717550 w 1428750"/>
              <a:gd name="connsiteY2" fmla="*/ 0 h 1866900"/>
              <a:gd name="connsiteX3" fmla="*/ 901700 w 1428750"/>
              <a:gd name="connsiteY3" fmla="*/ 463550 h 1866900"/>
              <a:gd name="connsiteX4" fmla="*/ 1422400 w 1428750"/>
              <a:gd name="connsiteY4" fmla="*/ 457200 h 1866900"/>
              <a:gd name="connsiteX5" fmla="*/ 1428750 w 1428750"/>
              <a:gd name="connsiteY5" fmla="*/ 1866900 h 1866900"/>
              <a:gd name="connsiteX6" fmla="*/ 12700 w 1428750"/>
              <a:gd name="connsiteY6" fmla="*/ 1860550 h 1866900"/>
              <a:gd name="connsiteX7" fmla="*/ 0 w 1428750"/>
              <a:gd name="connsiteY7" fmla="*/ 1416050 h 1866900"/>
              <a:gd name="connsiteX8" fmla="*/ 450850 w 1428750"/>
              <a:gd name="connsiteY8" fmla="*/ 1187450 h 1866900"/>
              <a:gd name="connsiteX9" fmla="*/ 12700 w 1428750"/>
              <a:gd name="connsiteY9" fmla="*/ 984250 h 1866900"/>
              <a:gd name="connsiteX10" fmla="*/ 6350 w 1428750"/>
              <a:gd name="connsiteY10" fmla="*/ 482600 h 186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28750" h="1866900">
                <a:moveTo>
                  <a:pt x="6350" y="482600"/>
                </a:moveTo>
                <a:lnTo>
                  <a:pt x="457200" y="488950"/>
                </a:lnTo>
                <a:lnTo>
                  <a:pt x="717550" y="0"/>
                </a:lnTo>
                <a:lnTo>
                  <a:pt x="901700" y="463550"/>
                </a:lnTo>
                <a:lnTo>
                  <a:pt x="1422400" y="457200"/>
                </a:lnTo>
                <a:cubicBezTo>
                  <a:pt x="1424517" y="927100"/>
                  <a:pt x="1426633" y="1397000"/>
                  <a:pt x="1428750" y="1866900"/>
                </a:cubicBezTo>
                <a:lnTo>
                  <a:pt x="12700" y="1860550"/>
                </a:lnTo>
                <a:lnTo>
                  <a:pt x="0" y="1416050"/>
                </a:lnTo>
                <a:lnTo>
                  <a:pt x="450850" y="1187450"/>
                </a:lnTo>
                <a:lnTo>
                  <a:pt x="12700" y="984250"/>
                </a:lnTo>
                <a:cubicBezTo>
                  <a:pt x="10583" y="817033"/>
                  <a:pt x="8467" y="649817"/>
                  <a:pt x="6350" y="48260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Полилиния 3"/>
          <p:cNvSpPr/>
          <p:nvPr/>
        </p:nvSpPr>
        <p:spPr>
          <a:xfrm>
            <a:off x="2701726" y="3953543"/>
            <a:ext cx="1962271" cy="1485022"/>
          </a:xfrm>
          <a:custGeom>
            <a:avLst/>
            <a:gdLst>
              <a:gd name="connsiteX0" fmla="*/ 450850 w 2273300"/>
              <a:gd name="connsiteY0" fmla="*/ 6350 h 1416050"/>
              <a:gd name="connsiteX1" fmla="*/ 914400 w 2273300"/>
              <a:gd name="connsiteY1" fmla="*/ 6350 h 1416050"/>
              <a:gd name="connsiteX2" fmla="*/ 1168400 w 2273300"/>
              <a:gd name="connsiteY2" fmla="*/ 469900 h 1416050"/>
              <a:gd name="connsiteX3" fmla="*/ 1358900 w 2273300"/>
              <a:gd name="connsiteY3" fmla="*/ 0 h 1416050"/>
              <a:gd name="connsiteX4" fmla="*/ 1835150 w 2273300"/>
              <a:gd name="connsiteY4" fmla="*/ 19050 h 1416050"/>
              <a:gd name="connsiteX5" fmla="*/ 1828800 w 2273300"/>
              <a:gd name="connsiteY5" fmla="*/ 539750 h 1416050"/>
              <a:gd name="connsiteX6" fmla="*/ 2273300 w 2273300"/>
              <a:gd name="connsiteY6" fmla="*/ 742950 h 1416050"/>
              <a:gd name="connsiteX7" fmla="*/ 1822450 w 2273300"/>
              <a:gd name="connsiteY7" fmla="*/ 965200 h 1416050"/>
              <a:gd name="connsiteX8" fmla="*/ 1835150 w 2273300"/>
              <a:gd name="connsiteY8" fmla="*/ 1416050 h 1416050"/>
              <a:gd name="connsiteX9" fmla="*/ 450850 w 2273300"/>
              <a:gd name="connsiteY9" fmla="*/ 1409700 h 1416050"/>
              <a:gd name="connsiteX10" fmla="*/ 457200 w 2273300"/>
              <a:gd name="connsiteY10" fmla="*/ 933450 h 1416050"/>
              <a:gd name="connsiteX11" fmla="*/ 0 w 2273300"/>
              <a:gd name="connsiteY11" fmla="*/ 723900 h 1416050"/>
              <a:gd name="connsiteX12" fmla="*/ 450850 w 2273300"/>
              <a:gd name="connsiteY12" fmla="*/ 520700 h 1416050"/>
              <a:gd name="connsiteX13" fmla="*/ 450850 w 2273300"/>
              <a:gd name="connsiteY13" fmla="*/ 6350 h 141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73300" h="1416050">
                <a:moveTo>
                  <a:pt x="450850" y="6350"/>
                </a:moveTo>
                <a:lnTo>
                  <a:pt x="914400" y="6350"/>
                </a:lnTo>
                <a:lnTo>
                  <a:pt x="1168400" y="469900"/>
                </a:lnTo>
                <a:lnTo>
                  <a:pt x="1358900" y="0"/>
                </a:lnTo>
                <a:lnTo>
                  <a:pt x="1835150" y="19050"/>
                </a:lnTo>
                <a:cubicBezTo>
                  <a:pt x="1833033" y="192617"/>
                  <a:pt x="1830917" y="366183"/>
                  <a:pt x="1828800" y="539750"/>
                </a:cubicBezTo>
                <a:lnTo>
                  <a:pt x="2273300" y="742950"/>
                </a:lnTo>
                <a:lnTo>
                  <a:pt x="1822450" y="965200"/>
                </a:lnTo>
                <a:lnTo>
                  <a:pt x="1835150" y="1416050"/>
                </a:lnTo>
                <a:lnTo>
                  <a:pt x="450850" y="1409700"/>
                </a:lnTo>
                <a:cubicBezTo>
                  <a:pt x="452967" y="1250950"/>
                  <a:pt x="455083" y="1092200"/>
                  <a:pt x="457200" y="933450"/>
                </a:cubicBezTo>
                <a:lnTo>
                  <a:pt x="0" y="723900"/>
                </a:lnTo>
                <a:lnTo>
                  <a:pt x="450850" y="520700"/>
                </a:lnTo>
                <a:cubicBezTo>
                  <a:pt x="452967" y="347133"/>
                  <a:pt x="455083" y="173567"/>
                  <a:pt x="450850" y="635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" name="Полилиния 4"/>
          <p:cNvSpPr/>
          <p:nvPr/>
        </p:nvSpPr>
        <p:spPr>
          <a:xfrm>
            <a:off x="1841177" y="3440777"/>
            <a:ext cx="1249715" cy="2004447"/>
          </a:xfrm>
          <a:custGeom>
            <a:avLst/>
            <a:gdLst>
              <a:gd name="connsiteX0" fmla="*/ 0 w 1447800"/>
              <a:gd name="connsiteY0" fmla="*/ 495300 h 1911350"/>
              <a:gd name="connsiteX1" fmla="*/ 495300 w 1447800"/>
              <a:gd name="connsiteY1" fmla="*/ 495300 h 1911350"/>
              <a:gd name="connsiteX2" fmla="*/ 717550 w 1447800"/>
              <a:gd name="connsiteY2" fmla="*/ 0 h 1911350"/>
              <a:gd name="connsiteX3" fmla="*/ 908050 w 1447800"/>
              <a:gd name="connsiteY3" fmla="*/ 514350 h 1911350"/>
              <a:gd name="connsiteX4" fmla="*/ 1441450 w 1447800"/>
              <a:gd name="connsiteY4" fmla="*/ 508000 h 1911350"/>
              <a:gd name="connsiteX5" fmla="*/ 1441450 w 1447800"/>
              <a:gd name="connsiteY5" fmla="*/ 1016000 h 1911350"/>
              <a:gd name="connsiteX6" fmla="*/ 990600 w 1447800"/>
              <a:gd name="connsiteY6" fmla="*/ 1219200 h 1911350"/>
              <a:gd name="connsiteX7" fmla="*/ 1447800 w 1447800"/>
              <a:gd name="connsiteY7" fmla="*/ 1422400 h 1911350"/>
              <a:gd name="connsiteX8" fmla="*/ 1441450 w 1447800"/>
              <a:gd name="connsiteY8" fmla="*/ 1911350 h 1911350"/>
              <a:gd name="connsiteX9" fmla="*/ 12700 w 1447800"/>
              <a:gd name="connsiteY9" fmla="*/ 1905000 h 1911350"/>
              <a:gd name="connsiteX10" fmla="*/ 0 w 1447800"/>
              <a:gd name="connsiteY10" fmla="*/ 495300 h 191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47800" h="1911350">
                <a:moveTo>
                  <a:pt x="0" y="495300"/>
                </a:moveTo>
                <a:lnTo>
                  <a:pt x="495300" y="495300"/>
                </a:lnTo>
                <a:lnTo>
                  <a:pt x="717550" y="0"/>
                </a:lnTo>
                <a:lnTo>
                  <a:pt x="908050" y="514350"/>
                </a:lnTo>
                <a:lnTo>
                  <a:pt x="1441450" y="508000"/>
                </a:lnTo>
                <a:lnTo>
                  <a:pt x="1441450" y="1016000"/>
                </a:lnTo>
                <a:lnTo>
                  <a:pt x="990600" y="1219200"/>
                </a:lnTo>
                <a:lnTo>
                  <a:pt x="1447800" y="1422400"/>
                </a:lnTo>
                <a:cubicBezTo>
                  <a:pt x="1445683" y="1585383"/>
                  <a:pt x="1443567" y="1748367"/>
                  <a:pt x="1441450" y="1911350"/>
                </a:cubicBezTo>
                <a:lnTo>
                  <a:pt x="12700" y="1905000"/>
                </a:lnTo>
                <a:lnTo>
                  <a:pt x="0" y="49530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Полилиния 5"/>
          <p:cNvSpPr/>
          <p:nvPr/>
        </p:nvSpPr>
        <p:spPr>
          <a:xfrm>
            <a:off x="1841177" y="2455201"/>
            <a:ext cx="1627918" cy="1511659"/>
          </a:xfrm>
          <a:custGeom>
            <a:avLst/>
            <a:gdLst>
              <a:gd name="connsiteX0" fmla="*/ 0 w 1885950"/>
              <a:gd name="connsiteY0" fmla="*/ 6350 h 1441450"/>
              <a:gd name="connsiteX1" fmla="*/ 495300 w 1885950"/>
              <a:gd name="connsiteY1" fmla="*/ 0 h 1441450"/>
              <a:gd name="connsiteX2" fmla="*/ 673100 w 1885950"/>
              <a:gd name="connsiteY2" fmla="*/ 508000 h 1441450"/>
              <a:gd name="connsiteX3" fmla="*/ 895350 w 1885950"/>
              <a:gd name="connsiteY3" fmla="*/ 31750 h 1441450"/>
              <a:gd name="connsiteX4" fmla="*/ 1435100 w 1885950"/>
              <a:gd name="connsiteY4" fmla="*/ 38100 h 1441450"/>
              <a:gd name="connsiteX5" fmla="*/ 1435100 w 1885950"/>
              <a:gd name="connsiteY5" fmla="*/ 533400 h 1441450"/>
              <a:gd name="connsiteX6" fmla="*/ 1885950 w 1885950"/>
              <a:gd name="connsiteY6" fmla="*/ 704850 h 1441450"/>
              <a:gd name="connsiteX7" fmla="*/ 1441450 w 1885950"/>
              <a:gd name="connsiteY7" fmla="*/ 889000 h 1441450"/>
              <a:gd name="connsiteX8" fmla="*/ 1441450 w 1885950"/>
              <a:gd name="connsiteY8" fmla="*/ 1441450 h 1441450"/>
              <a:gd name="connsiteX9" fmla="*/ 908050 w 1885950"/>
              <a:gd name="connsiteY9" fmla="*/ 1441450 h 1441450"/>
              <a:gd name="connsiteX10" fmla="*/ 717550 w 1885950"/>
              <a:gd name="connsiteY10" fmla="*/ 939800 h 1441450"/>
              <a:gd name="connsiteX11" fmla="*/ 495300 w 1885950"/>
              <a:gd name="connsiteY11" fmla="*/ 1435100 h 1441450"/>
              <a:gd name="connsiteX12" fmla="*/ 6350 w 1885950"/>
              <a:gd name="connsiteY12" fmla="*/ 1435100 h 1441450"/>
              <a:gd name="connsiteX13" fmla="*/ 0 w 1885950"/>
              <a:gd name="connsiteY13" fmla="*/ 6350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85950" h="1441450">
                <a:moveTo>
                  <a:pt x="0" y="6350"/>
                </a:moveTo>
                <a:lnTo>
                  <a:pt x="495300" y="0"/>
                </a:lnTo>
                <a:lnTo>
                  <a:pt x="673100" y="508000"/>
                </a:lnTo>
                <a:lnTo>
                  <a:pt x="895350" y="31750"/>
                </a:lnTo>
                <a:lnTo>
                  <a:pt x="1435100" y="38100"/>
                </a:lnTo>
                <a:lnTo>
                  <a:pt x="1435100" y="533400"/>
                </a:lnTo>
                <a:lnTo>
                  <a:pt x="1885950" y="704850"/>
                </a:lnTo>
                <a:lnTo>
                  <a:pt x="1441450" y="889000"/>
                </a:lnTo>
                <a:lnTo>
                  <a:pt x="1441450" y="1441450"/>
                </a:lnTo>
                <a:lnTo>
                  <a:pt x="908050" y="1441450"/>
                </a:lnTo>
                <a:lnTo>
                  <a:pt x="717550" y="939800"/>
                </a:lnTo>
                <a:lnTo>
                  <a:pt x="495300" y="1435100"/>
                </a:lnTo>
                <a:lnTo>
                  <a:pt x="6350" y="1435100"/>
                </a:lnTo>
                <a:cubicBezTo>
                  <a:pt x="4233" y="958850"/>
                  <a:pt x="2117" y="482600"/>
                  <a:pt x="0" y="635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" name="Полилиния 6"/>
          <p:cNvSpPr/>
          <p:nvPr/>
        </p:nvSpPr>
        <p:spPr>
          <a:xfrm>
            <a:off x="3074449" y="2002370"/>
            <a:ext cx="1211346" cy="2430642"/>
          </a:xfrm>
          <a:custGeom>
            <a:avLst/>
            <a:gdLst>
              <a:gd name="connsiteX0" fmla="*/ 0 w 1403350"/>
              <a:gd name="connsiteY0" fmla="*/ 469900 h 2317750"/>
              <a:gd name="connsiteX1" fmla="*/ 482600 w 1403350"/>
              <a:gd name="connsiteY1" fmla="*/ 476250 h 2317750"/>
              <a:gd name="connsiteX2" fmla="*/ 698500 w 1403350"/>
              <a:gd name="connsiteY2" fmla="*/ 0 h 2317750"/>
              <a:gd name="connsiteX3" fmla="*/ 869950 w 1403350"/>
              <a:gd name="connsiteY3" fmla="*/ 450850 h 2317750"/>
              <a:gd name="connsiteX4" fmla="*/ 1384300 w 1403350"/>
              <a:gd name="connsiteY4" fmla="*/ 450850 h 2317750"/>
              <a:gd name="connsiteX5" fmla="*/ 1384300 w 1403350"/>
              <a:gd name="connsiteY5" fmla="*/ 1035050 h 2317750"/>
              <a:gd name="connsiteX6" fmla="*/ 920750 w 1403350"/>
              <a:gd name="connsiteY6" fmla="*/ 1219200 h 2317750"/>
              <a:gd name="connsiteX7" fmla="*/ 1397000 w 1403350"/>
              <a:gd name="connsiteY7" fmla="*/ 1416050 h 2317750"/>
              <a:gd name="connsiteX8" fmla="*/ 1403350 w 1403350"/>
              <a:gd name="connsiteY8" fmla="*/ 1879600 h 2317750"/>
              <a:gd name="connsiteX9" fmla="*/ 920750 w 1403350"/>
              <a:gd name="connsiteY9" fmla="*/ 1860550 h 2317750"/>
              <a:gd name="connsiteX10" fmla="*/ 730250 w 1403350"/>
              <a:gd name="connsiteY10" fmla="*/ 2317750 h 2317750"/>
              <a:gd name="connsiteX11" fmla="*/ 476250 w 1403350"/>
              <a:gd name="connsiteY11" fmla="*/ 1866900 h 2317750"/>
              <a:gd name="connsiteX12" fmla="*/ 12700 w 1403350"/>
              <a:gd name="connsiteY12" fmla="*/ 1873250 h 2317750"/>
              <a:gd name="connsiteX13" fmla="*/ 12700 w 1403350"/>
              <a:gd name="connsiteY13" fmla="*/ 1308100 h 2317750"/>
              <a:gd name="connsiteX14" fmla="*/ 450850 w 1403350"/>
              <a:gd name="connsiteY14" fmla="*/ 1136650 h 2317750"/>
              <a:gd name="connsiteX15" fmla="*/ 0 w 1403350"/>
              <a:gd name="connsiteY15" fmla="*/ 965200 h 2317750"/>
              <a:gd name="connsiteX16" fmla="*/ 0 w 1403350"/>
              <a:gd name="connsiteY16" fmla="*/ 469900 h 231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03350" h="2317750">
                <a:moveTo>
                  <a:pt x="0" y="469900"/>
                </a:moveTo>
                <a:lnTo>
                  <a:pt x="482600" y="476250"/>
                </a:lnTo>
                <a:lnTo>
                  <a:pt x="698500" y="0"/>
                </a:lnTo>
                <a:lnTo>
                  <a:pt x="869950" y="450850"/>
                </a:lnTo>
                <a:lnTo>
                  <a:pt x="1384300" y="450850"/>
                </a:lnTo>
                <a:lnTo>
                  <a:pt x="1384300" y="1035050"/>
                </a:lnTo>
                <a:lnTo>
                  <a:pt x="920750" y="1219200"/>
                </a:lnTo>
                <a:lnTo>
                  <a:pt x="1397000" y="1416050"/>
                </a:lnTo>
                <a:cubicBezTo>
                  <a:pt x="1399117" y="1570567"/>
                  <a:pt x="1401233" y="1725083"/>
                  <a:pt x="1403350" y="1879600"/>
                </a:cubicBezTo>
                <a:lnTo>
                  <a:pt x="920750" y="1860550"/>
                </a:lnTo>
                <a:lnTo>
                  <a:pt x="730250" y="2317750"/>
                </a:lnTo>
                <a:lnTo>
                  <a:pt x="476250" y="1866900"/>
                </a:lnTo>
                <a:lnTo>
                  <a:pt x="12700" y="1873250"/>
                </a:lnTo>
                <a:lnTo>
                  <a:pt x="12700" y="1308100"/>
                </a:lnTo>
                <a:lnTo>
                  <a:pt x="450850" y="1136650"/>
                </a:lnTo>
                <a:lnTo>
                  <a:pt x="0" y="965200"/>
                </a:lnTo>
                <a:lnTo>
                  <a:pt x="0" y="46990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30667" y="980728"/>
            <a:ext cx="3661446" cy="4464496"/>
          </a:xfrm>
          <a:prstGeom prst="rect">
            <a:avLst/>
          </a:prstGeom>
          <a:noFill/>
          <a:ln w="1016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мка 14"/>
          <p:cNvSpPr/>
          <p:nvPr/>
        </p:nvSpPr>
        <p:spPr>
          <a:xfrm>
            <a:off x="-23313" y="0"/>
            <a:ext cx="9167313" cy="6858000"/>
          </a:xfrm>
          <a:prstGeom prst="frame">
            <a:avLst>
              <a:gd name="adj1" fmla="val 2079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87624" y="495283"/>
            <a:ext cx="7128792" cy="496855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Тема урока: «Прием вычислений вида 30-7»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3" name="Picture 7" descr="D:\Лидия\шаблоны\Ольга Бор\Summer bloom Kit\Elements\tree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080"/>
          <a:stretch/>
        </p:blipFill>
        <p:spPr bwMode="auto">
          <a:xfrm>
            <a:off x="161053" y="-531440"/>
            <a:ext cx="2014646" cy="683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www.playcast.ru/uploads/2014/05/23/868671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97667" y="4461366"/>
            <a:ext cx="2992780" cy="247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02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980728"/>
            <a:ext cx="3672408" cy="44644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" name="Полилиния 2"/>
          <p:cNvSpPr/>
          <p:nvPr/>
        </p:nvSpPr>
        <p:spPr>
          <a:xfrm>
            <a:off x="4274833" y="3480733"/>
            <a:ext cx="1233271" cy="1957832"/>
          </a:xfrm>
          <a:custGeom>
            <a:avLst/>
            <a:gdLst>
              <a:gd name="connsiteX0" fmla="*/ 6350 w 1428750"/>
              <a:gd name="connsiteY0" fmla="*/ 482600 h 1866900"/>
              <a:gd name="connsiteX1" fmla="*/ 457200 w 1428750"/>
              <a:gd name="connsiteY1" fmla="*/ 488950 h 1866900"/>
              <a:gd name="connsiteX2" fmla="*/ 717550 w 1428750"/>
              <a:gd name="connsiteY2" fmla="*/ 0 h 1866900"/>
              <a:gd name="connsiteX3" fmla="*/ 901700 w 1428750"/>
              <a:gd name="connsiteY3" fmla="*/ 463550 h 1866900"/>
              <a:gd name="connsiteX4" fmla="*/ 1422400 w 1428750"/>
              <a:gd name="connsiteY4" fmla="*/ 457200 h 1866900"/>
              <a:gd name="connsiteX5" fmla="*/ 1428750 w 1428750"/>
              <a:gd name="connsiteY5" fmla="*/ 1866900 h 1866900"/>
              <a:gd name="connsiteX6" fmla="*/ 12700 w 1428750"/>
              <a:gd name="connsiteY6" fmla="*/ 1860550 h 1866900"/>
              <a:gd name="connsiteX7" fmla="*/ 0 w 1428750"/>
              <a:gd name="connsiteY7" fmla="*/ 1416050 h 1866900"/>
              <a:gd name="connsiteX8" fmla="*/ 450850 w 1428750"/>
              <a:gd name="connsiteY8" fmla="*/ 1187450 h 1866900"/>
              <a:gd name="connsiteX9" fmla="*/ 12700 w 1428750"/>
              <a:gd name="connsiteY9" fmla="*/ 984250 h 1866900"/>
              <a:gd name="connsiteX10" fmla="*/ 6350 w 1428750"/>
              <a:gd name="connsiteY10" fmla="*/ 482600 h 186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28750" h="1866900">
                <a:moveTo>
                  <a:pt x="6350" y="482600"/>
                </a:moveTo>
                <a:lnTo>
                  <a:pt x="457200" y="488950"/>
                </a:lnTo>
                <a:lnTo>
                  <a:pt x="717550" y="0"/>
                </a:lnTo>
                <a:lnTo>
                  <a:pt x="901700" y="463550"/>
                </a:lnTo>
                <a:lnTo>
                  <a:pt x="1422400" y="457200"/>
                </a:lnTo>
                <a:cubicBezTo>
                  <a:pt x="1424517" y="927100"/>
                  <a:pt x="1426633" y="1397000"/>
                  <a:pt x="1428750" y="1866900"/>
                </a:cubicBezTo>
                <a:lnTo>
                  <a:pt x="12700" y="1860550"/>
                </a:lnTo>
                <a:lnTo>
                  <a:pt x="0" y="1416050"/>
                </a:lnTo>
                <a:lnTo>
                  <a:pt x="450850" y="1187450"/>
                </a:lnTo>
                <a:lnTo>
                  <a:pt x="12700" y="984250"/>
                </a:lnTo>
                <a:cubicBezTo>
                  <a:pt x="10583" y="817033"/>
                  <a:pt x="8467" y="649817"/>
                  <a:pt x="6350" y="48260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Полилиния 3"/>
          <p:cNvSpPr/>
          <p:nvPr/>
        </p:nvSpPr>
        <p:spPr>
          <a:xfrm>
            <a:off x="2701726" y="3953543"/>
            <a:ext cx="1962271" cy="1485022"/>
          </a:xfrm>
          <a:custGeom>
            <a:avLst/>
            <a:gdLst>
              <a:gd name="connsiteX0" fmla="*/ 450850 w 2273300"/>
              <a:gd name="connsiteY0" fmla="*/ 6350 h 1416050"/>
              <a:gd name="connsiteX1" fmla="*/ 914400 w 2273300"/>
              <a:gd name="connsiteY1" fmla="*/ 6350 h 1416050"/>
              <a:gd name="connsiteX2" fmla="*/ 1168400 w 2273300"/>
              <a:gd name="connsiteY2" fmla="*/ 469900 h 1416050"/>
              <a:gd name="connsiteX3" fmla="*/ 1358900 w 2273300"/>
              <a:gd name="connsiteY3" fmla="*/ 0 h 1416050"/>
              <a:gd name="connsiteX4" fmla="*/ 1835150 w 2273300"/>
              <a:gd name="connsiteY4" fmla="*/ 19050 h 1416050"/>
              <a:gd name="connsiteX5" fmla="*/ 1828800 w 2273300"/>
              <a:gd name="connsiteY5" fmla="*/ 539750 h 1416050"/>
              <a:gd name="connsiteX6" fmla="*/ 2273300 w 2273300"/>
              <a:gd name="connsiteY6" fmla="*/ 742950 h 1416050"/>
              <a:gd name="connsiteX7" fmla="*/ 1822450 w 2273300"/>
              <a:gd name="connsiteY7" fmla="*/ 965200 h 1416050"/>
              <a:gd name="connsiteX8" fmla="*/ 1835150 w 2273300"/>
              <a:gd name="connsiteY8" fmla="*/ 1416050 h 1416050"/>
              <a:gd name="connsiteX9" fmla="*/ 450850 w 2273300"/>
              <a:gd name="connsiteY9" fmla="*/ 1409700 h 1416050"/>
              <a:gd name="connsiteX10" fmla="*/ 457200 w 2273300"/>
              <a:gd name="connsiteY10" fmla="*/ 933450 h 1416050"/>
              <a:gd name="connsiteX11" fmla="*/ 0 w 2273300"/>
              <a:gd name="connsiteY11" fmla="*/ 723900 h 1416050"/>
              <a:gd name="connsiteX12" fmla="*/ 450850 w 2273300"/>
              <a:gd name="connsiteY12" fmla="*/ 520700 h 1416050"/>
              <a:gd name="connsiteX13" fmla="*/ 450850 w 2273300"/>
              <a:gd name="connsiteY13" fmla="*/ 6350 h 141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73300" h="1416050">
                <a:moveTo>
                  <a:pt x="450850" y="6350"/>
                </a:moveTo>
                <a:lnTo>
                  <a:pt x="914400" y="6350"/>
                </a:lnTo>
                <a:lnTo>
                  <a:pt x="1168400" y="469900"/>
                </a:lnTo>
                <a:lnTo>
                  <a:pt x="1358900" y="0"/>
                </a:lnTo>
                <a:lnTo>
                  <a:pt x="1835150" y="19050"/>
                </a:lnTo>
                <a:cubicBezTo>
                  <a:pt x="1833033" y="192617"/>
                  <a:pt x="1830917" y="366183"/>
                  <a:pt x="1828800" y="539750"/>
                </a:cubicBezTo>
                <a:lnTo>
                  <a:pt x="2273300" y="742950"/>
                </a:lnTo>
                <a:lnTo>
                  <a:pt x="1822450" y="965200"/>
                </a:lnTo>
                <a:lnTo>
                  <a:pt x="1835150" y="1416050"/>
                </a:lnTo>
                <a:lnTo>
                  <a:pt x="450850" y="1409700"/>
                </a:lnTo>
                <a:cubicBezTo>
                  <a:pt x="452967" y="1250950"/>
                  <a:pt x="455083" y="1092200"/>
                  <a:pt x="457200" y="933450"/>
                </a:cubicBezTo>
                <a:lnTo>
                  <a:pt x="0" y="723900"/>
                </a:lnTo>
                <a:lnTo>
                  <a:pt x="450850" y="520700"/>
                </a:lnTo>
                <a:cubicBezTo>
                  <a:pt x="452967" y="347133"/>
                  <a:pt x="455083" y="173567"/>
                  <a:pt x="450850" y="635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" name="Полилиния 4"/>
          <p:cNvSpPr/>
          <p:nvPr/>
        </p:nvSpPr>
        <p:spPr>
          <a:xfrm>
            <a:off x="1841177" y="3440777"/>
            <a:ext cx="1249715" cy="2004447"/>
          </a:xfrm>
          <a:custGeom>
            <a:avLst/>
            <a:gdLst>
              <a:gd name="connsiteX0" fmla="*/ 0 w 1447800"/>
              <a:gd name="connsiteY0" fmla="*/ 495300 h 1911350"/>
              <a:gd name="connsiteX1" fmla="*/ 495300 w 1447800"/>
              <a:gd name="connsiteY1" fmla="*/ 495300 h 1911350"/>
              <a:gd name="connsiteX2" fmla="*/ 717550 w 1447800"/>
              <a:gd name="connsiteY2" fmla="*/ 0 h 1911350"/>
              <a:gd name="connsiteX3" fmla="*/ 908050 w 1447800"/>
              <a:gd name="connsiteY3" fmla="*/ 514350 h 1911350"/>
              <a:gd name="connsiteX4" fmla="*/ 1441450 w 1447800"/>
              <a:gd name="connsiteY4" fmla="*/ 508000 h 1911350"/>
              <a:gd name="connsiteX5" fmla="*/ 1441450 w 1447800"/>
              <a:gd name="connsiteY5" fmla="*/ 1016000 h 1911350"/>
              <a:gd name="connsiteX6" fmla="*/ 990600 w 1447800"/>
              <a:gd name="connsiteY6" fmla="*/ 1219200 h 1911350"/>
              <a:gd name="connsiteX7" fmla="*/ 1447800 w 1447800"/>
              <a:gd name="connsiteY7" fmla="*/ 1422400 h 1911350"/>
              <a:gd name="connsiteX8" fmla="*/ 1441450 w 1447800"/>
              <a:gd name="connsiteY8" fmla="*/ 1911350 h 1911350"/>
              <a:gd name="connsiteX9" fmla="*/ 12700 w 1447800"/>
              <a:gd name="connsiteY9" fmla="*/ 1905000 h 1911350"/>
              <a:gd name="connsiteX10" fmla="*/ 0 w 1447800"/>
              <a:gd name="connsiteY10" fmla="*/ 495300 h 191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47800" h="1911350">
                <a:moveTo>
                  <a:pt x="0" y="495300"/>
                </a:moveTo>
                <a:lnTo>
                  <a:pt x="495300" y="495300"/>
                </a:lnTo>
                <a:lnTo>
                  <a:pt x="717550" y="0"/>
                </a:lnTo>
                <a:lnTo>
                  <a:pt x="908050" y="514350"/>
                </a:lnTo>
                <a:lnTo>
                  <a:pt x="1441450" y="508000"/>
                </a:lnTo>
                <a:lnTo>
                  <a:pt x="1441450" y="1016000"/>
                </a:lnTo>
                <a:lnTo>
                  <a:pt x="990600" y="1219200"/>
                </a:lnTo>
                <a:lnTo>
                  <a:pt x="1447800" y="1422400"/>
                </a:lnTo>
                <a:cubicBezTo>
                  <a:pt x="1445683" y="1585383"/>
                  <a:pt x="1443567" y="1748367"/>
                  <a:pt x="1441450" y="1911350"/>
                </a:cubicBezTo>
                <a:lnTo>
                  <a:pt x="12700" y="1905000"/>
                </a:lnTo>
                <a:lnTo>
                  <a:pt x="0" y="49530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Полилиния 5"/>
          <p:cNvSpPr/>
          <p:nvPr/>
        </p:nvSpPr>
        <p:spPr>
          <a:xfrm>
            <a:off x="1841177" y="2455201"/>
            <a:ext cx="1627918" cy="1511659"/>
          </a:xfrm>
          <a:custGeom>
            <a:avLst/>
            <a:gdLst>
              <a:gd name="connsiteX0" fmla="*/ 0 w 1885950"/>
              <a:gd name="connsiteY0" fmla="*/ 6350 h 1441450"/>
              <a:gd name="connsiteX1" fmla="*/ 495300 w 1885950"/>
              <a:gd name="connsiteY1" fmla="*/ 0 h 1441450"/>
              <a:gd name="connsiteX2" fmla="*/ 673100 w 1885950"/>
              <a:gd name="connsiteY2" fmla="*/ 508000 h 1441450"/>
              <a:gd name="connsiteX3" fmla="*/ 895350 w 1885950"/>
              <a:gd name="connsiteY3" fmla="*/ 31750 h 1441450"/>
              <a:gd name="connsiteX4" fmla="*/ 1435100 w 1885950"/>
              <a:gd name="connsiteY4" fmla="*/ 38100 h 1441450"/>
              <a:gd name="connsiteX5" fmla="*/ 1435100 w 1885950"/>
              <a:gd name="connsiteY5" fmla="*/ 533400 h 1441450"/>
              <a:gd name="connsiteX6" fmla="*/ 1885950 w 1885950"/>
              <a:gd name="connsiteY6" fmla="*/ 704850 h 1441450"/>
              <a:gd name="connsiteX7" fmla="*/ 1441450 w 1885950"/>
              <a:gd name="connsiteY7" fmla="*/ 889000 h 1441450"/>
              <a:gd name="connsiteX8" fmla="*/ 1441450 w 1885950"/>
              <a:gd name="connsiteY8" fmla="*/ 1441450 h 1441450"/>
              <a:gd name="connsiteX9" fmla="*/ 908050 w 1885950"/>
              <a:gd name="connsiteY9" fmla="*/ 1441450 h 1441450"/>
              <a:gd name="connsiteX10" fmla="*/ 717550 w 1885950"/>
              <a:gd name="connsiteY10" fmla="*/ 939800 h 1441450"/>
              <a:gd name="connsiteX11" fmla="*/ 495300 w 1885950"/>
              <a:gd name="connsiteY11" fmla="*/ 1435100 h 1441450"/>
              <a:gd name="connsiteX12" fmla="*/ 6350 w 1885950"/>
              <a:gd name="connsiteY12" fmla="*/ 1435100 h 1441450"/>
              <a:gd name="connsiteX13" fmla="*/ 0 w 1885950"/>
              <a:gd name="connsiteY13" fmla="*/ 6350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85950" h="1441450">
                <a:moveTo>
                  <a:pt x="0" y="6350"/>
                </a:moveTo>
                <a:lnTo>
                  <a:pt x="495300" y="0"/>
                </a:lnTo>
                <a:lnTo>
                  <a:pt x="673100" y="508000"/>
                </a:lnTo>
                <a:lnTo>
                  <a:pt x="895350" y="31750"/>
                </a:lnTo>
                <a:lnTo>
                  <a:pt x="1435100" y="38100"/>
                </a:lnTo>
                <a:lnTo>
                  <a:pt x="1435100" y="533400"/>
                </a:lnTo>
                <a:lnTo>
                  <a:pt x="1885950" y="704850"/>
                </a:lnTo>
                <a:lnTo>
                  <a:pt x="1441450" y="889000"/>
                </a:lnTo>
                <a:lnTo>
                  <a:pt x="1441450" y="1441450"/>
                </a:lnTo>
                <a:lnTo>
                  <a:pt x="908050" y="1441450"/>
                </a:lnTo>
                <a:lnTo>
                  <a:pt x="717550" y="939800"/>
                </a:lnTo>
                <a:lnTo>
                  <a:pt x="495300" y="1435100"/>
                </a:lnTo>
                <a:lnTo>
                  <a:pt x="6350" y="1435100"/>
                </a:lnTo>
                <a:cubicBezTo>
                  <a:pt x="4233" y="958850"/>
                  <a:pt x="2117" y="482600"/>
                  <a:pt x="0" y="635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" name="Полилиния 6"/>
          <p:cNvSpPr/>
          <p:nvPr/>
        </p:nvSpPr>
        <p:spPr>
          <a:xfrm>
            <a:off x="3074449" y="2002370"/>
            <a:ext cx="1211346" cy="2430642"/>
          </a:xfrm>
          <a:custGeom>
            <a:avLst/>
            <a:gdLst>
              <a:gd name="connsiteX0" fmla="*/ 0 w 1403350"/>
              <a:gd name="connsiteY0" fmla="*/ 469900 h 2317750"/>
              <a:gd name="connsiteX1" fmla="*/ 482600 w 1403350"/>
              <a:gd name="connsiteY1" fmla="*/ 476250 h 2317750"/>
              <a:gd name="connsiteX2" fmla="*/ 698500 w 1403350"/>
              <a:gd name="connsiteY2" fmla="*/ 0 h 2317750"/>
              <a:gd name="connsiteX3" fmla="*/ 869950 w 1403350"/>
              <a:gd name="connsiteY3" fmla="*/ 450850 h 2317750"/>
              <a:gd name="connsiteX4" fmla="*/ 1384300 w 1403350"/>
              <a:gd name="connsiteY4" fmla="*/ 450850 h 2317750"/>
              <a:gd name="connsiteX5" fmla="*/ 1384300 w 1403350"/>
              <a:gd name="connsiteY5" fmla="*/ 1035050 h 2317750"/>
              <a:gd name="connsiteX6" fmla="*/ 920750 w 1403350"/>
              <a:gd name="connsiteY6" fmla="*/ 1219200 h 2317750"/>
              <a:gd name="connsiteX7" fmla="*/ 1397000 w 1403350"/>
              <a:gd name="connsiteY7" fmla="*/ 1416050 h 2317750"/>
              <a:gd name="connsiteX8" fmla="*/ 1403350 w 1403350"/>
              <a:gd name="connsiteY8" fmla="*/ 1879600 h 2317750"/>
              <a:gd name="connsiteX9" fmla="*/ 920750 w 1403350"/>
              <a:gd name="connsiteY9" fmla="*/ 1860550 h 2317750"/>
              <a:gd name="connsiteX10" fmla="*/ 730250 w 1403350"/>
              <a:gd name="connsiteY10" fmla="*/ 2317750 h 2317750"/>
              <a:gd name="connsiteX11" fmla="*/ 476250 w 1403350"/>
              <a:gd name="connsiteY11" fmla="*/ 1866900 h 2317750"/>
              <a:gd name="connsiteX12" fmla="*/ 12700 w 1403350"/>
              <a:gd name="connsiteY12" fmla="*/ 1873250 h 2317750"/>
              <a:gd name="connsiteX13" fmla="*/ 12700 w 1403350"/>
              <a:gd name="connsiteY13" fmla="*/ 1308100 h 2317750"/>
              <a:gd name="connsiteX14" fmla="*/ 450850 w 1403350"/>
              <a:gd name="connsiteY14" fmla="*/ 1136650 h 2317750"/>
              <a:gd name="connsiteX15" fmla="*/ 0 w 1403350"/>
              <a:gd name="connsiteY15" fmla="*/ 965200 h 2317750"/>
              <a:gd name="connsiteX16" fmla="*/ 0 w 1403350"/>
              <a:gd name="connsiteY16" fmla="*/ 469900 h 231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03350" h="2317750">
                <a:moveTo>
                  <a:pt x="0" y="469900"/>
                </a:moveTo>
                <a:lnTo>
                  <a:pt x="482600" y="476250"/>
                </a:lnTo>
                <a:lnTo>
                  <a:pt x="698500" y="0"/>
                </a:lnTo>
                <a:lnTo>
                  <a:pt x="869950" y="450850"/>
                </a:lnTo>
                <a:lnTo>
                  <a:pt x="1384300" y="450850"/>
                </a:lnTo>
                <a:lnTo>
                  <a:pt x="1384300" y="1035050"/>
                </a:lnTo>
                <a:lnTo>
                  <a:pt x="920750" y="1219200"/>
                </a:lnTo>
                <a:lnTo>
                  <a:pt x="1397000" y="1416050"/>
                </a:lnTo>
                <a:cubicBezTo>
                  <a:pt x="1399117" y="1570567"/>
                  <a:pt x="1401233" y="1725083"/>
                  <a:pt x="1403350" y="1879600"/>
                </a:cubicBezTo>
                <a:lnTo>
                  <a:pt x="920750" y="1860550"/>
                </a:lnTo>
                <a:lnTo>
                  <a:pt x="730250" y="2317750"/>
                </a:lnTo>
                <a:lnTo>
                  <a:pt x="476250" y="1866900"/>
                </a:lnTo>
                <a:lnTo>
                  <a:pt x="12700" y="1873250"/>
                </a:lnTo>
                <a:lnTo>
                  <a:pt x="12700" y="1308100"/>
                </a:lnTo>
                <a:lnTo>
                  <a:pt x="450850" y="1136650"/>
                </a:lnTo>
                <a:lnTo>
                  <a:pt x="0" y="965200"/>
                </a:lnTo>
                <a:lnTo>
                  <a:pt x="0" y="469900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30667" y="980728"/>
            <a:ext cx="3661446" cy="4464496"/>
          </a:xfrm>
          <a:prstGeom prst="rect">
            <a:avLst/>
          </a:prstGeom>
          <a:noFill/>
          <a:ln w="1016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мка 14"/>
          <p:cNvSpPr/>
          <p:nvPr/>
        </p:nvSpPr>
        <p:spPr>
          <a:xfrm>
            <a:off x="-23313" y="0"/>
            <a:ext cx="9167313" cy="6858000"/>
          </a:xfrm>
          <a:prstGeom prst="frame">
            <a:avLst>
              <a:gd name="adj1" fmla="val 2079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87624" y="495283"/>
            <a:ext cx="7128792" cy="496855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Цель урока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: научиться решать примеры вида 30-7</a:t>
            </a:r>
          </a:p>
        </p:txBody>
      </p:sp>
      <p:pic>
        <p:nvPicPr>
          <p:cNvPr id="13" name="Picture 7" descr="D:\Лидия\шаблоны\Ольга Бор\Summer bloom Kit\Elements\tree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080"/>
          <a:stretch/>
        </p:blipFill>
        <p:spPr bwMode="auto">
          <a:xfrm>
            <a:off x="161053" y="-531440"/>
            <a:ext cx="2014646" cy="683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www.playcast.ru/uploads/2014/05/23/868671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97667" y="4461366"/>
            <a:ext cx="2992780" cy="247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25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980728"/>
            <a:ext cx="3672408" cy="44644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30667" y="980728"/>
            <a:ext cx="3661446" cy="4464496"/>
          </a:xfrm>
          <a:prstGeom prst="rect">
            <a:avLst/>
          </a:prstGeom>
          <a:noFill/>
          <a:ln w="10160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7" descr="D:\Лидия\шаблоны\Ольга Бор\Summer bloom Kit\Elements\tree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080"/>
          <a:stretch/>
        </p:blipFill>
        <p:spPr bwMode="auto">
          <a:xfrm>
            <a:off x="-23313" y="-317554"/>
            <a:ext cx="2014646" cy="683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Рамка 14"/>
          <p:cNvSpPr/>
          <p:nvPr/>
        </p:nvSpPr>
        <p:spPr>
          <a:xfrm>
            <a:off x="-23313" y="0"/>
            <a:ext cx="9167313" cy="6858000"/>
          </a:xfrm>
          <a:prstGeom prst="frame">
            <a:avLst>
              <a:gd name="adj1" fmla="val 2079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84010" y="3017037"/>
            <a:ext cx="7537027" cy="247070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70-4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=(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60+10)-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4=60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+(10-4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)= =60+6=66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91830" y="529819"/>
            <a:ext cx="7537026" cy="244505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50-6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=(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40+10)-6=40+(10-6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)= =40+4=44 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3" name="Picture 2" descr="http://www.playcast.ru/uploads/2014/05/23/868671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052" y="4116151"/>
            <a:ext cx="2992780" cy="247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77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161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лишнее слово - 10</dc:title>
  <dc:creator>Фокина Лидия Петровна</dc:creator>
  <cp:keywords>Математика 2 класс</cp:keywords>
  <cp:lastModifiedBy>Юрий</cp:lastModifiedBy>
  <cp:revision>37</cp:revision>
  <dcterms:created xsi:type="dcterms:W3CDTF">2016-06-30T14:42:46Z</dcterms:created>
  <dcterms:modified xsi:type="dcterms:W3CDTF">2023-06-16T16:46:17Z</dcterms:modified>
</cp:coreProperties>
</file>