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90" r:id="rId4"/>
    <p:sldId id="291" r:id="rId5"/>
    <p:sldId id="289" r:id="rId6"/>
    <p:sldId id="259" r:id="rId7"/>
    <p:sldId id="260" r:id="rId8"/>
    <p:sldId id="283" r:id="rId9"/>
    <p:sldId id="285" r:id="rId10"/>
    <p:sldId id="288" r:id="rId11"/>
    <p:sldId id="286" r:id="rId12"/>
    <p:sldId id="292" r:id="rId13"/>
    <p:sldId id="261" r:id="rId14"/>
    <p:sldId id="262" r:id="rId15"/>
    <p:sldId id="282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80" r:id="rId32"/>
    <p:sldId id="293" r:id="rId33"/>
    <p:sldId id="284" r:id="rId34"/>
    <p:sldId id="287" r:id="rId35"/>
    <p:sldId id="281" r:id="rId3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5679"/>
    <a:srgbClr val="0C7CD2"/>
    <a:srgbClr val="990099"/>
    <a:srgbClr val="00CC00"/>
    <a:srgbClr val="325800"/>
    <a:srgbClr val="7DD330"/>
    <a:srgbClr val="5D3003"/>
    <a:srgbClr val="510F1F"/>
    <a:srgbClr val="84BA4B"/>
    <a:srgbClr val="112E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969" autoAdjust="0"/>
    <p:restoredTop sz="94660"/>
  </p:normalViewPr>
  <p:slideViewPr>
    <p:cSldViewPr>
      <p:cViewPr varScale="1">
        <p:scale>
          <a:sx n="109" d="100"/>
          <a:sy n="109" d="100"/>
        </p:scale>
        <p:origin x="129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www.freepptfiles.com/free-powerpoint-templates/template-14807-colorful-pastel-tree.html" TargetMode="External"/><Relationship Id="rId18" Type="http://schemas.openxmlformats.org/officeDocument/2006/relationships/hyperlink" Target="http://www.freepptfiles.com/free-powerpoint-templates/tags-haloeffect.html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hyperlink" Target="http://www.freepptfiles.com/free-powerpoint-templates/tags-tree.html" TargetMode="External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freepptfiles.com/free-powerpoint-templates/category-8-nature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www.freepptfiles.com/free-powerpoint-templates/category-1-abstractandtextures.html" TargetMode="Externa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freepptfiles.com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2"/>
          <p:cNvSpPr txBox="1">
            <a:spLocks noChangeArrowheads="1"/>
          </p:cNvSpPr>
          <p:nvPr/>
        </p:nvSpPr>
        <p:spPr bwMode="auto">
          <a:xfrm>
            <a:off x="827088" y="4992688"/>
            <a:ext cx="7169150" cy="1379537"/>
          </a:xfrm>
          <a:prstGeom prst="rect">
            <a:avLst/>
          </a:prstGeom>
          <a:solidFill>
            <a:srgbClr val="C0C0C0"/>
          </a:solidFill>
          <a:ln w="9525">
            <a:solidFill>
              <a:srgbClr val="333333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defRPr/>
            </a:pPr>
            <a:r>
              <a:rPr lang="fr-FR" sz="1200" dirty="0" smtClean="0"/>
              <a:t>Click </a:t>
            </a:r>
            <a:r>
              <a:rPr lang="fr-FR" sz="1200" dirty="0" err="1" smtClean="0"/>
              <a:t>here</a:t>
            </a:r>
            <a:r>
              <a:rPr lang="fr-FR" sz="1200" dirty="0" smtClean="0"/>
              <a:t> to </a:t>
            </a:r>
            <a:r>
              <a:rPr lang="fr-FR" sz="1200" dirty="0" err="1" smtClean="0"/>
              <a:t>download</a:t>
            </a:r>
            <a:r>
              <a:rPr lang="fr-FR" sz="1200" dirty="0" smtClean="0"/>
              <a:t> </a:t>
            </a:r>
            <a:r>
              <a:rPr lang="fr-FR" sz="1200" dirty="0" err="1" smtClean="0"/>
              <a:t>this</a:t>
            </a:r>
            <a:r>
              <a:rPr lang="fr-FR" sz="1200" dirty="0" smtClean="0"/>
              <a:t> </a:t>
            </a:r>
            <a:r>
              <a:rPr lang="fr-FR" sz="1200" dirty="0" err="1" smtClean="0"/>
              <a:t>powerpoint</a:t>
            </a:r>
            <a:r>
              <a:rPr lang="fr-FR" sz="1200" dirty="0" smtClean="0"/>
              <a:t> </a:t>
            </a:r>
            <a:r>
              <a:rPr lang="fr-FR" sz="1200" dirty="0" err="1" smtClean="0"/>
              <a:t>template</a:t>
            </a:r>
            <a:r>
              <a:rPr lang="fr-FR" sz="1200" dirty="0" smtClean="0"/>
              <a:t> :  </a:t>
            </a:r>
            <a:r>
              <a:rPr lang="en-US" sz="1200" dirty="0" smtClean="0">
                <a:hlinkClick r:id="rId13"/>
              </a:rPr>
              <a:t>Colorful Pastel Tree </a:t>
            </a:r>
            <a:r>
              <a:rPr lang="en-US" sz="1200" dirty="0" err="1" smtClean="0">
                <a:hlinkClick r:id="rId13"/>
              </a:rPr>
              <a:t>Powerpoint</a:t>
            </a:r>
            <a:r>
              <a:rPr lang="en-US" sz="1200" dirty="0" smtClean="0">
                <a:hlinkClick r:id="rId13"/>
              </a:rPr>
              <a:t> Template</a:t>
            </a:r>
            <a:endParaRPr lang="fr-FR" sz="1200" dirty="0" smtClean="0"/>
          </a:p>
          <a:p>
            <a:pPr>
              <a:defRPr/>
            </a:pPr>
            <a:r>
              <a:rPr lang="fr-FR" sz="1200" dirty="0" smtClean="0"/>
              <a:t>For more </a:t>
            </a:r>
            <a:r>
              <a:rPr lang="fr-FR" sz="1200" dirty="0" err="1" smtClean="0"/>
              <a:t>templates</a:t>
            </a:r>
            <a:r>
              <a:rPr lang="fr-FR" sz="1200" dirty="0" smtClean="0"/>
              <a:t> : </a:t>
            </a:r>
            <a:r>
              <a:rPr lang="fr-FR" sz="1200" dirty="0" smtClean="0">
                <a:hlinkClick r:id="rId14"/>
              </a:rPr>
              <a:t>PPT Backgrounds </a:t>
            </a:r>
            <a:r>
              <a:rPr lang="fr-FR" sz="1200" dirty="0" err="1" smtClean="0">
                <a:hlinkClick r:id="rId14"/>
              </a:rPr>
              <a:t>Models</a:t>
            </a:r>
            <a:endParaRPr lang="fr-FR" sz="1200" dirty="0" smtClean="0"/>
          </a:p>
          <a:p>
            <a:pPr>
              <a:defRPr/>
            </a:pPr>
            <a:r>
              <a:rPr lang="fr-FR" sz="1200" dirty="0" err="1" smtClean="0"/>
              <a:t>Others</a:t>
            </a:r>
            <a:r>
              <a:rPr lang="fr-FR" sz="1200" dirty="0" smtClean="0"/>
              <a:t> ressources : </a:t>
            </a:r>
          </a:p>
          <a:p>
            <a:pPr>
              <a:defRPr/>
            </a:pPr>
            <a:r>
              <a:rPr lang="fr-FR" sz="1200" dirty="0" smtClean="0"/>
              <a:t>	</a:t>
            </a:r>
            <a:r>
              <a:rPr lang="fr-FR" sz="1200" dirty="0" smtClean="0">
                <a:hlinkClick r:id="rId15"/>
              </a:rPr>
              <a:t>Abstract Free PPT </a:t>
            </a:r>
            <a:r>
              <a:rPr lang="fr-FR" sz="1200" dirty="0" err="1" smtClean="0">
                <a:hlinkClick r:id="rId15"/>
              </a:rPr>
              <a:t>Presentations</a:t>
            </a:r>
            <a:endParaRPr lang="fr-FR" sz="1200" dirty="0" smtClean="0"/>
          </a:p>
          <a:p>
            <a:pPr>
              <a:defRPr/>
            </a:pPr>
            <a:r>
              <a:rPr lang="fr-FR" sz="1200" dirty="0" smtClean="0"/>
              <a:t>	</a:t>
            </a:r>
            <a:r>
              <a:rPr lang="fr-FR" sz="1200" dirty="0" smtClean="0">
                <a:hlinkClick r:id="rId16"/>
              </a:rPr>
              <a:t>Nature Powerpoint </a:t>
            </a:r>
            <a:r>
              <a:rPr lang="fr-FR" sz="1200" dirty="0" err="1" smtClean="0">
                <a:hlinkClick r:id="rId16"/>
              </a:rPr>
              <a:t>Templates</a:t>
            </a:r>
            <a:endParaRPr lang="fr-FR" sz="1200" dirty="0" smtClean="0"/>
          </a:p>
          <a:p>
            <a:pPr>
              <a:defRPr/>
            </a:pPr>
            <a:r>
              <a:rPr lang="fr-FR" sz="1200" dirty="0" smtClean="0"/>
              <a:t>	</a:t>
            </a:r>
            <a:r>
              <a:rPr lang="fr-FR" sz="1200" dirty="0" err="1" smtClean="0">
                <a:hlinkClick r:id="rId17"/>
              </a:rPr>
              <a:t>Tree</a:t>
            </a:r>
            <a:r>
              <a:rPr lang="fr-FR" sz="1200" dirty="0" smtClean="0">
                <a:hlinkClick r:id="rId17"/>
              </a:rPr>
              <a:t> Powerpoint </a:t>
            </a:r>
            <a:r>
              <a:rPr lang="fr-FR" sz="1200" dirty="0" err="1" smtClean="0">
                <a:hlinkClick r:id="rId17"/>
              </a:rPr>
              <a:t>Presentations</a:t>
            </a:r>
            <a:r>
              <a:rPr lang="fr-FR" sz="1200" dirty="0" smtClean="0">
                <a:hlinkClick r:id="rId17"/>
              </a:rPr>
              <a:t> Backgrounds</a:t>
            </a:r>
            <a:endParaRPr lang="fr-FR" sz="1200" dirty="0" smtClean="0"/>
          </a:p>
          <a:p>
            <a:pPr>
              <a:defRPr/>
            </a:pPr>
            <a:r>
              <a:rPr lang="fr-FR" sz="1200" dirty="0" smtClean="0"/>
              <a:t>	</a:t>
            </a:r>
            <a:r>
              <a:rPr lang="fr-FR" sz="1200" dirty="0" err="1" smtClean="0">
                <a:hlinkClick r:id="rId18"/>
              </a:rPr>
              <a:t>Download</a:t>
            </a:r>
            <a:r>
              <a:rPr lang="fr-FR" sz="1200" dirty="0" smtClean="0">
                <a:hlinkClick r:id="rId18"/>
              </a:rPr>
              <a:t> Powerpoint Background </a:t>
            </a:r>
            <a:r>
              <a:rPr lang="fr-FR" sz="1200" dirty="0" err="1" smtClean="0">
                <a:hlinkClick r:id="rId18"/>
              </a:rPr>
              <a:t>with</a:t>
            </a:r>
            <a:r>
              <a:rPr lang="fr-FR" sz="1200" dirty="0" smtClean="0">
                <a:hlinkClick r:id="rId18"/>
              </a:rPr>
              <a:t> halo </a:t>
            </a:r>
            <a:r>
              <a:rPr lang="fr-FR" sz="1200" dirty="0" err="1" smtClean="0">
                <a:hlinkClick r:id="rId18"/>
              </a:rPr>
              <a:t>effect</a:t>
            </a:r>
            <a:endParaRPr lang="fr-FR" sz="1200" dirty="0" smtClean="0"/>
          </a:p>
        </p:txBody>
      </p:sp>
      <p:pic>
        <p:nvPicPr>
          <p:cNvPr id="1027" name="Picture 4" descr="C:\Users\Coucou\Documents\Websites\Powerpoint Templates\New\Sources\12B.jpg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Text Box 8"/>
          <p:cNvSpPr txBox="1">
            <a:spLocks noChangeArrowheads="1"/>
          </p:cNvSpPr>
          <p:nvPr/>
        </p:nvSpPr>
        <p:spPr bwMode="auto">
          <a:xfrm>
            <a:off x="7812088" y="6372225"/>
            <a:ext cx="1214437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r>
              <a:rPr lang="fr-FR" b="1" dirty="0" smtClean="0">
                <a:solidFill>
                  <a:schemeClr val="bg1"/>
                </a:solidFill>
              </a:rPr>
              <a:t>Page </a:t>
            </a:r>
            <a:fld id="{D2EBE1F6-4BD4-45B7-9816-8375CE2FD397}" type="slidenum">
              <a:rPr lang="fr-FR" b="1" smtClean="0">
                <a:solidFill>
                  <a:schemeClr val="bg1"/>
                </a:solidFill>
              </a:rPr>
              <a:pPr eaLnBrk="1" hangingPunct="1">
                <a:defRPr/>
              </a:pPr>
              <a:t>‹#›</a:t>
            </a:fld>
            <a:endParaRPr lang="fr-FR" b="1" dirty="0" smtClean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C:\Users\Coucou\Documents\Websites\Powerpoint Templates\New\Sources\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6"/>
          <p:cNvSpPr txBox="1">
            <a:spLocks noChangeArrowheads="1"/>
          </p:cNvSpPr>
          <p:nvPr/>
        </p:nvSpPr>
        <p:spPr bwMode="auto">
          <a:xfrm>
            <a:off x="4140200" y="533400"/>
            <a:ext cx="5111750" cy="794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0000" tIns="180000" rIns="180000" bIns="180000">
            <a:spAutoFit/>
          </a:bodyPr>
          <a:lstStyle/>
          <a:p>
            <a:pPr algn="ctr"/>
            <a:endParaRPr lang="fr-FR" sz="2800" i="1" dirty="0">
              <a:solidFill>
                <a:srgbClr val="84BA4B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429124" y="500042"/>
            <a:ext cx="4500594" cy="444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>
              <a:lnSpc>
                <a:spcPct val="90000"/>
              </a:lnSpc>
            </a:pPr>
            <a:r>
              <a:rPr lang="ru-RU" sz="3600" b="1" dirty="0" smtClean="0">
                <a:solidFill>
                  <a:srgbClr val="84BA4B"/>
                </a:solidFill>
              </a:rPr>
              <a:t/>
            </a:r>
            <a:br>
              <a:rPr lang="ru-RU" sz="3600" b="1" dirty="0" smtClean="0">
                <a:solidFill>
                  <a:srgbClr val="84BA4B"/>
                </a:solidFill>
              </a:rPr>
            </a:br>
            <a:r>
              <a:rPr lang="ru-RU" sz="3600" b="1" dirty="0" smtClean="0">
                <a:solidFill>
                  <a:srgbClr val="84BA4B"/>
                </a:solidFill>
              </a:rPr>
              <a:t>«</a:t>
            </a:r>
            <a:r>
              <a:rPr lang="ru-RU" sz="2400" b="1" dirty="0" smtClean="0">
                <a:solidFill>
                  <a:srgbClr val="84BA4B"/>
                </a:solidFill>
              </a:rPr>
              <a:t>Проектирование здоровьесберегающих технологий в дошкольных образовательных организациях»</a:t>
            </a:r>
          </a:p>
          <a:p>
            <a:pPr algn="ctr" eaLnBrk="1" hangingPunct="1">
              <a:lnSpc>
                <a:spcPct val="90000"/>
              </a:lnSpc>
            </a:pPr>
            <a:endParaRPr lang="ru-RU" sz="2400" b="1" dirty="0" smtClean="0">
              <a:solidFill>
                <a:srgbClr val="84BA4B"/>
              </a:solidFill>
            </a:endParaRPr>
          </a:p>
          <a:p>
            <a:pPr algn="ctr" eaLnBrk="1" hangingPunct="1">
              <a:lnSpc>
                <a:spcPct val="90000"/>
              </a:lnSpc>
            </a:pPr>
            <a:endParaRPr lang="ru-RU" sz="2400" b="1" dirty="0" smtClean="0">
              <a:solidFill>
                <a:srgbClr val="84BA4B"/>
              </a:solidFill>
            </a:endParaRPr>
          </a:p>
          <a:p>
            <a:pPr algn="ctr" eaLnBrk="1" hangingPunct="1">
              <a:lnSpc>
                <a:spcPct val="90000"/>
              </a:lnSpc>
            </a:pPr>
            <a:r>
              <a:rPr lang="ru-RU" sz="1400" b="1" dirty="0" smtClean="0">
                <a:solidFill>
                  <a:srgbClr val="84BA4B"/>
                </a:solidFill>
              </a:rPr>
              <a:t>Выполнила: </a:t>
            </a:r>
            <a:r>
              <a:rPr lang="ru-RU" sz="1400" b="1" dirty="0" smtClean="0">
                <a:solidFill>
                  <a:srgbClr val="84BA4B"/>
                </a:solidFill>
              </a:rPr>
              <a:t>тренер-преподаватель по спортивной акробатике Портнягина Анастасия Кирилловна</a:t>
            </a:r>
          </a:p>
          <a:p>
            <a:pPr algn="ctr" eaLnBrk="1" hangingPunct="1">
              <a:lnSpc>
                <a:spcPct val="90000"/>
              </a:lnSpc>
            </a:pPr>
            <a:r>
              <a:rPr lang="ru-RU" sz="1400" b="1" dirty="0">
                <a:solidFill>
                  <a:srgbClr val="84BA4B"/>
                </a:solidFill>
              </a:rPr>
              <a:t> </a:t>
            </a:r>
            <a:endParaRPr lang="ru-RU" sz="1400" b="1" dirty="0" smtClean="0">
              <a:solidFill>
                <a:srgbClr val="84BA4B"/>
              </a:solidFill>
            </a:endParaRPr>
          </a:p>
          <a:p>
            <a:pPr algn="ctr" eaLnBrk="1" hangingPunct="1">
              <a:lnSpc>
                <a:spcPct val="90000"/>
              </a:lnSpc>
            </a:pPr>
            <a:r>
              <a:rPr lang="ru-RU" sz="1400" b="1" dirty="0" smtClean="0">
                <a:solidFill>
                  <a:srgbClr val="84BA4B"/>
                </a:solidFill>
              </a:rPr>
              <a:t>2022 г.</a:t>
            </a:r>
            <a:endParaRPr lang="ru-RU" sz="1400" b="1" dirty="0" smtClean="0">
              <a:solidFill>
                <a:srgbClr val="84BA4B"/>
              </a:solidFill>
            </a:endParaRPr>
          </a:p>
          <a:p>
            <a:pPr algn="ctr" eaLnBrk="1" hangingPunct="1">
              <a:lnSpc>
                <a:spcPct val="90000"/>
              </a:lnSpc>
            </a:pPr>
            <a:r>
              <a:rPr lang="ru-RU" sz="1400" b="1" dirty="0" smtClean="0">
                <a:solidFill>
                  <a:srgbClr val="84BA4B"/>
                </a:solidFill>
              </a:rPr>
              <a:t>                    </a:t>
            </a:r>
          </a:p>
          <a:p>
            <a:pPr algn="ctr" eaLnBrk="1" hangingPunct="1">
              <a:lnSpc>
                <a:spcPct val="90000"/>
              </a:lnSpc>
            </a:pPr>
            <a:r>
              <a:rPr lang="ru-RU" sz="1400" b="1" dirty="0" smtClean="0">
                <a:solidFill>
                  <a:srgbClr val="84BA4B"/>
                </a:solidFill>
              </a:rPr>
              <a:t>                       </a:t>
            </a:r>
            <a:endParaRPr lang="es-ES" sz="1400" b="1" dirty="0" smtClean="0">
              <a:solidFill>
                <a:srgbClr val="84BA4B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72198" y="4929198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b="1" i="1" u="sng" dirty="0" smtClean="0">
              <a:solidFill>
                <a:srgbClr val="3258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Ожидаемые результаты реализации проекта 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1.Обогащение социального опыта дошкольников, расширение их кругозора; </a:t>
            </a:r>
            <a:b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2.Формирование у детей  представления о здоровом образе жизни; </a:t>
            </a:r>
            <a:b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3.Повышение интереса родителей к здоровому образу жизни;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4.Вовлечение родителей  в единое пространство «семья – детский сад»;</a:t>
            </a:r>
            <a:b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5.Снижение заболеваемости и детского травматизма среди воспитанников;</a:t>
            </a:r>
          </a:p>
          <a:p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6.Повышение профессионального мастерства педагогов дошкольного учреждения в </a:t>
            </a:r>
            <a:r>
              <a:rPr lang="ru-RU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здоровьесбережении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Этапы реализации проекта: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4525963"/>
          </a:xfrm>
        </p:spPr>
        <p:txBody>
          <a:bodyPr/>
          <a:lstStyle/>
          <a:p>
            <a:r>
              <a:rPr lang="ru-RU" sz="1600" b="1" u="sng" dirty="0" smtClean="0">
                <a:solidFill>
                  <a:srgbClr val="0C7CD2"/>
                </a:solidFill>
                <a:latin typeface="Times New Roman" pitchFamily="18" charset="0"/>
                <a:cs typeface="Times New Roman" pitchFamily="18" charset="0"/>
              </a:rPr>
              <a:t>Подготовительный этап</a:t>
            </a:r>
            <a:r>
              <a:rPr lang="ru-RU" sz="1600" b="1" dirty="0" smtClean="0">
                <a:solidFill>
                  <a:srgbClr val="0C7CD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solidFill>
                  <a:srgbClr val="0070C0"/>
                </a:solidFill>
              </a:rPr>
              <a:t> Разработка и проведение диагностики на выявление знаний детей о здоровье и здоровом образе жизни. Составление плана совместной работы с детьми, педагогами и родителями. Подбор материала и оборудования для занятий, бесед, игр с детьми. Оформление папок-передвижек для родителей по теме проекта, подборка фотографий, литературы. Беседы с родителями о необходимом участии их в проекте, о серьезном отношении к воспитательно-образовательному процессу в ДОУ.</a:t>
            </a:r>
            <a:endParaRPr lang="ru-RU" sz="1600" dirty="0" smtClean="0">
              <a:solidFill>
                <a:srgbClr val="0C7CD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Основной этап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solidFill>
                  <a:srgbClr val="0070C0"/>
                </a:solidFill>
              </a:rPr>
              <a:t>Формировать у детей представления о здоровье как одной из главных ценностей человеческой жизни; развивать умение выделять компоненты здоровья человека и устанавливать их взаимосвязь; закрепить основные понятия: «распорядок дня», «личная гигиена», «витамины», «полезные продукты», «здоровый образ жизни»; воспитывать у детей навыки и потребности здорового образа жизни</a:t>
            </a:r>
            <a:r>
              <a:rPr lang="ru-RU" sz="1600" dirty="0" smtClean="0">
                <a:solidFill>
                  <a:srgbClr val="155679"/>
                </a:solidFill>
              </a:rPr>
              <a:t>.  </a:t>
            </a:r>
            <a:endParaRPr lang="ru-RU" sz="1600" dirty="0" smtClean="0">
              <a:solidFill>
                <a:srgbClr val="155679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u="sng" dirty="0" smtClean="0">
                <a:solidFill>
                  <a:srgbClr val="0C7CD2"/>
                </a:solidFill>
                <a:latin typeface="Times New Roman" pitchFamily="18" charset="0"/>
                <a:cs typeface="Times New Roman" pitchFamily="18" charset="0"/>
              </a:rPr>
              <a:t>Заключительный этап</a:t>
            </a:r>
            <a:r>
              <a:rPr lang="ru-RU" sz="1600" b="1" dirty="0" smtClean="0">
                <a:solidFill>
                  <a:srgbClr val="0C7CD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/>
              <a:t> </a:t>
            </a:r>
            <a:r>
              <a:rPr lang="ru-RU" sz="1600" dirty="0" smtClean="0">
                <a:solidFill>
                  <a:srgbClr val="0070C0"/>
                </a:solidFill>
              </a:rPr>
              <a:t>Обобщение результатов работы, анализ и выводы по реализации проекта. Презентация проекта</a:t>
            </a:r>
            <a:endParaRPr lang="ru-RU" sz="16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>
              <a:solidFill>
                <a:srgbClr val="0C7CD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Ресурсное обеспечение программы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Нормативно-правовые ресурсы</a:t>
            </a:r>
          </a:p>
          <a:p>
            <a:r>
              <a:rPr lang="ru-RU" sz="1800" dirty="0" smtClean="0">
                <a:solidFill>
                  <a:srgbClr val="002060"/>
                </a:solidFill>
              </a:rPr>
              <a:t>УСТАВ ДОУ</a:t>
            </a:r>
          </a:p>
          <a:p>
            <a:r>
              <a:rPr lang="ru-RU" sz="1800" dirty="0" err="1" smtClean="0">
                <a:solidFill>
                  <a:srgbClr val="002060"/>
                </a:solidFill>
              </a:rPr>
              <a:t>СанПиН</a:t>
            </a:r>
            <a:r>
              <a:rPr lang="ru-RU" sz="1800" dirty="0" smtClean="0">
                <a:solidFill>
                  <a:srgbClr val="002060"/>
                </a:solidFill>
              </a:rPr>
              <a:t> 2.4.1.2660-10</a:t>
            </a:r>
          </a:p>
          <a:p>
            <a:r>
              <a:rPr lang="ru-RU" sz="1800" b="1" i="1" dirty="0" smtClean="0">
                <a:solidFill>
                  <a:srgbClr val="002060"/>
                </a:solidFill>
              </a:rPr>
              <a:t>Кадровые ресурсы</a:t>
            </a:r>
          </a:p>
          <a:p>
            <a:r>
              <a:rPr lang="ru-RU" sz="1800" dirty="0" smtClean="0">
                <a:solidFill>
                  <a:srgbClr val="002060"/>
                </a:solidFill>
              </a:rPr>
              <a:t>Для работы в проекте привлекается педагог-психолог данного учреждения, медсестра, преподаватель физкультуры;</a:t>
            </a:r>
          </a:p>
          <a:p>
            <a:r>
              <a:rPr lang="ru-RU" sz="1800" b="1" i="1" dirty="0" smtClean="0">
                <a:solidFill>
                  <a:srgbClr val="002060"/>
                </a:solidFill>
              </a:rPr>
              <a:t>Материально-технические ресурсы</a:t>
            </a:r>
            <a:r>
              <a:rPr lang="ru-RU" sz="1800" i="1" dirty="0" smtClean="0">
                <a:solidFill>
                  <a:srgbClr val="002060"/>
                </a:solidFill>
              </a:rPr>
              <a:t>:</a:t>
            </a:r>
          </a:p>
          <a:p>
            <a:r>
              <a:rPr lang="ru-RU" sz="1800" dirty="0" smtClean="0">
                <a:solidFill>
                  <a:srgbClr val="002060"/>
                </a:solidFill>
              </a:rPr>
              <a:t>Календарно-тематический план игр с элементами </a:t>
            </a:r>
            <a:r>
              <a:rPr lang="ru-RU" sz="1800" dirty="0" err="1" smtClean="0">
                <a:solidFill>
                  <a:srgbClr val="002060"/>
                </a:solidFill>
              </a:rPr>
              <a:t>психогимнастики</a:t>
            </a:r>
            <a:r>
              <a:rPr lang="ru-RU" sz="1800" dirty="0" smtClean="0">
                <a:solidFill>
                  <a:srgbClr val="002060"/>
                </a:solidFill>
              </a:rPr>
              <a:t>;</a:t>
            </a:r>
          </a:p>
          <a:p>
            <a:r>
              <a:rPr lang="ru-RU" sz="1800" dirty="0" smtClean="0">
                <a:solidFill>
                  <a:srgbClr val="002060"/>
                </a:solidFill>
              </a:rPr>
              <a:t>Материал с текстами релаксаций, дыхательной гимнастики, </a:t>
            </a:r>
            <a:r>
              <a:rPr lang="ru-RU" sz="1800" dirty="0" err="1" smtClean="0">
                <a:solidFill>
                  <a:srgbClr val="002060"/>
                </a:solidFill>
              </a:rPr>
              <a:t>игротренингов</a:t>
            </a:r>
            <a:r>
              <a:rPr lang="ru-RU" sz="1800" dirty="0" smtClean="0">
                <a:solidFill>
                  <a:srgbClr val="002060"/>
                </a:solidFill>
              </a:rPr>
              <a:t>, коммуникативных игр, </a:t>
            </a:r>
            <a:r>
              <a:rPr lang="ru-RU" sz="1800" dirty="0" err="1" smtClean="0">
                <a:solidFill>
                  <a:srgbClr val="002060"/>
                </a:solidFill>
              </a:rPr>
              <a:t>психогимнастики</a:t>
            </a:r>
            <a:r>
              <a:rPr lang="ru-RU" sz="1800" dirty="0" smtClean="0">
                <a:solidFill>
                  <a:srgbClr val="002060"/>
                </a:solidFill>
              </a:rPr>
              <a:t>.</a:t>
            </a:r>
          </a:p>
          <a:p>
            <a:r>
              <a:rPr lang="ru-RU" sz="1800" dirty="0" smtClean="0">
                <a:solidFill>
                  <a:srgbClr val="002060"/>
                </a:solidFill>
              </a:rPr>
              <a:t>Проигрыватель СД и музыкальные материалы</a:t>
            </a:r>
          </a:p>
          <a:p>
            <a:endParaRPr lang="ru-RU" sz="1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285884"/>
          </a:xfrm>
        </p:spPr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Здоровьесберегающие технологии делятся на  группы:</a:t>
            </a:r>
            <a:r>
              <a:rPr lang="ru-RU" u="sng" dirty="0" smtClean="0">
                <a:solidFill>
                  <a:srgbClr val="FF0000"/>
                </a:solidFill>
                <a:latin typeface="Franklin Gothic Medium Cond" pitchFamily="34" charset="0"/>
              </a:rPr>
              <a:t/>
            </a:r>
            <a:br>
              <a:rPr lang="ru-RU" u="sng" dirty="0" smtClean="0">
                <a:solidFill>
                  <a:srgbClr val="FF0000"/>
                </a:solidFill>
                <a:latin typeface="Franklin Gothic Medium Cond" pitchFamily="34" charset="0"/>
              </a:rPr>
            </a:br>
            <a:endParaRPr lang="ru-RU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3714775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C7CD2"/>
                </a:solidFill>
                <a:latin typeface="Franklin Gothic Medium Cond" pitchFamily="34" charset="0"/>
              </a:rPr>
              <a:t>Технологии сохранения и стимулирования  здоровья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C7CD2"/>
                </a:solidFill>
                <a:latin typeface="Franklin Gothic Medium Cond" pitchFamily="34" charset="0"/>
              </a:rPr>
              <a:t>Технологии обучения здоровому образу жизни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0C7CD2"/>
                </a:solidFill>
                <a:latin typeface="Franklin Gothic Medium Cond" pitchFamily="34" charset="0"/>
              </a:rPr>
              <a:t>Технология коррекции  поведения.</a:t>
            </a:r>
            <a:endParaRPr lang="ru-RU" sz="2800" dirty="0" smtClean="0">
              <a:solidFill>
                <a:srgbClr val="0C7CD2"/>
              </a:solidFill>
            </a:endParaRPr>
          </a:p>
          <a:p>
            <a:pPr>
              <a:buFont typeface="Arial" pitchFamily="34" charset="0"/>
              <a:buChar char="•"/>
            </a:pPr>
            <a:endParaRPr lang="ru-RU" sz="4000" dirty="0" smtClean="0">
              <a:solidFill>
                <a:srgbClr val="008000"/>
              </a:solidFill>
              <a:latin typeface="Franklin Gothic Medium Cond" pitchFamily="34" charset="0"/>
            </a:endParaRPr>
          </a:p>
          <a:p>
            <a:pPr>
              <a:buFont typeface="Arial" pitchFamily="34" charset="0"/>
              <a:buChar char="•"/>
            </a:pPr>
            <a:endParaRPr lang="ru-RU" sz="1800" dirty="0" smtClean="0">
              <a:solidFill>
                <a:srgbClr val="008000"/>
              </a:solidFill>
              <a:latin typeface="Franklin Gothic Medium Cond" pitchFamily="34" charset="0"/>
            </a:endParaRPr>
          </a:p>
          <a:p>
            <a:pPr>
              <a:buNone/>
            </a:pPr>
            <a:endParaRPr lang="ru-RU" sz="1800" dirty="0" smtClean="0">
              <a:solidFill>
                <a:srgbClr val="008000"/>
              </a:solidFill>
              <a:latin typeface="Franklin Gothic Medium Cond" pitchFamily="34" charset="0"/>
            </a:endParaRPr>
          </a:p>
          <a:p>
            <a:endParaRPr lang="ru-RU" dirty="0" smtClean="0">
              <a:solidFill>
                <a:srgbClr val="008000"/>
              </a:solidFill>
              <a:latin typeface="Franklin Gothic Medium Cond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Технологии сохранения и стимулирования</a:t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здоровья:</a:t>
            </a:r>
            <a:r>
              <a:rPr lang="ru-RU" sz="3200" u="sng" dirty="0" smtClean="0">
                <a:solidFill>
                  <a:srgbClr val="008000"/>
                </a:solidFill>
                <a:latin typeface="Franklin Gothic Medium Cond" pitchFamily="34" charset="0"/>
              </a:rPr>
              <a:t/>
            </a:r>
            <a:br>
              <a:rPr lang="ru-RU" sz="3200" u="sng" dirty="0" smtClean="0">
                <a:solidFill>
                  <a:srgbClr val="008000"/>
                </a:solidFill>
                <a:latin typeface="Franklin Gothic Medium Cond" pitchFamily="34" charset="0"/>
              </a:rPr>
            </a:br>
            <a:endParaRPr lang="ru-RU" sz="3200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14546" y="1428737"/>
            <a:ext cx="6472254" cy="4071966"/>
          </a:xfrm>
        </p:spPr>
        <p:txBody>
          <a:bodyPr/>
          <a:lstStyle/>
          <a:p>
            <a:pPr>
              <a:buNone/>
            </a:pPr>
            <a:endParaRPr lang="ru-RU" dirty="0" smtClean="0">
              <a:solidFill>
                <a:srgbClr val="CC0099"/>
              </a:solidFill>
              <a:latin typeface="Franklin Gothic Medium Cond" pitchFamily="34" charset="0"/>
            </a:endParaRPr>
          </a:p>
          <a:p>
            <a:pPr>
              <a:buFont typeface="Arial" charset="0"/>
              <a:buChar char="•"/>
            </a:pPr>
            <a:r>
              <a:rPr lang="ru-RU" sz="2800" dirty="0" smtClean="0">
                <a:solidFill>
                  <a:srgbClr val="0C7CD2"/>
                </a:solidFill>
                <a:latin typeface="Times New Roman" pitchFamily="18" charset="0"/>
                <a:cs typeface="Times New Roman" pitchFamily="18" charset="0"/>
              </a:rPr>
              <a:t> Динамические паузы</a:t>
            </a:r>
          </a:p>
          <a:p>
            <a:pPr>
              <a:buFont typeface="Arial" charset="0"/>
              <a:buChar char="•"/>
            </a:pPr>
            <a:r>
              <a:rPr lang="ru-RU" sz="2800" dirty="0" smtClean="0">
                <a:solidFill>
                  <a:srgbClr val="0C7CD2"/>
                </a:solidFill>
                <a:latin typeface="Times New Roman" pitchFamily="18" charset="0"/>
                <a:cs typeface="Times New Roman" pitchFamily="18" charset="0"/>
              </a:rPr>
              <a:t> Подвижные и спортивные игры</a:t>
            </a:r>
          </a:p>
          <a:p>
            <a:pPr>
              <a:buFont typeface="Arial" charset="0"/>
              <a:buChar char="•"/>
            </a:pPr>
            <a:r>
              <a:rPr lang="ru-RU" sz="2800" dirty="0" smtClean="0">
                <a:solidFill>
                  <a:srgbClr val="0C7CD2"/>
                </a:solidFill>
                <a:latin typeface="Times New Roman" pitchFamily="18" charset="0"/>
                <a:cs typeface="Times New Roman" pitchFamily="18" charset="0"/>
              </a:rPr>
              <a:t> Релаксация</a:t>
            </a:r>
          </a:p>
          <a:p>
            <a:pPr>
              <a:buFont typeface="Arial" charset="0"/>
              <a:buChar char="•"/>
            </a:pPr>
            <a:r>
              <a:rPr lang="ru-RU" sz="2800" dirty="0" smtClean="0">
                <a:solidFill>
                  <a:srgbClr val="0C7CD2"/>
                </a:solidFill>
                <a:latin typeface="Times New Roman" pitchFamily="18" charset="0"/>
                <a:cs typeface="Times New Roman" pitchFamily="18" charset="0"/>
              </a:rPr>
              <a:t> Пальчиковая гимнастика</a:t>
            </a:r>
          </a:p>
          <a:p>
            <a:pPr>
              <a:buFont typeface="Arial" charset="0"/>
              <a:buChar char="•"/>
            </a:pPr>
            <a:r>
              <a:rPr lang="ru-RU" sz="2800" dirty="0" smtClean="0">
                <a:solidFill>
                  <a:srgbClr val="0C7CD2"/>
                </a:solidFill>
                <a:latin typeface="Times New Roman" pitchFamily="18" charset="0"/>
                <a:cs typeface="Times New Roman" pitchFamily="18" charset="0"/>
              </a:rPr>
              <a:t> Гимнастика для глаз</a:t>
            </a:r>
          </a:p>
          <a:p>
            <a:pPr>
              <a:buFont typeface="Arial" charset="0"/>
              <a:buChar char="•"/>
            </a:pPr>
            <a:r>
              <a:rPr lang="ru-RU" sz="2800" dirty="0" smtClean="0">
                <a:solidFill>
                  <a:srgbClr val="0C7CD2"/>
                </a:solidFill>
                <a:latin typeface="Times New Roman" pitchFamily="18" charset="0"/>
                <a:cs typeface="Times New Roman" pitchFamily="18" charset="0"/>
              </a:rPr>
              <a:t> Дыхательная гимнастика</a:t>
            </a:r>
          </a:p>
          <a:p>
            <a:pPr>
              <a:buFont typeface="Arial" charset="0"/>
              <a:buChar char="•"/>
            </a:pPr>
            <a:r>
              <a:rPr lang="ru-RU" sz="2800" dirty="0" smtClean="0">
                <a:solidFill>
                  <a:srgbClr val="0C7CD2"/>
                </a:solidFill>
                <a:latin typeface="Times New Roman" pitchFamily="18" charset="0"/>
                <a:cs typeface="Times New Roman" pitchFamily="18" charset="0"/>
              </a:rPr>
              <a:t> Гимнастика бодрящая</a:t>
            </a:r>
          </a:p>
          <a:p>
            <a:endParaRPr lang="ru-RU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57422" y="1500174"/>
            <a:ext cx="6000792" cy="2571768"/>
          </a:xfrm>
        </p:spPr>
        <p:txBody>
          <a:bodyPr/>
          <a:lstStyle/>
          <a:p>
            <a:pPr algn="ctr"/>
            <a:r>
              <a:rPr lang="ru-RU" sz="2400" i="1" dirty="0" smtClean="0">
                <a:solidFill>
                  <a:srgbClr val="000099"/>
                </a:solidFill>
                <a:cs typeface="Times New Roman" pitchFamily="18" charset="0"/>
              </a:rPr>
              <a:t>Как часть физкультурного занятия, на прогулке, в групповой комнате - малой со средней степенью подвижности</a:t>
            </a:r>
            <a:r>
              <a:rPr lang="ru-RU" sz="2400" dirty="0" smtClean="0">
                <a:solidFill>
                  <a:srgbClr val="002060"/>
                </a:solidFill>
                <a:cs typeface="Times New Roman" pitchFamily="18" charset="0"/>
              </a:rPr>
              <a:t>.</a:t>
            </a:r>
            <a:endParaRPr lang="ru-RU" sz="2400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000100" y="285728"/>
            <a:ext cx="7286676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Подвижные и спортивные игры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14348" y="1214422"/>
            <a:ext cx="7901014" cy="971544"/>
          </a:xfrm>
        </p:spPr>
        <p:txBody>
          <a:bodyPr/>
          <a:lstStyle/>
          <a:p>
            <a:r>
              <a:rPr lang="ru-RU" sz="1800" b="1" i="1" dirty="0" smtClean="0">
                <a:solidFill>
                  <a:srgbClr val="002060"/>
                </a:solidFill>
              </a:rPr>
              <a:t>используется спокойная классическая музыка (Чайковский, Рахманинов), звуки природы</a:t>
            </a:r>
            <a:endParaRPr lang="ru-RU" sz="1800" i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786050" y="3500438"/>
            <a:ext cx="5895988" cy="2786083"/>
          </a:xfrm>
        </p:spPr>
        <p:txBody>
          <a:bodyPr/>
          <a:lstStyle/>
          <a:p>
            <a:r>
              <a:rPr lang="ru-RU" sz="1800" dirty="0" smtClean="0">
                <a:solidFill>
                  <a:srgbClr val="002060"/>
                </a:solidFill>
                <a:cs typeface="Times New Roman" pitchFamily="18" charset="0"/>
              </a:rPr>
              <a:t>Будто мы лежим на траве… На зелёной </a:t>
            </a:r>
            <a:r>
              <a:rPr lang="en-US" sz="1800" dirty="0" smtClean="0">
                <a:solidFill>
                  <a:srgbClr val="002060"/>
                </a:solidFill>
                <a:cs typeface="Times New Roman" pitchFamily="18" charset="0"/>
              </a:rPr>
              <a:t>      </a:t>
            </a:r>
            <a:r>
              <a:rPr lang="ru-RU" sz="1800" dirty="0" smtClean="0">
                <a:solidFill>
                  <a:srgbClr val="002060"/>
                </a:solidFill>
                <a:cs typeface="Times New Roman" pitchFamily="18" charset="0"/>
              </a:rPr>
              <a:t>мягкой травке…</a:t>
            </a:r>
          </a:p>
          <a:p>
            <a:r>
              <a:rPr lang="ru-RU" sz="1800" dirty="0" smtClean="0">
                <a:solidFill>
                  <a:srgbClr val="002060"/>
                </a:solidFill>
                <a:cs typeface="Times New Roman" pitchFamily="18" charset="0"/>
              </a:rPr>
              <a:t>Греет солнышко сейчас, руки тёплые у нас.</a:t>
            </a:r>
          </a:p>
          <a:p>
            <a:r>
              <a:rPr lang="ru-RU" sz="1800" dirty="0" smtClean="0">
                <a:solidFill>
                  <a:srgbClr val="002060"/>
                </a:solidFill>
                <a:cs typeface="Times New Roman" pitchFamily="18" charset="0"/>
              </a:rPr>
              <a:t>Жарче солнышко пригрело – и ногам тепло,</a:t>
            </a:r>
            <a:r>
              <a:rPr lang="en-US" sz="1800" dirty="0" smtClean="0">
                <a:solidFill>
                  <a:srgbClr val="002060"/>
                </a:solidFill>
                <a:cs typeface="Times New Roman" pitchFamily="18" charset="0"/>
              </a:rPr>
              <a:t>      </a:t>
            </a:r>
            <a:r>
              <a:rPr lang="ru-RU" sz="1800" dirty="0" smtClean="0">
                <a:solidFill>
                  <a:srgbClr val="002060"/>
                </a:solidFill>
                <a:cs typeface="Times New Roman" pitchFamily="18" charset="0"/>
              </a:rPr>
              <a:t> и телу.</a:t>
            </a:r>
            <a:endParaRPr lang="ru-RU" sz="1800" dirty="0" smtClean="0">
              <a:solidFill>
                <a:srgbClr val="002060"/>
              </a:solidFill>
            </a:endParaRPr>
          </a:p>
          <a:p>
            <a:r>
              <a:rPr lang="ru-RU" sz="1800" dirty="0" smtClean="0">
                <a:solidFill>
                  <a:srgbClr val="002060"/>
                </a:solidFill>
              </a:rPr>
              <a:t>Дышится легко, вольно, глубоко </a:t>
            </a:r>
          </a:p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142976" y="142852"/>
            <a:ext cx="671517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Релаксация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1928802"/>
            <a:ext cx="435771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0099"/>
                </a:solidFill>
              </a:rPr>
              <a:t>Тише, тише, тишина! Разговаривать</a:t>
            </a:r>
            <a:r>
              <a:rPr lang="en-US" dirty="0" smtClean="0">
                <a:solidFill>
                  <a:srgbClr val="000099"/>
                </a:solidFill>
              </a:rPr>
              <a:t> </a:t>
            </a:r>
            <a:r>
              <a:rPr lang="ru-RU" dirty="0" smtClean="0">
                <a:solidFill>
                  <a:srgbClr val="000099"/>
                </a:solidFill>
              </a:rPr>
              <a:t>нельзя! </a:t>
            </a:r>
            <a:br>
              <a:rPr lang="ru-RU" dirty="0" smtClean="0">
                <a:solidFill>
                  <a:srgbClr val="000099"/>
                </a:solidFill>
              </a:rPr>
            </a:br>
            <a:r>
              <a:rPr lang="ru-RU" dirty="0" smtClean="0">
                <a:solidFill>
                  <a:srgbClr val="000099"/>
                </a:solidFill>
              </a:rPr>
              <a:t>Мы устали – надо спать – ляжем тихо на кровать, и  тихонько будем спать.</a:t>
            </a:r>
          </a:p>
          <a:p>
            <a:endParaRPr lang="ru-RU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1857364"/>
            <a:ext cx="6972320" cy="4525963"/>
          </a:xfrm>
        </p:spPr>
        <p:txBody>
          <a:bodyPr/>
          <a:lstStyle/>
          <a:p>
            <a:r>
              <a:rPr lang="ru-RU" i="1" dirty="0" smtClean="0">
                <a:solidFill>
                  <a:srgbClr val="002060"/>
                </a:solidFill>
              </a:rPr>
              <a:t>Разотру ладошки сильно,</a:t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Каждый пальчик покручу.</a:t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Поздороваюсь со всеми,</a:t>
            </a:r>
            <a:br>
              <a:rPr lang="ru-RU" i="1" dirty="0" smtClean="0">
                <a:solidFill>
                  <a:srgbClr val="002060"/>
                </a:solidFill>
              </a:rPr>
            </a:br>
            <a:r>
              <a:rPr lang="ru-RU" i="1" dirty="0" smtClean="0">
                <a:solidFill>
                  <a:srgbClr val="002060"/>
                </a:solidFill>
              </a:rPr>
              <a:t>Никого не обойду.</a:t>
            </a:r>
            <a:br>
              <a:rPr lang="ru-RU" i="1" dirty="0" smtClean="0">
                <a:solidFill>
                  <a:srgbClr val="002060"/>
                </a:solidFill>
              </a:rPr>
            </a:br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714348" y="214290"/>
            <a:ext cx="7572428" cy="9858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Пальчиковая гимнастика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3116"/>
            <a:ext cx="8186766" cy="3286148"/>
          </a:xfrm>
        </p:spPr>
        <p:txBody>
          <a:bodyPr/>
          <a:lstStyle/>
          <a:p>
            <a:r>
              <a:rPr lang="ru-RU" i="1" dirty="0" smtClean="0">
                <a:solidFill>
                  <a:srgbClr val="002060"/>
                </a:solidFill>
              </a:rPr>
              <a:t>Ежедневно по 3-5 мин. в любое свободное время; в зависимости от интенсивности зрительной нагрузки</a:t>
            </a:r>
          </a:p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928662" y="357166"/>
            <a:ext cx="7143800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Гимнастика для глаз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00174"/>
            <a:ext cx="8143932" cy="1828799"/>
          </a:xfrm>
        </p:spPr>
        <p:txBody>
          <a:bodyPr/>
          <a:lstStyle/>
          <a:p>
            <a:r>
              <a:rPr lang="ru-RU" sz="2000" i="1" dirty="0" smtClean="0">
                <a:solidFill>
                  <a:srgbClr val="0070C0"/>
                </a:solidFill>
              </a:rPr>
              <a:t>Активизируется кислородный обмен во всех тканях организма, что способствует нормализации и оптимизации его работы в целом.</a:t>
            </a:r>
          </a:p>
          <a:p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928662" y="285728"/>
            <a:ext cx="7215238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Дыхательная гимнастика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2500306"/>
            <a:ext cx="857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Проводится в различных формах физкультурно-оздоровительной работы.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8"/>
          <p:cNvSpPr txBox="1">
            <a:spLocks noChangeArrowheads="1"/>
          </p:cNvSpPr>
          <p:nvPr/>
        </p:nvSpPr>
        <p:spPr bwMode="auto">
          <a:xfrm>
            <a:off x="2484438" y="908050"/>
            <a:ext cx="5688012" cy="475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0000" tIns="180000" rIns="180000" bIns="180000"/>
          <a:lstStyle/>
          <a:p>
            <a:pPr algn="r" eaLnBrk="1" hangingPunct="1"/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«Забота о здоровье детей- это важнейший труд воспитателя.</a:t>
            </a:r>
            <a:b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От жизнерадостности, бодрости детей  зависит их духовная жизнь, мировоззрение, умственное развитие, прочность знаний и самое главное вера в свои силы.</a:t>
            </a:r>
            <a:b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3200" b="1" dirty="0" smtClean="0">
                <a:solidFill>
                  <a:srgbClr val="C00000"/>
                </a:solidFill>
                <a:latin typeface="Monotype Corsiva" pitchFamily="66" charset="0"/>
              </a:rPr>
              <a:t>                                    В.А.Сухомлинский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571612"/>
            <a:ext cx="7615262" cy="2571768"/>
          </a:xfrm>
        </p:spPr>
        <p:txBody>
          <a:bodyPr/>
          <a:lstStyle/>
          <a:p>
            <a:pPr>
              <a:defRPr/>
            </a:pPr>
            <a:r>
              <a:rPr lang="ru-RU" sz="2000" i="1" spc="-100" dirty="0" smtClean="0">
                <a:solidFill>
                  <a:srgbClr val="000099"/>
                </a:solidFill>
              </a:rPr>
              <a:t>проводится после дневного сна, форма проведения различна: упражнения </a:t>
            </a:r>
          </a:p>
          <a:p>
            <a:pPr>
              <a:defRPr/>
            </a:pPr>
            <a:r>
              <a:rPr lang="ru-RU" sz="2000" i="1" spc="-100" dirty="0" smtClean="0">
                <a:solidFill>
                  <a:srgbClr val="000099"/>
                </a:solidFill>
              </a:rPr>
              <a:t> на кроватках, обширное умывание,</a:t>
            </a:r>
          </a:p>
          <a:p>
            <a:pPr>
              <a:defRPr/>
            </a:pPr>
            <a:r>
              <a:rPr lang="ru-RU" sz="2000" i="1" spc="-100" dirty="0" smtClean="0">
                <a:solidFill>
                  <a:srgbClr val="000099"/>
                </a:solidFill>
              </a:rPr>
              <a:t>ходьба по коврикам «здоровья» и т.д.</a:t>
            </a:r>
          </a:p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000100" y="214290"/>
            <a:ext cx="7143800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Гимнастика бодрящая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Технология обучения здоровому образу жизни</a:t>
            </a:r>
            <a:r>
              <a:rPr lang="ru-RU" sz="4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1714488"/>
            <a:ext cx="7286676" cy="4525963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ru-RU" sz="2800" b="1" dirty="0" smtClean="0">
                <a:solidFill>
                  <a:srgbClr val="0C7CD2"/>
                </a:solidFill>
                <a:latin typeface="Times New Roman" pitchFamily="18" charset="0"/>
                <a:cs typeface="Times New Roman" pitchFamily="18" charset="0"/>
              </a:rPr>
              <a:t>    Утренняя гимнастика</a:t>
            </a:r>
          </a:p>
          <a:p>
            <a:pPr>
              <a:lnSpc>
                <a:spcPct val="150000"/>
              </a:lnSpc>
              <a:buNone/>
            </a:pPr>
            <a:r>
              <a:rPr lang="ru-RU" sz="2800" b="1" dirty="0" smtClean="0">
                <a:solidFill>
                  <a:srgbClr val="0C7CD2"/>
                </a:solidFill>
                <a:latin typeface="Times New Roman" pitchFamily="18" charset="0"/>
                <a:cs typeface="Times New Roman" pitchFamily="18" charset="0"/>
              </a:rPr>
              <a:t>   Физкультурные занятия</a:t>
            </a:r>
          </a:p>
          <a:p>
            <a:pPr>
              <a:lnSpc>
                <a:spcPct val="150000"/>
              </a:lnSpc>
              <a:buNone/>
            </a:pPr>
            <a:r>
              <a:rPr lang="ru-RU" sz="2800" b="1" dirty="0" smtClean="0">
                <a:solidFill>
                  <a:srgbClr val="0C7CD2"/>
                </a:solidFill>
                <a:latin typeface="Times New Roman" pitchFamily="18" charset="0"/>
                <a:cs typeface="Times New Roman" pitchFamily="18" charset="0"/>
              </a:rPr>
              <a:t>   Занятия из серии «Азбука здоровья»</a:t>
            </a:r>
          </a:p>
          <a:p>
            <a:pPr>
              <a:lnSpc>
                <a:spcPct val="150000"/>
              </a:lnSpc>
              <a:buNone/>
            </a:pPr>
            <a:r>
              <a:rPr lang="ru-RU" sz="2800" b="1" dirty="0" smtClean="0">
                <a:solidFill>
                  <a:srgbClr val="0C7CD2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err="1" smtClean="0">
                <a:solidFill>
                  <a:srgbClr val="0C7CD2"/>
                </a:solidFill>
                <a:latin typeface="Times New Roman" pitchFamily="18" charset="0"/>
                <a:cs typeface="Times New Roman" pitchFamily="18" charset="0"/>
              </a:rPr>
              <a:t>Самомассаж</a:t>
            </a:r>
            <a:endParaRPr lang="ru-RU" sz="2800" b="1" dirty="0" smtClean="0">
              <a:solidFill>
                <a:srgbClr val="0C7CD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  <a:buNone/>
            </a:pPr>
            <a:r>
              <a:rPr lang="ru-RU" sz="2800" b="1" dirty="0" smtClean="0">
                <a:solidFill>
                  <a:srgbClr val="0C7CD2"/>
                </a:solidFill>
                <a:latin typeface="Times New Roman" pitchFamily="18" charset="0"/>
                <a:cs typeface="Times New Roman" pitchFamily="18" charset="0"/>
              </a:rPr>
              <a:t>    Активный отдых</a:t>
            </a:r>
            <a:endParaRPr lang="ru-RU" sz="2800" b="1" dirty="0">
              <a:solidFill>
                <a:srgbClr val="0C7CD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357298"/>
            <a:ext cx="6929486" cy="2571768"/>
          </a:xfrm>
        </p:spPr>
        <p:txBody>
          <a:bodyPr/>
          <a:lstStyle/>
          <a:p>
            <a:r>
              <a:rPr lang="ru-RU" sz="1600" b="1" i="1" dirty="0" smtClean="0">
                <a:solidFill>
                  <a:srgbClr val="000099"/>
                </a:solidFill>
              </a:rPr>
              <a:t>Точно знаем: по утрам</a:t>
            </a:r>
          </a:p>
          <a:p>
            <a:r>
              <a:rPr lang="ru-RU" sz="1600" b="1" i="1" dirty="0" smtClean="0">
                <a:solidFill>
                  <a:srgbClr val="000099"/>
                </a:solidFill>
              </a:rPr>
              <a:t>Взрослым всем и малышам</a:t>
            </a:r>
          </a:p>
          <a:p>
            <a:r>
              <a:rPr lang="ru-RU" sz="1600" b="1" i="1" dirty="0" smtClean="0">
                <a:solidFill>
                  <a:srgbClr val="000099"/>
                </a:solidFill>
              </a:rPr>
              <a:t>Чтоб стать сильным и здоровым,</a:t>
            </a:r>
          </a:p>
          <a:p>
            <a:r>
              <a:rPr lang="ru-RU" sz="1600" b="1" i="1" dirty="0" smtClean="0">
                <a:solidFill>
                  <a:srgbClr val="000099"/>
                </a:solidFill>
              </a:rPr>
              <a:t>Не болеть и быть весёлым,</a:t>
            </a:r>
          </a:p>
          <a:p>
            <a:r>
              <a:rPr lang="ru-RU" sz="1600" b="1" i="1" dirty="0" smtClean="0">
                <a:solidFill>
                  <a:srgbClr val="000099"/>
                </a:solidFill>
              </a:rPr>
              <a:t>Надо быстро просыпаться и зарядкой заниматься.</a:t>
            </a:r>
          </a:p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000100" y="214290"/>
            <a:ext cx="721523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990099"/>
                </a:solidFill>
              </a:rPr>
              <a:t>Утренняя гимнастика</a:t>
            </a:r>
            <a:endParaRPr lang="ru-RU" sz="3200" dirty="0">
              <a:solidFill>
                <a:srgbClr val="990099"/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571612"/>
            <a:ext cx="6715172" cy="1357322"/>
          </a:xfrm>
        </p:spPr>
        <p:txBody>
          <a:bodyPr/>
          <a:lstStyle/>
          <a:p>
            <a:r>
              <a:rPr lang="ru-RU" sz="2000" i="1" dirty="0" smtClean="0">
                <a:solidFill>
                  <a:srgbClr val="000099"/>
                </a:solidFill>
              </a:rPr>
              <a:t>Занятия проводятся в соответствии программой, по которой работает ДОУ</a:t>
            </a:r>
          </a:p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000100" y="142852"/>
            <a:ext cx="7072362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990099"/>
                </a:solidFill>
              </a:rPr>
              <a:t>Физкультурные занятия</a:t>
            </a:r>
            <a:endParaRPr lang="ru-RU" sz="3200" dirty="0">
              <a:solidFill>
                <a:srgbClr val="990099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500174"/>
            <a:ext cx="8229600" cy="1042982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0099"/>
                </a:solidFill>
              </a:rPr>
              <a:t>П</a:t>
            </a:r>
            <a:r>
              <a:rPr lang="ru-RU" sz="2000" i="1" dirty="0" smtClean="0">
                <a:solidFill>
                  <a:srgbClr val="000099"/>
                </a:solidFill>
              </a:rPr>
              <a:t>роводятся </a:t>
            </a:r>
            <a:r>
              <a:rPr lang="ru-RU" sz="2000" i="1" dirty="0" err="1" smtClean="0">
                <a:solidFill>
                  <a:srgbClr val="000099"/>
                </a:solidFill>
              </a:rPr>
              <a:t>валеологические</a:t>
            </a:r>
            <a:r>
              <a:rPr lang="ru-RU" sz="2000" i="1" dirty="0" smtClean="0">
                <a:solidFill>
                  <a:srgbClr val="000099"/>
                </a:solidFill>
              </a:rPr>
              <a:t> занятия  в качестве познавательного развития. Один раз в неделю по 30 минут.</a:t>
            </a:r>
            <a:endParaRPr lang="ru-RU" sz="2000" dirty="0"/>
          </a:p>
        </p:txBody>
      </p:sp>
      <p:sp>
        <p:nvSpPr>
          <p:cNvPr id="4" name="Овал 3"/>
          <p:cNvSpPr/>
          <p:nvPr/>
        </p:nvSpPr>
        <p:spPr>
          <a:xfrm>
            <a:off x="1000100" y="214290"/>
            <a:ext cx="7143800" cy="10001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990099"/>
                </a:solidFill>
              </a:rPr>
              <a:t>Занятия из серии  *Азбука здоровья*</a:t>
            </a:r>
            <a:endParaRPr lang="ru-RU" sz="3200" dirty="0">
              <a:solidFill>
                <a:srgbClr val="990099"/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785926"/>
            <a:ext cx="5643602" cy="2143139"/>
          </a:xfrm>
        </p:spPr>
        <p:txBody>
          <a:bodyPr/>
          <a:lstStyle/>
          <a:p>
            <a:r>
              <a:rPr lang="ru-RU" sz="1800" i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Благоприятствует </a:t>
            </a:r>
            <a:r>
              <a:rPr lang="ru-RU" sz="1800" i="1" dirty="0" err="1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психо</a:t>
            </a:r>
            <a:r>
              <a:rPr lang="ru-RU" sz="1800" i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i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ru-RU" sz="1800" i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эмоциональной устойчивости к физическому здоровью, тонизирует </a:t>
            </a:r>
            <a:r>
              <a:rPr lang="en-US" sz="1800" i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i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весь</a:t>
            </a:r>
            <a:r>
              <a:rPr lang="en-US" sz="1800" i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i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организм.</a:t>
            </a:r>
            <a:r>
              <a:rPr lang="ru-RU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err="1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Самомассаж</a:t>
            </a:r>
            <a:r>
              <a:rPr lang="ru-RU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          проводится в игровой форме             ежедневно, в виде пятиминутного занятия или в виде динамической паузы на занятиях.  </a:t>
            </a:r>
            <a:r>
              <a:rPr lang="ru-RU" sz="1800" i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       </a:t>
            </a:r>
          </a:p>
        </p:txBody>
      </p:sp>
      <p:sp>
        <p:nvSpPr>
          <p:cNvPr id="4" name="Овал 3"/>
          <p:cNvSpPr/>
          <p:nvPr/>
        </p:nvSpPr>
        <p:spPr>
          <a:xfrm>
            <a:off x="1000100" y="142852"/>
            <a:ext cx="7143800" cy="9858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err="1" smtClean="0">
                <a:solidFill>
                  <a:srgbClr val="990099"/>
                </a:solidFill>
              </a:rPr>
              <a:t>Самомассаж</a:t>
            </a:r>
            <a:endParaRPr lang="ru-RU" sz="3600" dirty="0">
              <a:solidFill>
                <a:srgbClr val="990099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71678"/>
            <a:ext cx="8229600" cy="2214578"/>
          </a:xfrm>
        </p:spPr>
        <p:txBody>
          <a:bodyPr/>
          <a:lstStyle/>
          <a:p>
            <a:pPr>
              <a:buNone/>
            </a:pPr>
            <a:r>
              <a:rPr lang="ru-RU" sz="2000" i="1" u="sng" dirty="0" smtClean="0">
                <a:solidFill>
                  <a:srgbClr val="000099"/>
                </a:solidFill>
              </a:rPr>
              <a:t> </a:t>
            </a:r>
            <a:r>
              <a:rPr lang="ru-RU" sz="2400" i="1" dirty="0" smtClean="0">
                <a:solidFill>
                  <a:srgbClr val="000099"/>
                </a:solidFill>
              </a:rPr>
              <a:t>физкультурные праздники, досуги, развлечения, дни здоровья</a:t>
            </a:r>
            <a:endParaRPr lang="ru-RU" sz="2400" i="1" dirty="0"/>
          </a:p>
        </p:txBody>
      </p:sp>
      <p:sp>
        <p:nvSpPr>
          <p:cNvPr id="4" name="Овал 3"/>
          <p:cNvSpPr/>
          <p:nvPr/>
        </p:nvSpPr>
        <p:spPr>
          <a:xfrm>
            <a:off x="1000100" y="142852"/>
            <a:ext cx="7143800" cy="9858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990099"/>
                </a:solidFill>
              </a:rPr>
              <a:t>Активный отдых</a:t>
            </a:r>
            <a:endParaRPr lang="ru-RU" sz="3600" dirty="0">
              <a:solidFill>
                <a:srgbClr val="990099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500174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1800" b="1" dirty="0" smtClean="0">
                <a:solidFill>
                  <a:srgbClr val="000099"/>
                </a:solidFill>
              </a:rPr>
              <a:t> </a:t>
            </a:r>
            <a:r>
              <a:rPr lang="ru-RU" sz="2400" b="1" i="1" dirty="0" smtClean="0">
                <a:solidFill>
                  <a:srgbClr val="000099"/>
                </a:solidFill>
              </a:rPr>
              <a:t>Спортивное оборудование позволяет обеспечит двигательную активность детей на прогулке</a:t>
            </a:r>
          </a:p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071538" y="142852"/>
            <a:ext cx="7072362" cy="9858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990099"/>
                </a:solidFill>
              </a:rPr>
              <a:t>Активный отдых</a:t>
            </a:r>
            <a:endParaRPr lang="ru-RU" sz="3600" dirty="0">
              <a:solidFill>
                <a:srgbClr val="990099"/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8000"/>
                </a:solidFill>
                <a:latin typeface="Franklin Gothic Medium Cond" pitchFamily="34" charset="0"/>
              </a:rPr>
              <a:t> 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Коррекционные технологии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643050"/>
            <a:ext cx="8229600" cy="4525963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ru-RU" dirty="0" smtClean="0">
                <a:solidFill>
                  <a:srgbClr val="CC0099"/>
                </a:solidFill>
                <a:latin typeface="Franklin Gothic Medium Cond" pitchFamily="34" charset="0"/>
              </a:rPr>
              <a:t>    </a:t>
            </a:r>
            <a:r>
              <a:rPr lang="ru-RU" dirty="0" smtClean="0">
                <a:solidFill>
                  <a:srgbClr val="0C7CD2"/>
                </a:solidFill>
                <a:latin typeface="Franklin Gothic Medium Cond" pitchFamily="34" charset="0"/>
              </a:rPr>
              <a:t>Технология музыкального воздействия</a:t>
            </a:r>
          </a:p>
          <a:p>
            <a:pPr>
              <a:lnSpc>
                <a:spcPct val="150000"/>
              </a:lnSpc>
              <a:buNone/>
            </a:pPr>
            <a:r>
              <a:rPr lang="ru-RU" dirty="0" smtClean="0">
                <a:solidFill>
                  <a:srgbClr val="0C7CD2"/>
                </a:solidFill>
                <a:latin typeface="Franklin Gothic Medium Cond" pitchFamily="34" charset="0"/>
              </a:rPr>
              <a:t>    Сказкотерапия</a:t>
            </a:r>
          </a:p>
          <a:p>
            <a:pPr>
              <a:lnSpc>
                <a:spcPct val="150000"/>
              </a:lnSpc>
              <a:buNone/>
            </a:pPr>
            <a:r>
              <a:rPr lang="ru-RU" dirty="0" smtClean="0">
                <a:solidFill>
                  <a:srgbClr val="0C7CD2"/>
                </a:solidFill>
                <a:latin typeface="Franklin Gothic Medium Cond" pitchFamily="34" charset="0"/>
              </a:rPr>
              <a:t>    Артикуляционная гимнастика</a:t>
            </a:r>
            <a:endParaRPr lang="ru-RU" dirty="0">
              <a:solidFill>
                <a:srgbClr val="0C7CD2"/>
              </a:solidFill>
              <a:latin typeface="Franklin Gothic Medium Cond" pitchFamily="34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214554"/>
            <a:ext cx="7929618" cy="2982915"/>
          </a:xfrm>
        </p:spPr>
        <p:txBody>
          <a:bodyPr/>
          <a:lstStyle/>
          <a:p>
            <a:r>
              <a:rPr lang="ru-RU" sz="2000" b="1" i="1" dirty="0" smtClean="0">
                <a:solidFill>
                  <a:srgbClr val="002060"/>
                </a:solidFill>
              </a:rPr>
              <a:t>Используется в качестве вспомогательного средства, как часть других технологий, для снятия напряжения, повышения эмоционального настроя.</a:t>
            </a:r>
            <a:endParaRPr lang="ru-RU" sz="2000" dirty="0"/>
          </a:p>
        </p:txBody>
      </p:sp>
      <p:sp>
        <p:nvSpPr>
          <p:cNvPr id="4" name="Овал 3"/>
          <p:cNvSpPr/>
          <p:nvPr/>
        </p:nvSpPr>
        <p:spPr>
          <a:xfrm>
            <a:off x="1000100" y="214290"/>
            <a:ext cx="7215238" cy="9858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Технология музыкального воздействия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Введение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9"/>
            <a:ext cx="8229600" cy="4572032"/>
          </a:xfrm>
        </p:spPr>
        <p:txBody>
          <a:bodyPr/>
          <a:lstStyle/>
          <a:p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Жизнь в ХХ1 веке ставит перед нами много новых проблем, среди которых самой актуальной на сегодняшний день является проблема сохранения здоровья детей.</a:t>
            </a:r>
          </a:p>
          <a:p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Здоровье – состояние физического и социального благополучия человека. Это – одна из высших человеческих ценностей, один из источников счастья, радости, залог оптимальной самореализации. От того, как прошли дошкольные годы, во многом зависит физическое и психическое здоровье человека на протяжении всей жизни. Важно сохранить здоровье ребенка в столь ответственный жизненный период, для чего необходима огромная, каждодневная работа в семье и дошкольном учреждении.</a:t>
            </a:r>
          </a:p>
          <a:p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Усилия работников ДОУ сегодня как никогда направлены на оздоровление ребенка - дошкольника, культивирование здорового образа жизни. Неслучайно именно эти задачи являются приоритетными в программе модернизации российского образования. Одним из средств решения обозначенных задач становятся </a:t>
            </a:r>
            <a:r>
              <a:rPr lang="ru-RU" sz="1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технологии, без которых немыслим педагогический процесс современного детского сада.</a:t>
            </a:r>
          </a:p>
          <a:p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 состояния здоровья детей во многом зависит благополучие общества. В последнее время во всем мире наметилась тенденция к ухудшению здоровья детей.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86116" y="1428736"/>
            <a:ext cx="5686436" cy="1543048"/>
          </a:xfrm>
        </p:spPr>
        <p:txBody>
          <a:bodyPr/>
          <a:lstStyle/>
          <a:p>
            <a:r>
              <a:rPr lang="ru-RU" sz="1800" b="1" i="1" dirty="0" smtClean="0">
                <a:solidFill>
                  <a:srgbClr val="000099"/>
                </a:solidFill>
              </a:rPr>
              <a:t>Используется для психотерапевтической и развивающей работы. Сказку может рассказывать взрослый, либо это может быть групповое рассказывание</a:t>
            </a:r>
            <a:r>
              <a:rPr lang="ru-RU" sz="1800" b="1" dirty="0" smtClean="0">
                <a:solidFill>
                  <a:srgbClr val="000099"/>
                </a:solidFill>
              </a:rPr>
              <a:t>.</a:t>
            </a:r>
            <a:endParaRPr lang="ru-RU" sz="1800" dirty="0" smtClean="0">
              <a:solidFill>
                <a:srgbClr val="000099"/>
              </a:solidFill>
            </a:endParaRPr>
          </a:p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071538" y="214290"/>
            <a:ext cx="6858048" cy="9858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C00000"/>
                </a:solidFill>
              </a:rPr>
              <a:t>Сказкотерапия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71874"/>
          </a:xfrm>
        </p:spPr>
        <p:txBody>
          <a:bodyPr/>
          <a:lstStyle/>
          <a:p>
            <a:r>
              <a:rPr lang="ru-RU" sz="1800" dirty="0" smtClean="0">
                <a:solidFill>
                  <a:srgbClr val="0C7CD2"/>
                </a:solidFill>
              </a:rPr>
              <a:t>Консультации с родителями, беседы, рекомендации по профилактике болезней, пользе дополнительных прогулок и занятий в спортивных секциях, по поводу соблюдения личной гигиены;</a:t>
            </a:r>
          </a:p>
          <a:p>
            <a:r>
              <a:rPr lang="ru-RU" sz="1800" dirty="0" smtClean="0">
                <a:solidFill>
                  <a:srgbClr val="0C7CD2"/>
                </a:solidFill>
              </a:rPr>
              <a:t>Оформление папок-передвижек;</a:t>
            </a:r>
          </a:p>
          <a:p>
            <a:r>
              <a:rPr lang="ru-RU" sz="1800" dirty="0" smtClean="0">
                <a:solidFill>
                  <a:srgbClr val="0C7CD2"/>
                </a:solidFill>
              </a:rPr>
              <a:t>Личный пример педагога;</a:t>
            </a:r>
          </a:p>
          <a:p>
            <a:r>
              <a:rPr lang="ru-RU" sz="1800" dirty="0" smtClean="0">
                <a:solidFill>
                  <a:srgbClr val="0C7CD2"/>
                </a:solidFill>
              </a:rPr>
              <a:t>Анкетирование;</a:t>
            </a:r>
          </a:p>
          <a:p>
            <a:r>
              <a:rPr lang="ru-RU" sz="1800" dirty="0" smtClean="0">
                <a:solidFill>
                  <a:srgbClr val="0C7CD2"/>
                </a:solidFill>
              </a:rPr>
              <a:t>Совместные акции: дни здоровья, спортивные праздники; </a:t>
            </a:r>
          </a:p>
          <a:p>
            <a:r>
              <a:rPr lang="ru-RU" sz="1800" dirty="0" smtClean="0">
                <a:solidFill>
                  <a:srgbClr val="0C7CD2"/>
                </a:solidFill>
              </a:rPr>
              <a:t>Буклеты, памятки;</a:t>
            </a:r>
          </a:p>
          <a:p>
            <a:r>
              <a:rPr lang="ru-RU" sz="1800" dirty="0" smtClean="0">
                <a:solidFill>
                  <a:srgbClr val="0C7CD2"/>
                </a:solidFill>
              </a:rPr>
              <a:t>Обучение родителей методам оздоровления детей (практикумы, тренинги)</a:t>
            </a:r>
          </a:p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571604" y="357166"/>
            <a:ext cx="678661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Работа с родителями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Риски и пути преодоления рисков.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sz="2000" b="1" i="1" dirty="0" smtClean="0">
                <a:solidFill>
                  <a:srgbClr val="002060"/>
                </a:solidFill>
              </a:rPr>
              <a:t>Риски: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невозможность частого использования здоровьесберегающих технологий во всех группах в связи с плотным расписанием режимных моментов;</a:t>
            </a:r>
          </a:p>
          <a:p>
            <a:pPr>
              <a:buNone/>
            </a:pPr>
            <a:endParaRPr lang="ru-RU" dirty="0" smtClean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Пути преодоления рисков</a:t>
            </a:r>
          </a:p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использование педагогами всех возрастных групп здоровьесберегающих технологий   в образовательной деятельности и режиме дня в течение каждого месяца в соответствие в календарно-тематическим планом;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  <a:prstGeom prst="rect">
            <a:avLst/>
          </a:prstGeom>
        </p:spPr>
        <p:txBody>
          <a:bodyPr/>
          <a:lstStyle/>
          <a:p>
            <a:r>
              <a:rPr lang="ru-RU" sz="2800" b="1" i="1" dirty="0" smtClean="0">
                <a:solidFill>
                  <a:srgbClr val="0C7CD2"/>
                </a:solidFill>
                <a:latin typeface="Times New Roman" pitchFamily="18" charset="0"/>
              </a:rPr>
              <a:t>Применение в работе ДОУ здоровьесберегающих технологий, повышает результативность воспитательно-образовательного процесса, формирует у педагогов и родителей ценностные ориентации, направленные на сохранение и укрепление здоровья воспитанников.</a:t>
            </a:r>
            <a:br>
              <a:rPr lang="ru-RU" sz="2800" b="1" i="1" dirty="0" smtClean="0">
                <a:solidFill>
                  <a:srgbClr val="0C7CD2"/>
                </a:solidFill>
                <a:latin typeface="Times New Roman" pitchFamily="18" charset="0"/>
              </a:rPr>
            </a:br>
            <a:endParaRPr lang="ru-RU" sz="2800" dirty="0">
              <a:solidFill>
                <a:srgbClr val="0C7CD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/>
          <a:lstStyle/>
          <a:p>
            <a:pPr lvl="1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Подольская Е.И. Формы оздоровления детей 4-7 лет. Волгоград: Учитель, 2008.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Карепова Т.Г. Формирование здорового образа жизни у дошкольников. Волгоград: Учитель, 2009.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Павлова М.А., Лысогорская М.В. Здоровьесберегающая система ДОУ. Волгоград: Учитель, 2009.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В.И. Ковалько «Здоровьесберегающие технологии». Н.К. Смирнов «Здоровьесберегающие образовательные технологии в работе педагога».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643050"/>
            <a:ext cx="8229600" cy="1143000"/>
          </a:xfrm>
        </p:spPr>
        <p:txBody>
          <a:bodyPr/>
          <a:lstStyle/>
          <a:p>
            <a:r>
              <a:rPr lang="ru-RU" sz="7200" b="1" u="sng" dirty="0" smtClean="0">
                <a:solidFill>
                  <a:srgbClr val="C00000"/>
                </a:solidFill>
                <a:latin typeface="Monotype Corsiva" pitchFamily="66" charset="0"/>
              </a:rPr>
              <a:t>Спасибо за внимание!</a:t>
            </a:r>
            <a:endParaRPr lang="ru-RU" sz="7200" b="1" u="sng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r>
              <a:rPr lang="ru-RU" sz="1800" dirty="0" smtClean="0">
                <a:solidFill>
                  <a:srgbClr val="0C7CD2"/>
                </a:solidFill>
                <a:latin typeface="Times New Roman" pitchFamily="18" charset="0"/>
                <a:cs typeface="Times New Roman" pitchFamily="18" charset="0"/>
              </a:rPr>
              <a:t>В настоящее время идет постоянный поиск методов оздоровления детей в условиях детского сада. Основная цель – снижение заболеваемости детей.</a:t>
            </a:r>
          </a:p>
          <a:p>
            <a:r>
              <a:rPr lang="ru-RU" sz="1800" dirty="0" smtClean="0">
                <a:solidFill>
                  <a:srgbClr val="0C7CD2"/>
                </a:solidFill>
                <a:latin typeface="Times New Roman" pitchFamily="18" charset="0"/>
                <a:cs typeface="Times New Roman" pitchFamily="18" charset="0"/>
              </a:rPr>
              <a:t>От состояния здоровья в первую очередь зависит возможность овладения детьми всеми умениями и навыками, которые им прививаются в детском саду и которые им необходимы для эффективного обучения в дальнейшем. Для этого необходимо формировать у детей разносторонние знания и положительные черты характера, совершенствовать физическое развитие.</a:t>
            </a:r>
          </a:p>
          <a:p>
            <a:r>
              <a:rPr lang="ru-RU" sz="1800" dirty="0" smtClean="0">
                <a:solidFill>
                  <a:srgbClr val="0C7CD2"/>
                </a:solidFill>
                <a:latin typeface="Times New Roman" pitchFamily="18" charset="0"/>
                <a:cs typeface="Times New Roman" pitchFamily="18" charset="0"/>
              </a:rPr>
              <a:t>Педагогам необходимо правильно организовать воспитательно-образовательную работу с детьми дошкольного возраста. Надо учитывать возрастные, психологические особенности детей, создавать благоприятные гигиенические условия, оптимальное сочетание разнообразных видов деятельности. Фундамент здоровья человека закладывается в раннем детстве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ФГОС: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Гарантия охраны и укрепления физического и психического здоровья детей;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Обеспечение эмоционального состояния детей;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условий для развивающего вариативного образования;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Создание условий для участия родителей в образовательной деятельности;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Обеспечение открытости дошкольного образования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Franklin Gothic Medium Cond" pitchFamily="34" charset="0"/>
              </a:rPr>
              <a:t> </a:t>
            </a:r>
            <a:r>
              <a:rPr lang="ru-RU" sz="3600" dirty="0" smtClean="0">
                <a:solidFill>
                  <a:srgbClr val="FF0000"/>
                </a:solidFill>
                <a:latin typeface="Franklin Gothic Medium Cond" pitchFamily="34" charset="0"/>
              </a:rPr>
              <a:t>Здоровьесберегающие технологии</a:t>
            </a:r>
            <a:r>
              <a:rPr lang="ru-RU" dirty="0" smtClean="0">
                <a:solidFill>
                  <a:srgbClr val="0070C0"/>
                </a:solidFill>
                <a:latin typeface="Franklin Gothic Medium Cond" pitchFamily="34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Franklin Gothic Medium Cond" pitchFamily="34" charset="0"/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16000" indent="-180000" algn="ctr">
              <a:spcBef>
                <a:spcPts val="0"/>
              </a:spcBef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целостная система </a:t>
            </a:r>
            <a:r>
              <a:rPr lang="ru-RU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marL="216000" indent="-180000" algn="ctr">
              <a:spcBef>
                <a:spcPts val="0"/>
              </a:spcBef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оздоровительных, коррекционных</a:t>
            </a:r>
          </a:p>
          <a:p>
            <a:pPr marL="216000" indent="-180000" algn="ctr">
              <a:spcBef>
                <a:spcPts val="0"/>
              </a:spcBef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и профилактических  мер</a:t>
            </a:r>
          </a:p>
          <a:p>
            <a:pPr marL="216000" indent="-180000" algn="ctr">
              <a:spcBef>
                <a:spcPts val="0"/>
              </a:spcBef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которые осуществляются</a:t>
            </a:r>
          </a:p>
          <a:p>
            <a:pPr marL="216000" indent="-180000" algn="ctr">
              <a:spcBef>
                <a:spcPts val="0"/>
              </a:spcBef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процессе взаимодействия</a:t>
            </a:r>
          </a:p>
          <a:p>
            <a:pPr eaLnBrk="1" hangingPunct="1"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</a:t>
            </a:r>
          </a:p>
          <a:p>
            <a:pPr eaLnBrk="1" hangingPunct="1">
              <a:buNone/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ребенка и                 ребенка и            ребенка и</a:t>
            </a:r>
          </a:p>
          <a:p>
            <a:pPr eaLnBrk="1" hangingPunct="1">
              <a:buNone/>
            </a:pPr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педагога                родителей           доктора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286248" y="1214422"/>
            <a:ext cx="484632" cy="500066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3356653">
            <a:off x="2013163" y="3986010"/>
            <a:ext cx="484632" cy="978408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4286248" y="4071942"/>
            <a:ext cx="484632" cy="714380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18128951">
            <a:off x="6658768" y="3976779"/>
            <a:ext cx="484632" cy="978408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</a:rPr>
              <a:t>Цель здоровьесберегающих, образовательных технологий: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928801"/>
            <a:ext cx="7329510" cy="2500331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Сохранение и укрепление здоровья детей, привитие им навыков здорового образа жизни, используя  </a:t>
            </a:r>
            <a:r>
              <a:rPr lang="ru-RU" sz="28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технологии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rgbClr val="FF0000"/>
                </a:solidFill>
              </a:rPr>
              <a:t>Задачи здоровьесберегающих технологий: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объединить усилия сотрудников детского сада и родителей для эффективной организации физкультурно-оздоровительной работы, в том числе и профилактической;</a:t>
            </a:r>
          </a:p>
          <a:p>
            <a:pPr lvl="0"/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создавать предметно-развивающую среду для формирования здорового образа жизни дошкольников;</a:t>
            </a:r>
          </a:p>
          <a:p>
            <a:pPr lvl="0"/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формировать навыки ЗОЖ у детей и родителей посредством внедрения основных его принципов в практику;</a:t>
            </a:r>
          </a:p>
          <a:p>
            <a:pPr lvl="0"/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воспитывать у дошкольников бережное отношение к себе и своему здоровью;</a:t>
            </a:r>
          </a:p>
          <a:p>
            <a:pPr>
              <a:buNone/>
            </a:pPr>
            <a:endParaRPr lang="ru-RU" sz="2000" dirty="0">
              <a:solidFill>
                <a:srgbClr val="0C7CD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принципы работы: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92867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0C7CD2"/>
                </a:solidFill>
                <a:latin typeface="Times New Roman" pitchFamily="18" charset="0"/>
                <a:cs typeface="Times New Roman" pitchFamily="18" charset="0"/>
              </a:rPr>
              <a:t>принцип системности;</a:t>
            </a:r>
          </a:p>
          <a:p>
            <a:r>
              <a:rPr lang="ru-RU" sz="2000" dirty="0" smtClean="0">
                <a:solidFill>
                  <a:srgbClr val="0C7CD2"/>
                </a:solidFill>
                <a:latin typeface="Times New Roman" pitchFamily="18" charset="0"/>
                <a:cs typeface="Times New Roman" pitchFamily="18" charset="0"/>
              </a:rPr>
              <a:t>принцип последовательности всестороннего  и гармоничного развития  личности;</a:t>
            </a:r>
          </a:p>
          <a:p>
            <a:r>
              <a:rPr lang="ru-RU" sz="2000" dirty="0" smtClean="0">
                <a:solidFill>
                  <a:srgbClr val="0C7CD2"/>
                </a:solidFill>
                <a:latin typeface="Times New Roman" pitchFamily="18" charset="0"/>
                <a:cs typeface="Times New Roman" pitchFamily="18" charset="0"/>
              </a:rPr>
              <a:t>принцип непрерывности здоровьесберегающего процесса;</a:t>
            </a:r>
          </a:p>
          <a:p>
            <a:r>
              <a:rPr lang="ru-RU" sz="2000" dirty="0" smtClean="0">
                <a:solidFill>
                  <a:srgbClr val="0C7CD2"/>
                </a:solidFill>
                <a:latin typeface="Times New Roman" pitchFamily="18" charset="0"/>
                <a:cs typeface="Times New Roman" pitchFamily="18" charset="0"/>
              </a:rPr>
              <a:t>принцип учёта доступности  индивидуальных и возрастных особенностях ребёнка.</a:t>
            </a:r>
          </a:p>
          <a:p>
            <a:pPr>
              <a:buNone/>
            </a:pPr>
            <a:r>
              <a:rPr lang="ru-RU" sz="2000" dirty="0" smtClean="0">
                <a:solidFill>
                  <a:srgbClr val="0C7CD2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849</TotalTime>
  <Words>1133</Words>
  <Application>Microsoft Office PowerPoint</Application>
  <PresentationFormat>Экран (4:3)</PresentationFormat>
  <Paragraphs>154</Paragraphs>
  <Slides>35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0" baseType="lpstr">
      <vt:lpstr>Arial</vt:lpstr>
      <vt:lpstr>Franklin Gothic Medium Cond</vt:lpstr>
      <vt:lpstr>Monotype Corsiva</vt:lpstr>
      <vt:lpstr>Times New Roman</vt:lpstr>
      <vt:lpstr>Modèle par défaut</vt:lpstr>
      <vt:lpstr>Презентация PowerPoint</vt:lpstr>
      <vt:lpstr>Презентация PowerPoint</vt:lpstr>
      <vt:lpstr>Введение</vt:lpstr>
      <vt:lpstr>Актуальность</vt:lpstr>
      <vt:lpstr>Требования ФГОС:</vt:lpstr>
      <vt:lpstr> Здоровьесберегающие технологии </vt:lpstr>
      <vt:lpstr>Цель здоровьесберегающих, образовательных технологий:</vt:lpstr>
      <vt:lpstr>Задачи здоровьесберегающих технологий:</vt:lpstr>
      <vt:lpstr>Основные принципы работы: </vt:lpstr>
      <vt:lpstr>Ожидаемые результаты реализации проекта </vt:lpstr>
      <vt:lpstr>Этапы реализации проекта: </vt:lpstr>
      <vt:lpstr>Ресурсное обеспечение программы </vt:lpstr>
      <vt:lpstr>Здоровьесберегающие технологии делятся на  группы: </vt:lpstr>
      <vt:lpstr>Технологии сохранения и стимулирования  здоровья: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Технология обучения здоровому образу жизни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Коррекционные технологии</vt:lpstr>
      <vt:lpstr>Презентация PowerPoint</vt:lpstr>
      <vt:lpstr>Презентация PowerPoint</vt:lpstr>
      <vt:lpstr>Презентация PowerPoint</vt:lpstr>
      <vt:lpstr>Риски и пути преодоления рисков.</vt:lpstr>
      <vt:lpstr>Вывод</vt:lpstr>
      <vt:lpstr>Литература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Colorful Pastel Tree</dc:title>
  <dc:creator>www.powerpointstyles.com</dc:creator>
  <cp:lastModifiedBy>User</cp:lastModifiedBy>
  <cp:revision>149</cp:revision>
  <dcterms:created xsi:type="dcterms:W3CDTF">2009-03-23T15:23:24Z</dcterms:created>
  <dcterms:modified xsi:type="dcterms:W3CDTF">2023-06-16T05:13:43Z</dcterms:modified>
</cp:coreProperties>
</file>