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4010"/>
    <a:srgbClr val="415616"/>
    <a:srgbClr val="000000"/>
    <a:srgbClr val="F5F3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1484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964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846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959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89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810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758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44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603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421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062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91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E126156-C766-43D1-8697-487C83FC911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1C6EC0F-00AD-4C2B-AB79-B0650D2BA93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64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0634B0-77B0-8D78-1CC8-3CC5527A1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206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0BC4C0-43D1-89CE-48C4-3051FA41C164}"/>
              </a:ext>
            </a:extLst>
          </p:cNvPr>
          <p:cNvSpPr txBox="1"/>
          <p:nvPr/>
        </p:nvSpPr>
        <p:spPr>
          <a:xfrm>
            <a:off x="1118152" y="1878497"/>
            <a:ext cx="71064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Добро пожаловать на урок 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157028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B5F6BBE-A501-E454-89A1-F7E05644DFDE}"/>
              </a:ext>
            </a:extLst>
          </p:cNvPr>
          <p:cNvSpPr/>
          <p:nvPr/>
        </p:nvSpPr>
        <p:spPr>
          <a:xfrm>
            <a:off x="0" y="0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CE6CC2-207C-56B6-D9F7-E52C31AA1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28" y="0"/>
            <a:ext cx="9134172" cy="12119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054342-9ABB-2658-595A-88F0E25BB07C}"/>
              </a:ext>
            </a:extLst>
          </p:cNvPr>
          <p:cNvSpPr txBox="1"/>
          <p:nvPr/>
        </p:nvSpPr>
        <p:spPr>
          <a:xfrm>
            <a:off x="626516" y="1704973"/>
            <a:ext cx="26802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50 – 6 =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1B366D-FC54-A7ED-58B7-A7A03D74A76F}"/>
              </a:ext>
            </a:extLst>
          </p:cNvPr>
          <p:cNvSpPr txBox="1"/>
          <p:nvPr/>
        </p:nvSpPr>
        <p:spPr>
          <a:xfrm>
            <a:off x="626516" y="2961794"/>
            <a:ext cx="26802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70 – 4 =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2B8224-144A-5931-F7CD-F386C008B842}"/>
              </a:ext>
            </a:extLst>
          </p:cNvPr>
          <p:cNvSpPr txBox="1"/>
          <p:nvPr/>
        </p:nvSpPr>
        <p:spPr>
          <a:xfrm>
            <a:off x="626516" y="4113654"/>
            <a:ext cx="26802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90 – 3 =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1FDA97-A83F-B8B3-C612-9C3D22AF662E}"/>
              </a:ext>
            </a:extLst>
          </p:cNvPr>
          <p:cNvSpPr txBox="1"/>
          <p:nvPr/>
        </p:nvSpPr>
        <p:spPr>
          <a:xfrm>
            <a:off x="743474" y="5148556"/>
            <a:ext cx="26802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100 – 9 =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06A043-1287-F357-D7E9-32E84284D3F1}"/>
              </a:ext>
            </a:extLst>
          </p:cNvPr>
          <p:cNvSpPr txBox="1"/>
          <p:nvPr/>
        </p:nvSpPr>
        <p:spPr>
          <a:xfrm>
            <a:off x="3306724" y="1674902"/>
            <a:ext cx="48909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40 + (10 - 6) = </a:t>
            </a:r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99D4F4-83FC-DF17-D8EF-8159B69DE460}"/>
              </a:ext>
            </a:extLst>
          </p:cNvPr>
          <p:cNvSpPr txBox="1"/>
          <p:nvPr/>
        </p:nvSpPr>
        <p:spPr>
          <a:xfrm>
            <a:off x="3316552" y="2976829"/>
            <a:ext cx="48909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60 + (10 - 4) = </a:t>
            </a:r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9F8EBB-508A-F289-36D5-A77248AEFAAF}"/>
              </a:ext>
            </a:extLst>
          </p:cNvPr>
          <p:cNvSpPr txBox="1"/>
          <p:nvPr/>
        </p:nvSpPr>
        <p:spPr>
          <a:xfrm>
            <a:off x="3316552" y="4113653"/>
            <a:ext cx="48909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80 + (10 - 3) = </a:t>
            </a:r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2F5290-FD1D-AA7F-89AE-EB423DFA5619}"/>
              </a:ext>
            </a:extLst>
          </p:cNvPr>
          <p:cNvSpPr txBox="1"/>
          <p:nvPr/>
        </p:nvSpPr>
        <p:spPr>
          <a:xfrm>
            <a:off x="3316552" y="5148555"/>
            <a:ext cx="48909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90 + (10 - 9) = </a:t>
            </a:r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91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9387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787386-D99A-CEFE-BEAF-68A91626EA35}"/>
              </a:ext>
            </a:extLst>
          </p:cNvPr>
          <p:cNvSpPr/>
          <p:nvPr/>
        </p:nvSpPr>
        <p:spPr>
          <a:xfrm>
            <a:off x="0" y="0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62E7F1-DB2A-0E4E-34DC-F962474EA88D}"/>
              </a:ext>
            </a:extLst>
          </p:cNvPr>
          <p:cNvSpPr txBox="1"/>
          <p:nvPr/>
        </p:nvSpPr>
        <p:spPr>
          <a:xfrm>
            <a:off x="300658" y="172738"/>
            <a:ext cx="5456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урока урока: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E8283D-A4E7-A8F9-932B-D983CB2BA5C1}"/>
              </a:ext>
            </a:extLst>
          </p:cNvPr>
          <p:cNvSpPr txBox="1"/>
          <p:nvPr/>
        </p:nvSpPr>
        <p:spPr>
          <a:xfrm>
            <a:off x="1078393" y="1067193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Узнать, как выполняется вычитание примера вида 30-7; 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E92A33-CC82-F005-AF64-89E251367130}"/>
              </a:ext>
            </a:extLst>
          </p:cNvPr>
          <p:cNvSpPr txBox="1"/>
          <p:nvPr/>
        </p:nvSpPr>
        <p:spPr>
          <a:xfrm>
            <a:off x="1078393" y="2796105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Потренироваться в решении примеров вида 30-7;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29411D-B614-47C3-B598-86A8E932D945}"/>
              </a:ext>
            </a:extLst>
          </p:cNvPr>
          <p:cNvSpPr txBox="1"/>
          <p:nvPr/>
        </p:nvSpPr>
        <p:spPr>
          <a:xfrm>
            <a:off x="1078393" y="4598500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Выполнить самостоятельную работу ;   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010C522-E000-1A23-FA3A-608157D8FE7B}"/>
              </a:ext>
            </a:extLst>
          </p:cNvPr>
          <p:cNvSpPr/>
          <p:nvPr/>
        </p:nvSpPr>
        <p:spPr>
          <a:xfrm>
            <a:off x="300658" y="1232327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139680C-F507-5FC1-77E2-1C04F8CFF355}"/>
              </a:ext>
            </a:extLst>
          </p:cNvPr>
          <p:cNvSpPr/>
          <p:nvPr/>
        </p:nvSpPr>
        <p:spPr>
          <a:xfrm>
            <a:off x="345384" y="2956123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E5B1998-9A14-000C-24BE-DF7DACDC7DE5}"/>
              </a:ext>
            </a:extLst>
          </p:cNvPr>
          <p:cNvSpPr/>
          <p:nvPr/>
        </p:nvSpPr>
        <p:spPr>
          <a:xfrm>
            <a:off x="340414" y="4749320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Флажок со сплошной заливкой">
            <a:extLst>
              <a:ext uri="{FF2B5EF4-FFF2-40B4-BE49-F238E27FC236}">
                <a16:creationId xmlns:a16="http://schemas.microsoft.com/office/drawing/2014/main" id="{65AAA781-D6A7-8CE7-5181-5719F6260B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2569" y="1003735"/>
            <a:ext cx="914400" cy="914400"/>
          </a:xfrm>
          <a:prstGeom prst="rect">
            <a:avLst/>
          </a:prstGeom>
        </p:spPr>
      </p:pic>
      <p:pic>
        <p:nvPicPr>
          <p:cNvPr id="4" name="Рисунок 3" descr="Флажок со сплошной заливкой">
            <a:extLst>
              <a:ext uri="{FF2B5EF4-FFF2-40B4-BE49-F238E27FC236}">
                <a16:creationId xmlns:a16="http://schemas.microsoft.com/office/drawing/2014/main" id="{138DB129-46E1-976C-F3F6-3029927347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7538" y="274133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B5F6BBE-A501-E454-89A1-F7E05644DFDE}"/>
              </a:ext>
            </a:extLst>
          </p:cNvPr>
          <p:cNvSpPr/>
          <p:nvPr/>
        </p:nvSpPr>
        <p:spPr>
          <a:xfrm>
            <a:off x="-9828" y="0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99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787386-D99A-CEFE-BEAF-68A91626EA35}"/>
              </a:ext>
            </a:extLst>
          </p:cNvPr>
          <p:cNvSpPr/>
          <p:nvPr/>
        </p:nvSpPr>
        <p:spPr>
          <a:xfrm>
            <a:off x="0" y="0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62E7F1-DB2A-0E4E-34DC-F962474EA88D}"/>
              </a:ext>
            </a:extLst>
          </p:cNvPr>
          <p:cNvSpPr txBox="1"/>
          <p:nvPr/>
        </p:nvSpPr>
        <p:spPr>
          <a:xfrm>
            <a:off x="300658" y="172738"/>
            <a:ext cx="5456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урока урока: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E8283D-A4E7-A8F9-932B-D983CB2BA5C1}"/>
              </a:ext>
            </a:extLst>
          </p:cNvPr>
          <p:cNvSpPr txBox="1"/>
          <p:nvPr/>
        </p:nvSpPr>
        <p:spPr>
          <a:xfrm>
            <a:off x="1078393" y="1067193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Узнать, как выполняется вычитание примера вида 30-7; 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E92A33-CC82-F005-AF64-89E251367130}"/>
              </a:ext>
            </a:extLst>
          </p:cNvPr>
          <p:cNvSpPr txBox="1"/>
          <p:nvPr/>
        </p:nvSpPr>
        <p:spPr>
          <a:xfrm>
            <a:off x="1078393" y="2796105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Потренироваться в решении примеров вида 30-7;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29411D-B614-47C3-B598-86A8E932D945}"/>
              </a:ext>
            </a:extLst>
          </p:cNvPr>
          <p:cNvSpPr txBox="1"/>
          <p:nvPr/>
        </p:nvSpPr>
        <p:spPr>
          <a:xfrm>
            <a:off x="1078393" y="4598500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Выполнить самостоятельную работу ;   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010C522-E000-1A23-FA3A-608157D8FE7B}"/>
              </a:ext>
            </a:extLst>
          </p:cNvPr>
          <p:cNvSpPr/>
          <p:nvPr/>
        </p:nvSpPr>
        <p:spPr>
          <a:xfrm>
            <a:off x="300658" y="1232327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139680C-F507-5FC1-77E2-1C04F8CFF355}"/>
              </a:ext>
            </a:extLst>
          </p:cNvPr>
          <p:cNvSpPr/>
          <p:nvPr/>
        </p:nvSpPr>
        <p:spPr>
          <a:xfrm>
            <a:off x="345384" y="2956123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E5B1998-9A14-000C-24BE-DF7DACDC7DE5}"/>
              </a:ext>
            </a:extLst>
          </p:cNvPr>
          <p:cNvSpPr/>
          <p:nvPr/>
        </p:nvSpPr>
        <p:spPr>
          <a:xfrm>
            <a:off x="340414" y="4749320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Флажок со сплошной заливкой">
            <a:extLst>
              <a:ext uri="{FF2B5EF4-FFF2-40B4-BE49-F238E27FC236}">
                <a16:creationId xmlns:a16="http://schemas.microsoft.com/office/drawing/2014/main" id="{65AAA781-D6A7-8CE7-5181-5719F6260B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2569" y="1003735"/>
            <a:ext cx="914400" cy="914400"/>
          </a:xfrm>
          <a:prstGeom prst="rect">
            <a:avLst/>
          </a:prstGeom>
        </p:spPr>
      </p:pic>
      <p:pic>
        <p:nvPicPr>
          <p:cNvPr id="4" name="Рисунок 3" descr="Флажок со сплошной заливкой">
            <a:extLst>
              <a:ext uri="{FF2B5EF4-FFF2-40B4-BE49-F238E27FC236}">
                <a16:creationId xmlns:a16="http://schemas.microsoft.com/office/drawing/2014/main" id="{138DB129-46E1-976C-F3F6-3029927347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7538" y="2741333"/>
            <a:ext cx="914400" cy="914400"/>
          </a:xfrm>
          <a:prstGeom prst="rect">
            <a:avLst/>
          </a:prstGeom>
        </p:spPr>
      </p:pic>
      <p:pic>
        <p:nvPicPr>
          <p:cNvPr id="9" name="Рисунок 8" descr="Флажок со сплошной заливкой">
            <a:extLst>
              <a:ext uri="{FF2B5EF4-FFF2-40B4-BE49-F238E27FC236}">
                <a16:creationId xmlns:a16="http://schemas.microsoft.com/office/drawing/2014/main" id="{56D403AA-CA1B-AE3E-EA5F-1AC589A12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2569" y="457188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6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B5F6BBE-A501-E454-89A1-F7E05644DFDE}"/>
              </a:ext>
            </a:extLst>
          </p:cNvPr>
          <p:cNvSpPr/>
          <p:nvPr/>
        </p:nvSpPr>
        <p:spPr>
          <a:xfrm>
            <a:off x="0" y="0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F64EEF-A93F-79DB-B606-D340E6A3B44E}"/>
              </a:ext>
            </a:extLst>
          </p:cNvPr>
          <p:cNvSpPr txBox="1"/>
          <p:nvPr/>
        </p:nvSpPr>
        <p:spPr>
          <a:xfrm>
            <a:off x="270318" y="502070"/>
            <a:ext cx="82246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Оцени свою работу на уроке: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0F8CBC-FF27-0B34-DBC7-DE66094FBA2D}"/>
              </a:ext>
            </a:extLst>
          </p:cNvPr>
          <p:cNvSpPr txBox="1"/>
          <p:nvPr/>
        </p:nvSpPr>
        <p:spPr>
          <a:xfrm>
            <a:off x="278698" y="1541904"/>
            <a:ext cx="858660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уроке я узнал … </a:t>
            </a:r>
          </a:p>
          <a:p>
            <a:r>
              <a:rPr lang="ru-RU" sz="4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уроке мне было легко…</a:t>
            </a:r>
          </a:p>
          <a:p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уроке мне было сложно … </a:t>
            </a:r>
          </a:p>
          <a:p>
            <a:r>
              <a:rPr lang="ru-RU" sz="4400" dirty="0">
                <a:solidFill>
                  <a:srgbClr val="4156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Мне было интересно …</a:t>
            </a:r>
          </a:p>
          <a:p>
            <a:r>
              <a:rPr lang="ru-RU" sz="4400" dirty="0">
                <a:solidFill>
                  <a:srgbClr val="304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Полученные знания пригодятся мне … </a:t>
            </a:r>
          </a:p>
        </p:txBody>
      </p:sp>
    </p:spTree>
    <p:extLst>
      <p:ext uri="{BB962C8B-B14F-4D97-AF65-F5344CB8AC3E}">
        <p14:creationId xmlns:p14="http://schemas.microsoft.com/office/powerpoint/2010/main" val="78469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787386-D99A-CEFE-BEAF-68A91626EA35}"/>
              </a:ext>
            </a:extLst>
          </p:cNvPr>
          <p:cNvSpPr/>
          <p:nvPr/>
        </p:nvSpPr>
        <p:spPr>
          <a:xfrm>
            <a:off x="0" y="0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A1ABF7-8B42-2F7A-05F0-145A8B0301BB}"/>
              </a:ext>
            </a:extLst>
          </p:cNvPr>
          <p:cNvSpPr txBox="1"/>
          <p:nvPr/>
        </p:nvSpPr>
        <p:spPr>
          <a:xfrm>
            <a:off x="745435" y="1401416"/>
            <a:ext cx="353833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78 – 6 =</a:t>
            </a: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46+20 = </a:t>
            </a:r>
          </a:p>
          <a:p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59 – 40 =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DECA5E-8F4A-7809-6836-98F6883682EF}"/>
              </a:ext>
            </a:extLst>
          </p:cNvPr>
          <p:cNvSpPr txBox="1"/>
          <p:nvPr/>
        </p:nvSpPr>
        <p:spPr>
          <a:xfrm>
            <a:off x="5251174" y="1401416"/>
            <a:ext cx="353833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25 – 10 =</a:t>
            </a: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64+4 = </a:t>
            </a:r>
          </a:p>
          <a:p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30 – 7 =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9BFB888-7AA8-583B-6EA5-D068249E8729}"/>
              </a:ext>
            </a:extLst>
          </p:cNvPr>
          <p:cNvSpPr/>
          <p:nvPr/>
        </p:nvSpPr>
        <p:spPr>
          <a:xfrm>
            <a:off x="3452190" y="1401415"/>
            <a:ext cx="745435" cy="74543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BD79D94-D062-B62A-5BD2-003A0F8F0B1F}"/>
              </a:ext>
            </a:extLst>
          </p:cNvPr>
          <p:cNvSpPr/>
          <p:nvPr/>
        </p:nvSpPr>
        <p:spPr>
          <a:xfrm>
            <a:off x="3452189" y="2762253"/>
            <a:ext cx="745435" cy="75081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D87C311-8107-FE33-0A04-0F5E6FB7BE0A}"/>
              </a:ext>
            </a:extLst>
          </p:cNvPr>
          <p:cNvSpPr/>
          <p:nvPr/>
        </p:nvSpPr>
        <p:spPr>
          <a:xfrm>
            <a:off x="3452191" y="4071529"/>
            <a:ext cx="745435" cy="74543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3C7C0A0-19AA-B0B9-8B9A-8943203C8719}"/>
              </a:ext>
            </a:extLst>
          </p:cNvPr>
          <p:cNvSpPr/>
          <p:nvPr/>
        </p:nvSpPr>
        <p:spPr>
          <a:xfrm>
            <a:off x="7848600" y="1367152"/>
            <a:ext cx="745435" cy="74543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0CA2FF4-0FB1-702E-8720-8A8813837DBE}"/>
              </a:ext>
            </a:extLst>
          </p:cNvPr>
          <p:cNvSpPr/>
          <p:nvPr/>
        </p:nvSpPr>
        <p:spPr>
          <a:xfrm>
            <a:off x="7848599" y="2618959"/>
            <a:ext cx="745435" cy="74543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A71B67B-2F4C-BE0E-5553-D5D5E992E34F}"/>
              </a:ext>
            </a:extLst>
          </p:cNvPr>
          <p:cNvSpPr/>
          <p:nvPr/>
        </p:nvSpPr>
        <p:spPr>
          <a:xfrm>
            <a:off x="7848599" y="4022189"/>
            <a:ext cx="745435" cy="74543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46DFF7-68CD-858B-EFE4-9C734CCC1921}"/>
              </a:ext>
            </a:extLst>
          </p:cNvPr>
          <p:cNvSpPr txBox="1"/>
          <p:nvPr/>
        </p:nvSpPr>
        <p:spPr>
          <a:xfrm>
            <a:off x="3141592" y="1237810"/>
            <a:ext cx="1366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0F9363-A813-057E-2E17-2B8C9517A08C}"/>
              </a:ext>
            </a:extLst>
          </p:cNvPr>
          <p:cNvSpPr txBox="1"/>
          <p:nvPr/>
        </p:nvSpPr>
        <p:spPr>
          <a:xfrm>
            <a:off x="3131653" y="2569898"/>
            <a:ext cx="1366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</a:t>
            </a:r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14CACA-9063-268E-3978-56C413A1F925}"/>
              </a:ext>
            </a:extLst>
          </p:cNvPr>
          <p:cNvSpPr txBox="1"/>
          <p:nvPr/>
        </p:nvSpPr>
        <p:spPr>
          <a:xfrm>
            <a:off x="3141592" y="3887075"/>
            <a:ext cx="1366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7693B6-B2D4-DDB7-F9B4-7F961BEFA98C}"/>
              </a:ext>
            </a:extLst>
          </p:cNvPr>
          <p:cNvSpPr txBox="1"/>
          <p:nvPr/>
        </p:nvSpPr>
        <p:spPr>
          <a:xfrm>
            <a:off x="7538002" y="1131188"/>
            <a:ext cx="1366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77CE3C-A0EB-9E41-5134-DC754E06A9E8}"/>
              </a:ext>
            </a:extLst>
          </p:cNvPr>
          <p:cNvSpPr txBox="1"/>
          <p:nvPr/>
        </p:nvSpPr>
        <p:spPr>
          <a:xfrm>
            <a:off x="7538002" y="2413337"/>
            <a:ext cx="1366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C33B2D-2BE9-D882-548C-1818D1B7D8DC}"/>
              </a:ext>
            </a:extLst>
          </p:cNvPr>
          <p:cNvSpPr txBox="1"/>
          <p:nvPr/>
        </p:nvSpPr>
        <p:spPr>
          <a:xfrm>
            <a:off x="7561197" y="3814753"/>
            <a:ext cx="1366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116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787386-D99A-CEFE-BEAF-68A91626EA35}"/>
              </a:ext>
            </a:extLst>
          </p:cNvPr>
          <p:cNvSpPr/>
          <p:nvPr/>
        </p:nvSpPr>
        <p:spPr>
          <a:xfrm>
            <a:off x="0" y="22218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62E7F1-DB2A-0E4E-34DC-F962474EA88D}"/>
              </a:ext>
            </a:extLst>
          </p:cNvPr>
          <p:cNvSpPr txBox="1"/>
          <p:nvPr/>
        </p:nvSpPr>
        <p:spPr>
          <a:xfrm>
            <a:off x="79513" y="1081458"/>
            <a:ext cx="41446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урока: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329CDC-09C5-0B7F-74CF-F41204D738D8}"/>
              </a:ext>
            </a:extLst>
          </p:cNvPr>
          <p:cNvSpPr txBox="1"/>
          <p:nvPr/>
        </p:nvSpPr>
        <p:spPr>
          <a:xfrm>
            <a:off x="182218" y="1963811"/>
            <a:ext cx="43897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учится решать </a:t>
            </a:r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19DC52-162B-706E-E43F-97266767EDCA}"/>
              </a:ext>
            </a:extLst>
          </p:cNvPr>
          <p:cNvSpPr txBox="1"/>
          <p:nvPr/>
        </p:nvSpPr>
        <p:spPr>
          <a:xfrm>
            <a:off x="4754218" y="1963810"/>
            <a:ext cx="43897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примеры вида  </a:t>
            </a:r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428649-DB62-881F-E64F-0A6E834B61EC}"/>
              </a:ext>
            </a:extLst>
          </p:cNvPr>
          <p:cNvSpPr txBox="1"/>
          <p:nvPr/>
        </p:nvSpPr>
        <p:spPr>
          <a:xfrm>
            <a:off x="3321326" y="896792"/>
            <a:ext cx="43897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30-7  </a:t>
            </a:r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B9657D-2C25-FEDB-FE7D-6074247BD7A3}"/>
              </a:ext>
            </a:extLst>
          </p:cNvPr>
          <p:cNvSpPr txBox="1"/>
          <p:nvPr/>
        </p:nvSpPr>
        <p:spPr>
          <a:xfrm>
            <a:off x="-79514" y="3557888"/>
            <a:ext cx="41446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урока: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7F1992-F589-8136-B103-ABAE314241FE}"/>
              </a:ext>
            </a:extLst>
          </p:cNvPr>
          <p:cNvSpPr txBox="1"/>
          <p:nvPr/>
        </p:nvSpPr>
        <p:spPr>
          <a:xfrm>
            <a:off x="3155673" y="3356151"/>
            <a:ext cx="64554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примеры вида 30-7   </a:t>
            </a:r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567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0.42812 -0.148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06" y="-7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5 -4.44444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74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111E-6 L 0.00226 0.16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8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787386-D99A-CEFE-BEAF-68A91626EA35}"/>
              </a:ext>
            </a:extLst>
          </p:cNvPr>
          <p:cNvSpPr/>
          <p:nvPr/>
        </p:nvSpPr>
        <p:spPr>
          <a:xfrm>
            <a:off x="0" y="0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62E7F1-DB2A-0E4E-34DC-F962474EA88D}"/>
              </a:ext>
            </a:extLst>
          </p:cNvPr>
          <p:cNvSpPr txBox="1"/>
          <p:nvPr/>
        </p:nvSpPr>
        <p:spPr>
          <a:xfrm>
            <a:off x="300658" y="172738"/>
            <a:ext cx="5456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урока урока: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E8283D-A4E7-A8F9-932B-D983CB2BA5C1}"/>
              </a:ext>
            </a:extLst>
          </p:cNvPr>
          <p:cNvSpPr txBox="1"/>
          <p:nvPr/>
        </p:nvSpPr>
        <p:spPr>
          <a:xfrm>
            <a:off x="1078393" y="1067193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Узнать, как выполняется вычитание примера вида 30-7; 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E92A33-CC82-F005-AF64-89E251367130}"/>
              </a:ext>
            </a:extLst>
          </p:cNvPr>
          <p:cNvSpPr txBox="1"/>
          <p:nvPr/>
        </p:nvSpPr>
        <p:spPr>
          <a:xfrm>
            <a:off x="1078393" y="2796105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Потренироваться в решении примеров вида 30-7;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29411D-B614-47C3-B598-86A8E932D945}"/>
              </a:ext>
            </a:extLst>
          </p:cNvPr>
          <p:cNvSpPr txBox="1"/>
          <p:nvPr/>
        </p:nvSpPr>
        <p:spPr>
          <a:xfrm>
            <a:off x="1078393" y="4598500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Выполнить самостоятельную работу ;   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010C522-E000-1A23-FA3A-608157D8FE7B}"/>
              </a:ext>
            </a:extLst>
          </p:cNvPr>
          <p:cNvSpPr/>
          <p:nvPr/>
        </p:nvSpPr>
        <p:spPr>
          <a:xfrm>
            <a:off x="300658" y="1232327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139680C-F507-5FC1-77E2-1C04F8CFF355}"/>
              </a:ext>
            </a:extLst>
          </p:cNvPr>
          <p:cNvSpPr/>
          <p:nvPr/>
        </p:nvSpPr>
        <p:spPr>
          <a:xfrm>
            <a:off x="345384" y="2956123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E5B1998-9A14-000C-24BE-DF7DACDC7DE5}"/>
              </a:ext>
            </a:extLst>
          </p:cNvPr>
          <p:cNvSpPr/>
          <p:nvPr/>
        </p:nvSpPr>
        <p:spPr>
          <a:xfrm>
            <a:off x="340414" y="4749320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51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787386-D99A-CEFE-BEAF-68A91626EA35}"/>
              </a:ext>
            </a:extLst>
          </p:cNvPr>
          <p:cNvSpPr/>
          <p:nvPr/>
        </p:nvSpPr>
        <p:spPr>
          <a:xfrm>
            <a:off x="0" y="22218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1A191AC-E882-131B-A696-6C65DDCD83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56" b="91220" l="9951" r="89806">
                        <a14:foregroundMark x1="51456" y1="91220" x2="47816" y2="88293"/>
                        <a14:foregroundMark x1="63107" y1="48780" x2="66505" y2="45366"/>
                        <a14:foregroundMark x1="63835" y1="52195" x2="66748" y2="5463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34337" r="37255"/>
          <a:stretch/>
        </p:blipFill>
        <p:spPr>
          <a:xfrm>
            <a:off x="3783330" y="770259"/>
            <a:ext cx="1394460" cy="24424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D18F4EF-D8E8-E05E-826D-D6ADD174A0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56" b="91220" l="9951" r="89806">
                        <a14:foregroundMark x1="51456" y1="91220" x2="47816" y2="88293"/>
                        <a14:foregroundMark x1="63107" y1="48780" x2="66505" y2="45366"/>
                        <a14:foregroundMark x1="63835" y1="52195" x2="66748" y2="5463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34337" r="37255"/>
          <a:stretch/>
        </p:blipFill>
        <p:spPr>
          <a:xfrm>
            <a:off x="5554980" y="770259"/>
            <a:ext cx="1394460" cy="244242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3CB8DA-4EC8-5E44-2EEA-7E7A8771A1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56" b="91220" l="9951" r="89806">
                        <a14:foregroundMark x1="51456" y1="91220" x2="47816" y2="88293"/>
                        <a14:foregroundMark x1="63107" y1="48780" x2="66505" y2="45366"/>
                        <a14:foregroundMark x1="63835" y1="52195" x2="66748" y2="5463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34337" r="37255"/>
          <a:stretch/>
        </p:blipFill>
        <p:spPr>
          <a:xfrm>
            <a:off x="7349490" y="770259"/>
            <a:ext cx="1394460" cy="24424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8861D69-63B3-A16C-44DC-DCE6BEE55B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63A537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30" b="91892" l="4737" r="90000">
                        <a14:foregroundMark x1="9525" y1="81081" x2="9474" y2="88514"/>
                        <a14:foregroundMark x1="9539" y1="79054" x2="9525" y2="81081"/>
                        <a14:foregroundMark x1="10000" y1="12162" x2="9539" y2="79054"/>
                        <a14:foregroundMark x1="14211" y1="45946" x2="14211" y2="68243"/>
                        <a14:foregroundMark x1="11053" y1="8108" x2="11053" y2="8108"/>
                        <a14:foregroundMark x1="5819" y1="81081" x2="5263" y2="80405"/>
                        <a14:foregroundMark x1="15263" y1="92568" x2="5819" y2="81081"/>
                        <a14:foregroundMark x1="5284" y1="79054" x2="6316" y2="12838"/>
                        <a14:foregroundMark x1="5263" y1="80405" x2="5284" y2="79054"/>
                        <a14:foregroundMark x1="14737" y1="91892" x2="6316" y2="90541"/>
                        <a14:backgroundMark x1="49474" y1="93919" x2="49474" y2="8784"/>
                        <a14:backgroundMark x1="13684" y1="5405" x2="11579" y2="2703"/>
                        <a14:backgroundMark x1="34211" y1="12162" x2="35263" y2="83108"/>
                        <a14:backgroundMark x1="4211" y1="76451" x2="4211" y2="44595"/>
                        <a14:backgroundMark x1="60526" y1="92568" x2="52632" y2="18919"/>
                        <a14:backgroundMark x1="4737" y1="81081" x2="4737" y2="81081"/>
                        <a14:backgroundMark x1="4737" y1="79054" x2="4737" y2="7905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r="78443"/>
          <a:stretch/>
        </p:blipFill>
        <p:spPr>
          <a:xfrm>
            <a:off x="4248662" y="3325863"/>
            <a:ext cx="603281" cy="217993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655F3EF-7449-2E8F-D48C-52B939014B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63A537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30" b="91892" l="4737" r="90000">
                        <a14:foregroundMark x1="9525" y1="81081" x2="9474" y2="88514"/>
                        <a14:foregroundMark x1="9539" y1="79054" x2="9525" y2="81081"/>
                        <a14:foregroundMark x1="10000" y1="12162" x2="9539" y2="79054"/>
                        <a14:foregroundMark x1="14211" y1="45946" x2="14211" y2="68243"/>
                        <a14:foregroundMark x1="11053" y1="8108" x2="11053" y2="8108"/>
                        <a14:foregroundMark x1="5819" y1="81081" x2="5263" y2="80405"/>
                        <a14:foregroundMark x1="15263" y1="92568" x2="5819" y2="81081"/>
                        <a14:foregroundMark x1="5284" y1="79054" x2="6316" y2="12838"/>
                        <a14:foregroundMark x1="5263" y1="80405" x2="5284" y2="79054"/>
                        <a14:foregroundMark x1="14737" y1="91892" x2="6316" y2="90541"/>
                        <a14:backgroundMark x1="49474" y1="93919" x2="49474" y2="8784"/>
                        <a14:backgroundMark x1="13684" y1="5405" x2="11579" y2="2703"/>
                        <a14:backgroundMark x1="34211" y1="12162" x2="35263" y2="83108"/>
                        <a14:backgroundMark x1="4211" y1="76451" x2="4211" y2="44595"/>
                        <a14:backgroundMark x1="60526" y1="92568" x2="52632" y2="18919"/>
                        <a14:backgroundMark x1="4737" y1="81081" x2="4737" y2="81081"/>
                        <a14:backgroundMark x1="4737" y1="79054" x2="4737" y2="7905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r="78443"/>
          <a:stretch/>
        </p:blipFill>
        <p:spPr>
          <a:xfrm>
            <a:off x="4740639" y="3325863"/>
            <a:ext cx="603281" cy="217993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CF31BDE-E928-505A-396C-1D647AFD2F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63A537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30" b="91892" l="4737" r="90000">
                        <a14:foregroundMark x1="9525" y1="81081" x2="9474" y2="88514"/>
                        <a14:foregroundMark x1="9539" y1="79054" x2="9525" y2="81081"/>
                        <a14:foregroundMark x1="10000" y1="12162" x2="9539" y2="79054"/>
                        <a14:foregroundMark x1="14211" y1="45946" x2="14211" y2="68243"/>
                        <a14:foregroundMark x1="11053" y1="8108" x2="11053" y2="8108"/>
                        <a14:foregroundMark x1="5819" y1="81081" x2="5263" y2="80405"/>
                        <a14:foregroundMark x1="15263" y1="92568" x2="5819" y2="81081"/>
                        <a14:foregroundMark x1="5284" y1="79054" x2="6316" y2="12838"/>
                        <a14:foregroundMark x1="5263" y1="80405" x2="5284" y2="79054"/>
                        <a14:foregroundMark x1="14737" y1="91892" x2="6316" y2="90541"/>
                        <a14:backgroundMark x1="49474" y1="93919" x2="49474" y2="8784"/>
                        <a14:backgroundMark x1="13684" y1="5405" x2="11579" y2="2703"/>
                        <a14:backgroundMark x1="34211" y1="12162" x2="35263" y2="83108"/>
                        <a14:backgroundMark x1="4211" y1="76451" x2="4211" y2="44595"/>
                        <a14:backgroundMark x1="60526" y1="92568" x2="52632" y2="18919"/>
                        <a14:backgroundMark x1="4737" y1="81081" x2="4737" y2="81081"/>
                        <a14:backgroundMark x1="4737" y1="79054" x2="4737" y2="7905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r="78443"/>
          <a:stretch/>
        </p:blipFill>
        <p:spPr>
          <a:xfrm>
            <a:off x="6943263" y="3361081"/>
            <a:ext cx="603281" cy="217993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B1B09A7-9F8A-1762-F5B9-CFF54161947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63A537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30" b="91892" l="4737" r="90000">
                        <a14:foregroundMark x1="9525" y1="81081" x2="9474" y2="88514"/>
                        <a14:foregroundMark x1="9539" y1="79054" x2="9525" y2="81081"/>
                        <a14:foregroundMark x1="10000" y1="12162" x2="9539" y2="79054"/>
                        <a14:foregroundMark x1="14211" y1="45946" x2="14211" y2="68243"/>
                        <a14:foregroundMark x1="11053" y1="8108" x2="11053" y2="8108"/>
                        <a14:foregroundMark x1="5819" y1="81081" x2="5263" y2="80405"/>
                        <a14:foregroundMark x1="15263" y1="92568" x2="5819" y2="81081"/>
                        <a14:foregroundMark x1="5284" y1="79054" x2="6316" y2="12838"/>
                        <a14:foregroundMark x1="5263" y1="80405" x2="5284" y2="79054"/>
                        <a14:foregroundMark x1="14737" y1="91892" x2="6316" y2="90541"/>
                        <a14:backgroundMark x1="49474" y1="93919" x2="49474" y2="8784"/>
                        <a14:backgroundMark x1="13684" y1="5405" x2="11579" y2="2703"/>
                        <a14:backgroundMark x1="34211" y1="12162" x2="35263" y2="83108"/>
                        <a14:backgroundMark x1="4211" y1="76451" x2="4211" y2="44595"/>
                        <a14:backgroundMark x1="60526" y1="92568" x2="52632" y2="18919"/>
                        <a14:backgroundMark x1="4737" y1="81081" x2="4737" y2="81081"/>
                        <a14:backgroundMark x1="4737" y1="79054" x2="4737" y2="7905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r="78443"/>
          <a:stretch/>
        </p:blipFill>
        <p:spPr>
          <a:xfrm>
            <a:off x="6403858" y="3361081"/>
            <a:ext cx="603281" cy="217993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06314B6-0710-070B-4C16-E4CFBC6466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63A537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30" b="91892" l="4737" r="90000">
                        <a14:foregroundMark x1="9525" y1="81081" x2="9474" y2="88514"/>
                        <a14:foregroundMark x1="9539" y1="79054" x2="9525" y2="81081"/>
                        <a14:foregroundMark x1="10000" y1="12162" x2="9539" y2="79054"/>
                        <a14:foregroundMark x1="14211" y1="45946" x2="14211" y2="68243"/>
                        <a14:foregroundMark x1="11053" y1="8108" x2="11053" y2="8108"/>
                        <a14:foregroundMark x1="5819" y1="81081" x2="5263" y2="80405"/>
                        <a14:foregroundMark x1="15263" y1="92568" x2="5819" y2="81081"/>
                        <a14:foregroundMark x1="5284" y1="79054" x2="6316" y2="12838"/>
                        <a14:foregroundMark x1="5263" y1="80405" x2="5284" y2="79054"/>
                        <a14:foregroundMark x1="14737" y1="91892" x2="6316" y2="90541"/>
                        <a14:backgroundMark x1="49474" y1="93919" x2="49474" y2="8784"/>
                        <a14:backgroundMark x1="13684" y1="5405" x2="11579" y2="2703"/>
                        <a14:backgroundMark x1="34211" y1="12162" x2="35263" y2="83108"/>
                        <a14:backgroundMark x1="4211" y1="76451" x2="4211" y2="44595"/>
                        <a14:backgroundMark x1="60526" y1="92568" x2="52632" y2="18919"/>
                        <a14:backgroundMark x1="4737" y1="81081" x2="4737" y2="81081"/>
                        <a14:backgroundMark x1="4737" y1="79054" x2="4737" y2="7905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r="78443"/>
          <a:stretch/>
        </p:blipFill>
        <p:spPr>
          <a:xfrm>
            <a:off x="5805142" y="3346756"/>
            <a:ext cx="603281" cy="217993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BF7513B-59C9-8BB8-7F09-511C03F700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63A537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30" b="91892" l="4737" r="90000">
                        <a14:foregroundMark x1="9525" y1="81081" x2="9474" y2="88514"/>
                        <a14:foregroundMark x1="9539" y1="79054" x2="9525" y2="81081"/>
                        <a14:foregroundMark x1="10000" y1="12162" x2="9539" y2="79054"/>
                        <a14:foregroundMark x1="14211" y1="45946" x2="14211" y2="68243"/>
                        <a14:foregroundMark x1="11053" y1="8108" x2="11053" y2="8108"/>
                        <a14:foregroundMark x1="5819" y1="81081" x2="5263" y2="80405"/>
                        <a14:foregroundMark x1="15263" y1="92568" x2="5819" y2="81081"/>
                        <a14:foregroundMark x1="5284" y1="79054" x2="6316" y2="12838"/>
                        <a14:foregroundMark x1="5263" y1="80405" x2="5284" y2="79054"/>
                        <a14:foregroundMark x1="14737" y1="91892" x2="6316" y2="90541"/>
                        <a14:backgroundMark x1="49474" y1="93919" x2="49474" y2="8784"/>
                        <a14:backgroundMark x1="13684" y1="5405" x2="11579" y2="2703"/>
                        <a14:backgroundMark x1="34211" y1="12162" x2="35263" y2="83108"/>
                        <a14:backgroundMark x1="4211" y1="76451" x2="4211" y2="44595"/>
                        <a14:backgroundMark x1="60526" y1="92568" x2="52632" y2="18919"/>
                        <a14:backgroundMark x1="4737" y1="81081" x2="4737" y2="81081"/>
                        <a14:backgroundMark x1="4737" y1="79054" x2="4737" y2="7905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r="78443"/>
          <a:stretch/>
        </p:blipFill>
        <p:spPr>
          <a:xfrm>
            <a:off x="5253339" y="3325863"/>
            <a:ext cx="603281" cy="217993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35DD807-7902-AF78-D1CC-834A5384A0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63A537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30" b="91892" l="4737" r="90000">
                        <a14:foregroundMark x1="9525" y1="81081" x2="9474" y2="88514"/>
                        <a14:foregroundMark x1="9539" y1="79054" x2="9525" y2="81081"/>
                        <a14:foregroundMark x1="10000" y1="12162" x2="9539" y2="79054"/>
                        <a14:foregroundMark x1="14211" y1="45946" x2="14211" y2="68243"/>
                        <a14:foregroundMark x1="11053" y1="8108" x2="11053" y2="8108"/>
                        <a14:foregroundMark x1="5819" y1="81081" x2="5263" y2="80405"/>
                        <a14:foregroundMark x1="15263" y1="92568" x2="5819" y2="81081"/>
                        <a14:foregroundMark x1="5284" y1="79054" x2="6316" y2="12838"/>
                        <a14:foregroundMark x1="5263" y1="80405" x2="5284" y2="79054"/>
                        <a14:foregroundMark x1="14737" y1="91892" x2="6316" y2="90541"/>
                        <a14:backgroundMark x1="49474" y1="93919" x2="49474" y2="8784"/>
                        <a14:backgroundMark x1="13684" y1="5405" x2="11579" y2="2703"/>
                        <a14:backgroundMark x1="34211" y1="12162" x2="35263" y2="83108"/>
                        <a14:backgroundMark x1="4211" y1="76451" x2="4211" y2="44595"/>
                        <a14:backgroundMark x1="60526" y1="92568" x2="52632" y2="18919"/>
                        <a14:backgroundMark x1="4737" y1="81081" x2="4737" y2="81081"/>
                        <a14:backgroundMark x1="4737" y1="79054" x2="4737" y2="7905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r="78443"/>
          <a:stretch/>
        </p:blipFill>
        <p:spPr>
          <a:xfrm>
            <a:off x="7440350" y="3361081"/>
            <a:ext cx="603281" cy="21799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6FE90B7-1789-BF8A-14DD-C52E991928AD}"/>
              </a:ext>
            </a:extLst>
          </p:cNvPr>
          <p:cNvSpPr txBox="1"/>
          <p:nvPr/>
        </p:nvSpPr>
        <p:spPr>
          <a:xfrm>
            <a:off x="516222" y="1398025"/>
            <a:ext cx="27508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latin typeface="Arial" panose="020B0604020202020204" pitchFamily="34" charset="0"/>
                <a:cs typeface="Arial" panose="020B0604020202020204" pitchFamily="34" charset="0"/>
              </a:rPr>
              <a:t>30 =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2D7AF8-B013-E704-D5BD-E9EA8094B801}"/>
              </a:ext>
            </a:extLst>
          </p:cNvPr>
          <p:cNvSpPr txBox="1"/>
          <p:nvPr/>
        </p:nvSpPr>
        <p:spPr>
          <a:xfrm>
            <a:off x="675967" y="3666220"/>
            <a:ext cx="27508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latin typeface="Arial" panose="020B0604020202020204" pitchFamily="34" charset="0"/>
                <a:cs typeface="Arial" panose="020B0604020202020204" pitchFamily="34" charset="0"/>
              </a:rPr>
              <a:t>7 =  </a:t>
            </a:r>
          </a:p>
        </p:txBody>
      </p:sp>
    </p:spTree>
    <p:extLst>
      <p:ext uri="{BB962C8B-B14F-4D97-AF65-F5344CB8AC3E}">
        <p14:creationId xmlns:p14="http://schemas.microsoft.com/office/powerpoint/2010/main" val="300723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787386-D99A-CEFE-BEAF-68A91626EA35}"/>
              </a:ext>
            </a:extLst>
          </p:cNvPr>
          <p:cNvSpPr/>
          <p:nvPr/>
        </p:nvSpPr>
        <p:spPr>
          <a:xfrm>
            <a:off x="0" y="-9525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FE90B7-1789-BF8A-14DD-C52E991928AD}"/>
              </a:ext>
            </a:extLst>
          </p:cNvPr>
          <p:cNvSpPr txBox="1"/>
          <p:nvPr/>
        </p:nvSpPr>
        <p:spPr>
          <a:xfrm>
            <a:off x="1388091" y="454859"/>
            <a:ext cx="45980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latin typeface="Arial" panose="020B0604020202020204" pitchFamily="34" charset="0"/>
                <a:cs typeface="Arial" panose="020B0604020202020204" pitchFamily="34" charset="0"/>
              </a:rPr>
              <a:t>36 - 4 = 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19E0FE2-3B01-2D96-BD37-2164DFD01332}"/>
              </a:ext>
            </a:extLst>
          </p:cNvPr>
          <p:cNvCxnSpPr>
            <a:cxnSpLocks/>
          </p:cNvCxnSpPr>
          <p:nvPr/>
        </p:nvCxnSpPr>
        <p:spPr>
          <a:xfrm flipV="1">
            <a:off x="1640343" y="1838653"/>
            <a:ext cx="318977" cy="882503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0DFA0645-3F66-C04D-C3BD-F1D5B7E56839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2858078" y="1773209"/>
            <a:ext cx="259576" cy="807744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03BAEA3-1233-9AB2-4C99-E318388C1F95}"/>
              </a:ext>
            </a:extLst>
          </p:cNvPr>
          <p:cNvSpPr txBox="1"/>
          <p:nvPr/>
        </p:nvSpPr>
        <p:spPr>
          <a:xfrm>
            <a:off x="789123" y="2580953"/>
            <a:ext cx="1702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30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2127B3-A13B-9708-A31F-0B11F8DC2A95}"/>
              </a:ext>
            </a:extLst>
          </p:cNvPr>
          <p:cNvSpPr txBox="1"/>
          <p:nvPr/>
        </p:nvSpPr>
        <p:spPr>
          <a:xfrm>
            <a:off x="2266434" y="2580953"/>
            <a:ext cx="1702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6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DE0879-99D6-CA6D-ED9D-0257BC616A9F}"/>
              </a:ext>
            </a:extLst>
          </p:cNvPr>
          <p:cNvSpPr txBox="1"/>
          <p:nvPr/>
        </p:nvSpPr>
        <p:spPr>
          <a:xfrm>
            <a:off x="1090380" y="4150811"/>
            <a:ext cx="7741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600" dirty="0">
                <a:latin typeface="Arial" panose="020B0604020202020204" pitchFamily="34" charset="0"/>
                <a:cs typeface="Arial" panose="020B0604020202020204" pitchFamily="34" charset="0"/>
              </a:rPr>
              <a:t>30+(6-4)=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E512E6-D841-9643-8406-E773ACFC98CF}"/>
              </a:ext>
            </a:extLst>
          </p:cNvPr>
          <p:cNvSpPr txBox="1"/>
          <p:nvPr/>
        </p:nvSpPr>
        <p:spPr>
          <a:xfrm>
            <a:off x="6746285" y="4150811"/>
            <a:ext cx="17024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5B13196-C987-512B-F7A4-9F475919C7C2}"/>
              </a:ext>
            </a:extLst>
          </p:cNvPr>
          <p:cNvSpPr txBox="1"/>
          <p:nvPr/>
        </p:nvSpPr>
        <p:spPr>
          <a:xfrm>
            <a:off x="6152634" y="454860"/>
            <a:ext cx="17024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</a:t>
            </a:r>
          </a:p>
        </p:txBody>
      </p:sp>
    </p:spTree>
    <p:extLst>
      <p:ext uri="{BB962C8B-B14F-4D97-AF65-F5344CB8AC3E}">
        <p14:creationId xmlns:p14="http://schemas.microsoft.com/office/powerpoint/2010/main" val="318302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787386-D99A-CEFE-BEAF-68A91626EA35}"/>
              </a:ext>
            </a:extLst>
          </p:cNvPr>
          <p:cNvSpPr/>
          <p:nvPr/>
        </p:nvSpPr>
        <p:spPr>
          <a:xfrm>
            <a:off x="0" y="0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FE90B7-1789-BF8A-14DD-C52E991928AD}"/>
              </a:ext>
            </a:extLst>
          </p:cNvPr>
          <p:cNvSpPr txBox="1"/>
          <p:nvPr/>
        </p:nvSpPr>
        <p:spPr>
          <a:xfrm>
            <a:off x="1515681" y="505861"/>
            <a:ext cx="45980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latin typeface="Arial" panose="020B0604020202020204" pitchFamily="34" charset="0"/>
                <a:cs typeface="Arial" panose="020B0604020202020204" pitchFamily="34" charset="0"/>
              </a:rPr>
              <a:t>30 - 7 =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EB7CEE-DB37-FFA6-BB4D-1FC8E342923B}"/>
              </a:ext>
            </a:extLst>
          </p:cNvPr>
          <p:cNvSpPr txBox="1"/>
          <p:nvPr/>
        </p:nvSpPr>
        <p:spPr>
          <a:xfrm>
            <a:off x="5901143" y="505861"/>
            <a:ext cx="1425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FA2333-2404-5BB6-11F3-6B6CA75605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56" b="91220" l="9951" r="89806">
                        <a14:foregroundMark x1="51456" y1="91220" x2="47816" y2="88293"/>
                        <a14:foregroundMark x1="63107" y1="48780" x2="66505" y2="45366"/>
                        <a14:foregroundMark x1="63835" y1="52195" x2="66748" y2="5463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34337" r="37255"/>
          <a:stretch/>
        </p:blipFill>
        <p:spPr>
          <a:xfrm>
            <a:off x="785836" y="2343878"/>
            <a:ext cx="1047502" cy="183471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4F25F83-7432-4518-114D-EE9F98F694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56" b="91220" l="9951" r="89806">
                        <a14:foregroundMark x1="51456" y1="91220" x2="47816" y2="88293"/>
                        <a14:foregroundMark x1="63107" y1="48780" x2="66505" y2="45366"/>
                        <a14:foregroundMark x1="63835" y1="52195" x2="66748" y2="5463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34337" r="37255"/>
          <a:stretch/>
        </p:blipFill>
        <p:spPr>
          <a:xfrm>
            <a:off x="2095425" y="2343878"/>
            <a:ext cx="1047502" cy="183471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D1B9588-692E-B68A-1033-863330C312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56" b="91220" l="9951" r="89806">
                        <a14:foregroundMark x1="51456" y1="91220" x2="47816" y2="88293"/>
                        <a14:foregroundMark x1="63107" y1="48780" x2="66505" y2="45366"/>
                        <a14:foregroundMark x1="63835" y1="52195" x2="66748" y2="5463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34337" r="37255"/>
          <a:stretch/>
        </p:blipFill>
        <p:spPr>
          <a:xfrm>
            <a:off x="3439625" y="2343878"/>
            <a:ext cx="1047502" cy="183471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8FC8541-260B-DA3E-9706-090AE487AA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63A537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48" b="89950" l="3894" r="92920">
                        <a14:foregroundMark x1="16814" y1="14573" x2="16814" y2="72362"/>
                        <a14:foregroundMark x1="10973" y1="13568" x2="11150" y2="76884"/>
                        <a14:foregroundMark x1="5133" y1="14070" x2="3894" y2="75377"/>
                        <a14:foregroundMark x1="41770" y1="68844" x2="53982" y2="13568"/>
                        <a14:foregroundMark x1="58938" y1="13568" x2="60708" y2="65829"/>
                        <a14:foregroundMark x1="64779" y1="22613" x2="73982" y2="76382"/>
                        <a14:foregroundMark x1="73982" y1="76382" x2="73982" y2="76382"/>
                        <a14:foregroundMark x1="88319" y1="19598" x2="90973" y2="39196"/>
                        <a14:foregroundMark x1="90973" y1="39196" x2="92920" y2="72864"/>
                        <a14:foregroundMark x1="75044" y1="68342" x2="82124" y2="17085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2384" b="15674"/>
          <a:stretch/>
        </p:blipFill>
        <p:spPr>
          <a:xfrm>
            <a:off x="4357719" y="2384742"/>
            <a:ext cx="4256158" cy="1702893"/>
          </a:xfrm>
          <a:prstGeom prst="rect">
            <a:avLst/>
          </a:prstGeom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44F49BA-7197-FE34-2807-71BF25A47D18}"/>
              </a:ext>
            </a:extLst>
          </p:cNvPr>
          <p:cNvCxnSpPr>
            <a:cxnSpLocks/>
          </p:cNvCxnSpPr>
          <p:nvPr/>
        </p:nvCxnSpPr>
        <p:spPr>
          <a:xfrm flipV="1">
            <a:off x="1833338" y="4178596"/>
            <a:ext cx="0" cy="926157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44F4D7E-95E6-CD59-93FF-050BE1522CF0}"/>
              </a:ext>
            </a:extLst>
          </p:cNvPr>
          <p:cNvCxnSpPr>
            <a:cxnSpLocks/>
          </p:cNvCxnSpPr>
          <p:nvPr/>
        </p:nvCxnSpPr>
        <p:spPr>
          <a:xfrm flipH="1" flipV="1">
            <a:off x="5847976" y="4178596"/>
            <a:ext cx="1" cy="924702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5A3E4E3-F5E1-A1C6-DE01-A025A9E10495}"/>
              </a:ext>
            </a:extLst>
          </p:cNvPr>
          <p:cNvSpPr txBox="1"/>
          <p:nvPr/>
        </p:nvSpPr>
        <p:spPr>
          <a:xfrm>
            <a:off x="982118" y="4964550"/>
            <a:ext cx="1702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20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798F0C-94D6-3518-A6F8-201D9E9665C2}"/>
              </a:ext>
            </a:extLst>
          </p:cNvPr>
          <p:cNvSpPr txBox="1"/>
          <p:nvPr/>
        </p:nvSpPr>
        <p:spPr>
          <a:xfrm>
            <a:off x="4996758" y="4895963"/>
            <a:ext cx="1702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10  </a:t>
            </a:r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id="{C22FD094-EA3A-3B04-0FD9-241ADE5EB0C0}"/>
              </a:ext>
            </a:extLst>
          </p:cNvPr>
          <p:cNvSpPr/>
          <p:nvPr/>
        </p:nvSpPr>
        <p:spPr>
          <a:xfrm>
            <a:off x="5552058" y="3892628"/>
            <a:ext cx="3232298" cy="471741"/>
          </a:xfrm>
          <a:custGeom>
            <a:avLst/>
            <a:gdLst>
              <a:gd name="connsiteX0" fmla="*/ 0 w 3232298"/>
              <a:gd name="connsiteY0" fmla="*/ 163299 h 471741"/>
              <a:gd name="connsiteX1" fmla="*/ 754912 w 3232298"/>
              <a:gd name="connsiteY1" fmla="*/ 46341 h 471741"/>
              <a:gd name="connsiteX2" fmla="*/ 1679944 w 3232298"/>
              <a:gd name="connsiteY2" fmla="*/ 471644 h 471741"/>
              <a:gd name="connsiteX3" fmla="*/ 2551814 w 3232298"/>
              <a:gd name="connsiteY3" fmla="*/ 3811 h 471741"/>
              <a:gd name="connsiteX4" fmla="*/ 3232298 w 3232298"/>
              <a:gd name="connsiteY4" fmla="*/ 237727 h 471741"/>
              <a:gd name="connsiteX5" fmla="*/ 3232298 w 3232298"/>
              <a:gd name="connsiteY5" fmla="*/ 237727 h 47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2298" h="471741">
                <a:moveTo>
                  <a:pt x="0" y="163299"/>
                </a:moveTo>
                <a:cubicBezTo>
                  <a:pt x="237460" y="79124"/>
                  <a:pt x="474921" y="-5050"/>
                  <a:pt x="754912" y="46341"/>
                </a:cubicBezTo>
                <a:cubicBezTo>
                  <a:pt x="1034903" y="97732"/>
                  <a:pt x="1380460" y="478732"/>
                  <a:pt x="1679944" y="471644"/>
                </a:cubicBezTo>
                <a:cubicBezTo>
                  <a:pt x="1979428" y="464556"/>
                  <a:pt x="2293088" y="42797"/>
                  <a:pt x="2551814" y="3811"/>
                </a:cubicBezTo>
                <a:cubicBezTo>
                  <a:pt x="2810540" y="-35175"/>
                  <a:pt x="3232298" y="237727"/>
                  <a:pt x="3232298" y="237727"/>
                </a:cubicBezTo>
                <a:lnTo>
                  <a:pt x="3232298" y="237727"/>
                </a:lnTo>
              </a:path>
            </a:pathLst>
          </a:custGeom>
          <a:ln w="28575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EEDFF4-A453-E5BD-7DDE-8643BA00ABD3}"/>
              </a:ext>
            </a:extLst>
          </p:cNvPr>
          <p:cNvSpPr txBox="1"/>
          <p:nvPr/>
        </p:nvSpPr>
        <p:spPr>
          <a:xfrm>
            <a:off x="1986405" y="4364369"/>
            <a:ext cx="20221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</a:p>
        </p:txBody>
      </p:sp>
      <p:sp>
        <p:nvSpPr>
          <p:cNvPr id="29" name="Правая фигурная скобка 28">
            <a:extLst>
              <a:ext uri="{FF2B5EF4-FFF2-40B4-BE49-F238E27FC236}">
                <a16:creationId xmlns:a16="http://schemas.microsoft.com/office/drawing/2014/main" id="{31B3FB89-C910-07B4-FD3B-9C9FEDEAFBC6}"/>
              </a:ext>
            </a:extLst>
          </p:cNvPr>
          <p:cNvSpPr/>
          <p:nvPr/>
        </p:nvSpPr>
        <p:spPr>
          <a:xfrm rot="5400000">
            <a:off x="2716890" y="1938572"/>
            <a:ext cx="603886" cy="4598040"/>
          </a:xfrm>
          <a:prstGeom prst="rightBrace">
            <a:avLst>
              <a:gd name="adj1" fmla="val 43537"/>
              <a:gd name="adj2" fmla="val 49769"/>
            </a:avLst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BDCA8A-6A36-3778-C1FC-9F005B49D2C0}"/>
              </a:ext>
            </a:extLst>
          </p:cNvPr>
          <p:cNvSpPr txBox="1"/>
          <p:nvPr/>
        </p:nvSpPr>
        <p:spPr>
          <a:xfrm>
            <a:off x="5709365" y="453529"/>
            <a:ext cx="20221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94914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0.20607 0.0083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95" y="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2" grpId="1"/>
      <p:bldP spid="13" grpId="0"/>
      <p:bldP spid="13" grpId="1"/>
      <p:bldP spid="17" grpId="0" animBg="1"/>
      <p:bldP spid="28" grpId="0"/>
      <p:bldP spid="29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B5F6BBE-A501-E454-89A1-F7E05644DFDE}"/>
              </a:ext>
            </a:extLst>
          </p:cNvPr>
          <p:cNvSpPr/>
          <p:nvPr/>
        </p:nvSpPr>
        <p:spPr>
          <a:xfrm>
            <a:off x="0" y="0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78510B-AC79-90CB-45C4-9ED2C586EBCA}"/>
              </a:ext>
            </a:extLst>
          </p:cNvPr>
          <p:cNvSpPr txBox="1"/>
          <p:nvPr/>
        </p:nvSpPr>
        <p:spPr>
          <a:xfrm>
            <a:off x="1154174" y="325108"/>
            <a:ext cx="45980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latin typeface="Arial" panose="020B0604020202020204" pitchFamily="34" charset="0"/>
                <a:cs typeface="Arial" panose="020B0604020202020204" pitchFamily="34" charset="0"/>
              </a:rPr>
              <a:t>30 - 7 = 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F6553022-0E72-EBEF-E839-B0713C683FB4}"/>
              </a:ext>
            </a:extLst>
          </p:cNvPr>
          <p:cNvCxnSpPr>
            <a:cxnSpLocks/>
          </p:cNvCxnSpPr>
          <p:nvPr/>
        </p:nvCxnSpPr>
        <p:spPr>
          <a:xfrm flipV="1">
            <a:off x="1268204" y="1806755"/>
            <a:ext cx="318977" cy="882503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68042C6E-40DC-A920-F636-E90B0DC77DB9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2485939" y="1741311"/>
            <a:ext cx="259576" cy="807744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57A9FCC-A5C6-C04C-CB06-EB7A14F19882}"/>
              </a:ext>
            </a:extLst>
          </p:cNvPr>
          <p:cNvSpPr txBox="1"/>
          <p:nvPr/>
        </p:nvSpPr>
        <p:spPr>
          <a:xfrm>
            <a:off x="416984" y="2549055"/>
            <a:ext cx="1702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20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7E854E-AF72-336E-CFCD-FEC79095907D}"/>
              </a:ext>
            </a:extLst>
          </p:cNvPr>
          <p:cNvSpPr txBox="1"/>
          <p:nvPr/>
        </p:nvSpPr>
        <p:spPr>
          <a:xfrm>
            <a:off x="1894295" y="2549055"/>
            <a:ext cx="1702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10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3D35B5-A55C-3B53-DE44-92E94EA9D72F}"/>
              </a:ext>
            </a:extLst>
          </p:cNvPr>
          <p:cNvSpPr txBox="1"/>
          <p:nvPr/>
        </p:nvSpPr>
        <p:spPr>
          <a:xfrm>
            <a:off x="701133" y="3831834"/>
            <a:ext cx="7741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600" dirty="0">
                <a:latin typeface="Arial" panose="020B0604020202020204" pitchFamily="34" charset="0"/>
                <a:cs typeface="Arial" panose="020B0604020202020204" pitchFamily="34" charset="0"/>
              </a:rPr>
              <a:t>20+(10-7)=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A25F04-537F-2216-AD8E-B9B3B7921263}"/>
              </a:ext>
            </a:extLst>
          </p:cNvPr>
          <p:cNvSpPr txBox="1"/>
          <p:nvPr/>
        </p:nvSpPr>
        <p:spPr>
          <a:xfrm>
            <a:off x="5709365" y="453529"/>
            <a:ext cx="20221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252C79-29D6-27CC-6ABE-91F9856C25E4}"/>
              </a:ext>
            </a:extLst>
          </p:cNvPr>
          <p:cNvSpPr txBox="1"/>
          <p:nvPr/>
        </p:nvSpPr>
        <p:spPr>
          <a:xfrm>
            <a:off x="6676197" y="3827721"/>
            <a:ext cx="20221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45602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787386-D99A-CEFE-BEAF-68A91626EA35}"/>
              </a:ext>
            </a:extLst>
          </p:cNvPr>
          <p:cNvSpPr/>
          <p:nvPr/>
        </p:nvSpPr>
        <p:spPr>
          <a:xfrm>
            <a:off x="0" y="0"/>
            <a:ext cx="9144000" cy="6380922"/>
          </a:xfrm>
          <a:prstGeom prst="rect">
            <a:avLst/>
          </a:prstGeom>
          <a:solidFill>
            <a:srgbClr val="F5F3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62E7F1-DB2A-0E4E-34DC-F962474EA88D}"/>
              </a:ext>
            </a:extLst>
          </p:cNvPr>
          <p:cNvSpPr txBox="1"/>
          <p:nvPr/>
        </p:nvSpPr>
        <p:spPr>
          <a:xfrm>
            <a:off x="300658" y="172738"/>
            <a:ext cx="5456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урока урока: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E8283D-A4E7-A8F9-932B-D983CB2BA5C1}"/>
              </a:ext>
            </a:extLst>
          </p:cNvPr>
          <p:cNvSpPr txBox="1"/>
          <p:nvPr/>
        </p:nvSpPr>
        <p:spPr>
          <a:xfrm>
            <a:off x="1078393" y="1067193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Узнать, как выполняется вычитание примера вида 30-7; 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E92A33-CC82-F005-AF64-89E251367130}"/>
              </a:ext>
            </a:extLst>
          </p:cNvPr>
          <p:cNvSpPr txBox="1"/>
          <p:nvPr/>
        </p:nvSpPr>
        <p:spPr>
          <a:xfrm>
            <a:off x="1078393" y="2796105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Потренироваться в решении примеров вида 30-7;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29411D-B614-47C3-B598-86A8E932D945}"/>
              </a:ext>
            </a:extLst>
          </p:cNvPr>
          <p:cNvSpPr txBox="1"/>
          <p:nvPr/>
        </p:nvSpPr>
        <p:spPr>
          <a:xfrm>
            <a:off x="1078393" y="4598500"/>
            <a:ext cx="8224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Выполнить самостоятельную работу ;   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010C522-E000-1A23-FA3A-608157D8FE7B}"/>
              </a:ext>
            </a:extLst>
          </p:cNvPr>
          <p:cNvSpPr/>
          <p:nvPr/>
        </p:nvSpPr>
        <p:spPr>
          <a:xfrm>
            <a:off x="300658" y="1232327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139680C-F507-5FC1-77E2-1C04F8CFF355}"/>
              </a:ext>
            </a:extLst>
          </p:cNvPr>
          <p:cNvSpPr/>
          <p:nvPr/>
        </p:nvSpPr>
        <p:spPr>
          <a:xfrm>
            <a:off x="345384" y="2956123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E5B1998-9A14-000C-24BE-DF7DACDC7DE5}"/>
              </a:ext>
            </a:extLst>
          </p:cNvPr>
          <p:cNvSpPr/>
          <p:nvPr/>
        </p:nvSpPr>
        <p:spPr>
          <a:xfrm>
            <a:off x="340414" y="4749320"/>
            <a:ext cx="618711" cy="606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Флажок со сплошной заливкой">
            <a:extLst>
              <a:ext uri="{FF2B5EF4-FFF2-40B4-BE49-F238E27FC236}">
                <a16:creationId xmlns:a16="http://schemas.microsoft.com/office/drawing/2014/main" id="{65AAA781-D6A7-8CE7-5181-5719F6260B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2569" y="100373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36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167</TotalTime>
  <Words>268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Мешкова Мария Олеговна</dc:creator>
  <cp:lastModifiedBy>Мешкова Мария Олеговна</cp:lastModifiedBy>
  <cp:revision>13</cp:revision>
  <dcterms:created xsi:type="dcterms:W3CDTF">2023-06-16T11:32:56Z</dcterms:created>
  <dcterms:modified xsi:type="dcterms:W3CDTF">2023-06-16T14:20:23Z</dcterms:modified>
</cp:coreProperties>
</file>