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3" d="100"/>
          <a:sy n="73" d="100"/>
        </p:scale>
        <p:origin x="-1260"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Excel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perspective val="30"/>
    </c:view3D>
    <c:floor>
      <c:thickness val="0"/>
    </c:floor>
    <c:sideWall>
      <c:thickness val="0"/>
    </c:sideWall>
    <c:backWall>
      <c:thickness val="0"/>
    </c:backWall>
    <c:plotArea>
      <c:layout>
        <c:manualLayout>
          <c:layoutTarget val="inner"/>
          <c:xMode val="edge"/>
          <c:yMode val="edge"/>
          <c:x val="2.2916666666666672E-2"/>
          <c:y val="6.8750000000000019E-2"/>
          <c:w val="0.9541666666666665"/>
          <c:h val="0.93125000000000002"/>
        </c:manualLayout>
      </c:layout>
      <c:pie3DChart>
        <c:varyColors val="1"/>
        <c:ser>
          <c:idx val="0"/>
          <c:order val="0"/>
          <c:tx>
            <c:strRef>
              <c:f>Лист1!$B$1</c:f>
              <c:strCache>
                <c:ptCount val="1"/>
                <c:pt idx="0">
                  <c:v>Столбец1</c:v>
                </c:pt>
              </c:strCache>
            </c:strRef>
          </c:tx>
          <c:dPt>
            <c:idx val="1"/>
            <c:bubble3D val="0"/>
            <c:explosion val="37"/>
          </c:dPt>
          <c:dPt>
            <c:idx val="2"/>
            <c:bubble3D val="0"/>
            <c:explosion val="33"/>
          </c:dPt>
          <c:dPt>
            <c:idx val="3"/>
            <c:bubble3D val="0"/>
            <c:explosion val="3"/>
          </c:dPt>
          <c:cat>
            <c:numRef>
              <c:f>Лист1!$A$2:$A$5</c:f>
              <c:numCache>
                <c:formatCode>General</c:formatCode>
                <c:ptCount val="4"/>
              </c:numCache>
            </c:numRef>
          </c:cat>
          <c:val>
            <c:numRef>
              <c:f>Лист1!$B$2:$B$5</c:f>
              <c:numCache>
                <c:formatCode>General</c:formatCode>
                <c:ptCount val="4"/>
                <c:pt idx="0">
                  <c:v>0</c:v>
                </c:pt>
                <c:pt idx="1">
                  <c:v>20</c:v>
                </c:pt>
                <c:pt idx="2">
                  <c:v>40</c:v>
                </c:pt>
                <c:pt idx="3">
                  <c:v>100</c:v>
                </c:pt>
              </c:numCache>
            </c:numRef>
          </c:val>
        </c:ser>
        <c:dLbls>
          <c:showLegendKey val="0"/>
          <c:showVal val="0"/>
          <c:showCatName val="0"/>
          <c:showSerName val="0"/>
          <c:showPercent val="0"/>
          <c:showBubbleSize val="0"/>
          <c:showLeaderLines val="1"/>
        </c:dLbls>
      </c:pie3DChart>
    </c:plotArea>
    <c:plotVisOnly val="1"/>
    <c:dispBlanksAs val="gap"/>
    <c:showDLblsOverMax val="0"/>
  </c:chart>
  <c:txPr>
    <a:bodyPr/>
    <a:lstStyle/>
    <a:p>
      <a:pPr>
        <a:defRPr sz="1800"/>
      </a:pPr>
      <a:endParaRPr lang="ru-RU"/>
    </a:p>
  </c:txPr>
  <c:externalData r:id="rId1">
    <c:autoUpdate val="0"/>
  </c:externalData>
</c:chartSpace>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2FEFF113-E75C-4DC1-9EDD-333D35C21D23}" type="datetimeFigureOut">
              <a:rPr lang="ru-RU" smtClean="0"/>
              <a:pPr/>
              <a:t>сб 17.06.23</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4C499C6E-CA47-4967-A4F0-998169D9112C}"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2FEFF113-E75C-4DC1-9EDD-333D35C21D23}" type="datetimeFigureOut">
              <a:rPr lang="ru-RU" smtClean="0"/>
              <a:pPr/>
              <a:t>сб 17.06.23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4C499C6E-CA47-4967-A4F0-998169D9112C}"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2FEFF113-E75C-4DC1-9EDD-333D35C21D23}" type="datetimeFigureOut">
              <a:rPr lang="ru-RU" smtClean="0"/>
              <a:pPr/>
              <a:t>сб 17.06.23</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4C499C6E-CA47-4967-A4F0-998169D9112C}"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2FEFF113-E75C-4DC1-9EDD-333D35C21D23}" type="datetimeFigureOut">
              <a:rPr lang="ru-RU" smtClean="0"/>
              <a:pPr/>
              <a:t>сб 17.06.23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4C499C6E-CA47-4967-A4F0-998169D9112C}"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2FEFF113-E75C-4DC1-9EDD-333D35C21D23}" type="datetimeFigureOut">
              <a:rPr lang="ru-RU" smtClean="0"/>
              <a:pPr/>
              <a:t>сб 17.06.23</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4C499C6E-CA47-4967-A4F0-998169D9112C}"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2FEFF113-E75C-4DC1-9EDD-333D35C21D23}" type="datetimeFigureOut">
              <a:rPr lang="ru-RU" smtClean="0"/>
              <a:pPr/>
              <a:t>сб 17.06.23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4C499C6E-CA47-4967-A4F0-998169D9112C}"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2FEFF113-E75C-4DC1-9EDD-333D35C21D23}" type="datetimeFigureOut">
              <a:rPr lang="ru-RU" smtClean="0"/>
              <a:pPr/>
              <a:t>сб 17.06.23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4C499C6E-CA47-4967-A4F0-998169D9112C}"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2FEFF113-E75C-4DC1-9EDD-333D35C21D23}" type="datetimeFigureOut">
              <a:rPr lang="ru-RU" smtClean="0"/>
              <a:pPr/>
              <a:t>сб 17.06.23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4C499C6E-CA47-4967-A4F0-998169D9112C}"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2FEFF113-E75C-4DC1-9EDD-333D35C21D23}" type="datetimeFigureOut">
              <a:rPr lang="ru-RU" smtClean="0"/>
              <a:pPr/>
              <a:t>сб 17.06.23</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4C499C6E-CA47-4967-A4F0-998169D9112C}"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2FEFF113-E75C-4DC1-9EDD-333D35C21D23}" type="datetimeFigureOut">
              <a:rPr lang="ru-RU" smtClean="0"/>
              <a:pPr/>
              <a:t>сб 17.06.23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4C499C6E-CA47-4967-A4F0-998169D9112C}"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2FEFF113-E75C-4DC1-9EDD-333D35C21D23}" type="datetimeFigureOut">
              <a:rPr lang="ru-RU" smtClean="0"/>
              <a:pPr/>
              <a:t>сб 17.06.23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4C499C6E-CA47-4967-A4F0-998169D9112C}" type="slidenum">
              <a:rPr lang="ru-RU" smtClean="0"/>
              <a:pPr/>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2FEFF113-E75C-4DC1-9EDD-333D35C21D23}" type="datetimeFigureOut">
              <a:rPr lang="ru-RU" smtClean="0"/>
              <a:pPr/>
              <a:t>сб 17.06.23</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4C499C6E-CA47-4967-A4F0-998169D9112C}"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857488" y="857232"/>
            <a:ext cx="5772136" cy="1357322"/>
          </a:xfrm>
        </p:spPr>
        <p:txBody>
          <a:bodyPr>
            <a:normAutofit/>
          </a:bodyPr>
          <a:lstStyle/>
          <a:p>
            <a:r>
              <a:rPr lang="en-US" dirty="0" smtClean="0"/>
              <a:t>English proverbs and sayings </a:t>
            </a:r>
            <a:endParaRPr lang="ru-RU" dirty="0"/>
          </a:p>
        </p:txBody>
      </p:sp>
      <p:pic>
        <p:nvPicPr>
          <p:cNvPr id="8" name="Рисунок 7" descr="shutterstock_177011711-1200x1029.jpg"/>
          <p:cNvPicPr>
            <a:picLocks noChangeAspect="1"/>
          </p:cNvPicPr>
          <p:nvPr/>
        </p:nvPicPr>
        <p:blipFill>
          <a:blip r:embed="rId2"/>
          <a:stretch>
            <a:fillRect/>
          </a:stretch>
        </p:blipFill>
        <p:spPr>
          <a:xfrm>
            <a:off x="428596" y="1714488"/>
            <a:ext cx="4000528" cy="4359325"/>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186634" cy="751506"/>
          </a:xfrm>
        </p:spPr>
        <p:style>
          <a:lnRef idx="3">
            <a:schemeClr val="lt1"/>
          </a:lnRef>
          <a:fillRef idx="1">
            <a:schemeClr val="accent1"/>
          </a:fillRef>
          <a:effectRef idx="1">
            <a:schemeClr val="accent1"/>
          </a:effectRef>
          <a:fontRef idx="minor">
            <a:schemeClr val="lt1"/>
          </a:fontRef>
        </p:style>
        <p:txBody>
          <a:bodyPr>
            <a:normAutofit fontScale="90000"/>
          </a:bodyPr>
          <a:lstStyle/>
          <a:p>
            <a:r>
              <a:rPr lang="ru-RU" b="0" dirty="0" smtClean="0"/>
              <a:t>   </a:t>
            </a:r>
            <a:r>
              <a:rPr lang="en-US" b="0" dirty="0" smtClean="0"/>
              <a:t>A word spoken is past recalling</a:t>
            </a:r>
            <a:r>
              <a:rPr lang="ru-RU" b="0" dirty="0" smtClean="0"/>
              <a:t>.</a:t>
            </a:r>
            <a:endParaRPr lang="ru-RU" dirty="0"/>
          </a:p>
        </p:txBody>
      </p:sp>
      <p:sp>
        <p:nvSpPr>
          <p:cNvPr id="3" name="Содержимое 2"/>
          <p:cNvSpPr>
            <a:spLocks noGrp="1"/>
          </p:cNvSpPr>
          <p:nvPr>
            <p:ph idx="1"/>
          </p:nvPr>
        </p:nvSpPr>
        <p:spPr>
          <a:xfrm>
            <a:off x="457200" y="1285860"/>
            <a:ext cx="7239000" cy="5169876"/>
          </a:xfrm>
        </p:spPr>
        <p:style>
          <a:lnRef idx="2">
            <a:schemeClr val="accent1"/>
          </a:lnRef>
          <a:fillRef idx="1">
            <a:schemeClr val="lt1"/>
          </a:fillRef>
          <a:effectRef idx="0">
            <a:schemeClr val="accent1"/>
          </a:effectRef>
          <a:fontRef idx="minor">
            <a:schemeClr val="dk1"/>
          </a:fontRef>
        </p:style>
        <p:txBody>
          <a:bodyPr>
            <a:normAutofit/>
          </a:bodyPr>
          <a:lstStyle/>
          <a:p>
            <a:pPr>
              <a:buNone/>
            </a:pPr>
            <a:r>
              <a:rPr lang="ru-RU" dirty="0" smtClean="0"/>
              <a:t>        </a:t>
            </a:r>
            <a:r>
              <a:rPr lang="en-US" sz="3200" dirty="0" smtClean="0"/>
              <a:t>A word spoken is past recalling - a phrase said to people who have no control over their speech flow, again in life we are given one try, even to say the right words.</a:t>
            </a:r>
            <a:endParaRPr lang="ru-RU" sz="3200" dirty="0"/>
          </a:p>
        </p:txBody>
      </p:sp>
      <p:pic>
        <p:nvPicPr>
          <p:cNvPr id="4" name="Рисунок 3" descr="164.jpg"/>
          <p:cNvPicPr>
            <a:picLocks noChangeAspect="1"/>
          </p:cNvPicPr>
          <p:nvPr/>
        </p:nvPicPr>
        <p:blipFill>
          <a:blip r:embed="rId2" cstate="print"/>
          <a:stretch>
            <a:fillRect/>
          </a:stretch>
        </p:blipFill>
        <p:spPr>
          <a:xfrm>
            <a:off x="3643306" y="3714752"/>
            <a:ext cx="3964777" cy="2643185"/>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571480"/>
            <a:ext cx="7239000" cy="5884256"/>
          </a:xfrm>
        </p:spPr>
        <p:style>
          <a:lnRef idx="2">
            <a:schemeClr val="accent1">
              <a:shade val="50000"/>
            </a:schemeClr>
          </a:lnRef>
          <a:fillRef idx="1">
            <a:schemeClr val="accent1"/>
          </a:fillRef>
          <a:effectRef idx="0">
            <a:schemeClr val="accent1"/>
          </a:effectRef>
          <a:fontRef idx="minor">
            <a:schemeClr val="lt1"/>
          </a:fontRef>
        </p:style>
        <p:txBody>
          <a:bodyPr/>
          <a:lstStyle/>
          <a:p>
            <a:pPr>
              <a:buNone/>
            </a:pPr>
            <a:r>
              <a:rPr lang="ru-RU" dirty="0" smtClean="0"/>
              <a:t>   </a:t>
            </a:r>
            <a:r>
              <a:rPr lang="en-US" dirty="0" smtClean="0"/>
              <a:t>I created a scheme on the subject of translating English proverbs and sayings into Russian, since not all of them can be translated into Russian, but many have a Russian equivalent.</a:t>
            </a:r>
            <a:endParaRPr lang="ru-RU" dirty="0"/>
          </a:p>
        </p:txBody>
      </p:sp>
      <p:graphicFrame>
        <p:nvGraphicFramePr>
          <p:cNvPr id="6" name="Диаграмма 5"/>
          <p:cNvGraphicFramePr/>
          <p:nvPr/>
        </p:nvGraphicFramePr>
        <p:xfrm>
          <a:off x="1285852" y="2794000"/>
          <a:ext cx="6096000" cy="4064000"/>
        </p:xfrm>
        <a:graphic>
          <a:graphicData uri="http://schemas.openxmlformats.org/drawingml/2006/chart">
            <c:chart xmlns:c="http://schemas.openxmlformats.org/drawingml/2006/chart" xmlns:r="http://schemas.openxmlformats.org/officeDocument/2006/relationships" r:id="rId2"/>
          </a:graphicData>
        </a:graphic>
      </p:graphicFrame>
      <p:sp>
        <p:nvSpPr>
          <p:cNvPr id="8" name="Прямоугольник 7"/>
          <p:cNvSpPr/>
          <p:nvPr/>
        </p:nvSpPr>
        <p:spPr>
          <a:xfrm>
            <a:off x="785786" y="3286124"/>
            <a:ext cx="857256" cy="571504"/>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000" dirty="0" smtClean="0"/>
              <a:t>have no analogues </a:t>
            </a:r>
            <a:endParaRPr lang="ru-RU" sz="1000" dirty="0"/>
          </a:p>
        </p:txBody>
      </p:sp>
      <p:sp>
        <p:nvSpPr>
          <p:cNvPr id="9" name="Прямоугольник 8"/>
          <p:cNvSpPr/>
          <p:nvPr/>
        </p:nvSpPr>
        <p:spPr>
          <a:xfrm>
            <a:off x="785786" y="4214818"/>
            <a:ext cx="857256" cy="571504"/>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000" dirty="0" smtClean="0"/>
              <a:t>have an analogue</a:t>
            </a:r>
            <a:endParaRPr lang="ru-RU" sz="1000" dirty="0"/>
          </a:p>
        </p:txBody>
      </p:sp>
      <p:sp>
        <p:nvSpPr>
          <p:cNvPr id="10" name="Прямоугольник 9"/>
          <p:cNvSpPr/>
          <p:nvPr/>
        </p:nvSpPr>
        <p:spPr>
          <a:xfrm>
            <a:off x="785786" y="5143512"/>
            <a:ext cx="857256" cy="57150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900" dirty="0" smtClean="0"/>
              <a:t>literal translation</a:t>
            </a:r>
            <a:endParaRPr lang="ru-RU" sz="9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00232" y="642918"/>
            <a:ext cx="3643338" cy="714380"/>
          </a:xfrm>
        </p:spPr>
        <p:style>
          <a:lnRef idx="1">
            <a:schemeClr val="accent1"/>
          </a:lnRef>
          <a:fillRef idx="3">
            <a:schemeClr val="accent1"/>
          </a:fillRef>
          <a:effectRef idx="2">
            <a:schemeClr val="accent1"/>
          </a:effectRef>
          <a:fontRef idx="minor">
            <a:schemeClr val="lt1"/>
          </a:fontRef>
        </p:style>
        <p:txBody>
          <a:bodyPr>
            <a:normAutofit/>
          </a:bodyPr>
          <a:lstStyle/>
          <a:p>
            <a:r>
              <a:rPr lang="en-US" sz="4000" dirty="0" smtClean="0"/>
              <a:t>Bottom line:</a:t>
            </a:r>
            <a:endParaRPr lang="ru-RU" sz="4000" dirty="0"/>
          </a:p>
        </p:txBody>
      </p:sp>
      <p:sp>
        <p:nvSpPr>
          <p:cNvPr id="3" name="Содержимое 2"/>
          <p:cNvSpPr>
            <a:spLocks noGrp="1"/>
          </p:cNvSpPr>
          <p:nvPr>
            <p:ph idx="1"/>
          </p:nvPr>
        </p:nvSpPr>
        <p:spPr>
          <a:xfrm>
            <a:off x="457200" y="1609416"/>
            <a:ext cx="7239000" cy="4105600"/>
          </a:xfrm>
        </p:spPr>
        <p:style>
          <a:lnRef idx="1">
            <a:schemeClr val="dk1"/>
          </a:lnRef>
          <a:fillRef idx="2">
            <a:schemeClr val="dk1"/>
          </a:fillRef>
          <a:effectRef idx="1">
            <a:schemeClr val="dk1"/>
          </a:effectRef>
          <a:fontRef idx="minor">
            <a:schemeClr val="dk1"/>
          </a:fontRef>
        </p:style>
        <p:txBody>
          <a:bodyPr/>
          <a:lstStyle/>
          <a:p>
            <a:pPr>
              <a:buNone/>
            </a:pPr>
            <a:r>
              <a:rPr lang="ru-RU" dirty="0" smtClean="0"/>
              <a:t>  </a:t>
            </a:r>
            <a:r>
              <a:rPr lang="ru-RU" sz="2800" dirty="0" smtClean="0"/>
              <a:t> </a:t>
            </a:r>
            <a:r>
              <a:rPr lang="en-US" sz="2800" dirty="0" smtClean="0"/>
              <a:t>I have acquainted you with a few English proverbs and sayings and as a result I want to say: the dialogue of the English is 20 percent proverbs, in Russia this practice is not often observed, although proverbs are very colorful examples of emotions that can only be described by proverbs, which is why they are so important in the conversation.</a:t>
            </a:r>
            <a:endParaRPr lang="ru-RU" sz="2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43042" y="214290"/>
            <a:ext cx="4929222" cy="500066"/>
          </a:xfrm>
        </p:spPr>
        <p:style>
          <a:lnRef idx="1">
            <a:schemeClr val="accent1"/>
          </a:lnRef>
          <a:fillRef idx="3">
            <a:schemeClr val="accent1"/>
          </a:fillRef>
          <a:effectRef idx="2">
            <a:schemeClr val="accent1"/>
          </a:effectRef>
          <a:fontRef idx="minor">
            <a:schemeClr val="lt1"/>
          </a:fontRef>
        </p:style>
        <p:txBody>
          <a:bodyPr>
            <a:normAutofit fontScale="90000"/>
          </a:bodyPr>
          <a:lstStyle/>
          <a:p>
            <a:r>
              <a:rPr lang="en-US" dirty="0" smtClean="0"/>
              <a:t>Proverbs and sayings</a:t>
            </a:r>
            <a:endParaRPr lang="ru-RU" dirty="0"/>
          </a:p>
        </p:txBody>
      </p:sp>
      <p:sp>
        <p:nvSpPr>
          <p:cNvPr id="3" name="Содержимое 2"/>
          <p:cNvSpPr>
            <a:spLocks noGrp="1"/>
          </p:cNvSpPr>
          <p:nvPr>
            <p:ph idx="1"/>
          </p:nvPr>
        </p:nvSpPr>
        <p:spPr>
          <a:xfrm>
            <a:off x="2214546" y="1000108"/>
            <a:ext cx="7239000" cy="1071570"/>
          </a:xfrm>
        </p:spPr>
        <p:txBody>
          <a:bodyPr>
            <a:normAutofit/>
          </a:bodyPr>
          <a:lstStyle/>
          <a:p>
            <a:pPr>
              <a:buNone/>
            </a:pPr>
            <a:r>
              <a:rPr lang="ru-RU" sz="4000" dirty="0" smtClean="0"/>
              <a:t>  </a:t>
            </a:r>
            <a:r>
              <a:rPr lang="en-US" sz="4000" dirty="0" smtClean="0"/>
              <a:t>introduction</a:t>
            </a:r>
            <a:r>
              <a:rPr lang="ru-RU" sz="4000" dirty="0" smtClean="0"/>
              <a:t>:   </a:t>
            </a:r>
            <a:endParaRPr lang="ru-RU" sz="4000" dirty="0"/>
          </a:p>
        </p:txBody>
      </p:sp>
      <p:sp>
        <p:nvSpPr>
          <p:cNvPr id="6" name="Прямоугольник 5"/>
          <p:cNvSpPr/>
          <p:nvPr/>
        </p:nvSpPr>
        <p:spPr>
          <a:xfrm>
            <a:off x="642910" y="1714488"/>
            <a:ext cx="7000924" cy="4667191"/>
          </a:xfrm>
          <a:prstGeom prst="rect">
            <a:avLst/>
          </a:prstGeom>
        </p:spPr>
        <p:style>
          <a:lnRef idx="1">
            <a:schemeClr val="dk1"/>
          </a:lnRef>
          <a:fillRef idx="2">
            <a:schemeClr val="dk1"/>
          </a:fillRef>
          <a:effectRef idx="1">
            <a:schemeClr val="dk1"/>
          </a:effectRef>
          <a:fontRef idx="minor">
            <a:schemeClr val="dk1"/>
          </a:fontRef>
        </p:style>
        <p:txBody>
          <a:bodyPr wrap="square">
            <a:spAutoFit/>
          </a:bodyPr>
          <a:lstStyle/>
          <a:p>
            <a:r>
              <a:rPr lang="en-US" sz="3200" dirty="0" smtClean="0"/>
              <a:t>Proverbs and sayings are a huge part of English culture, they help to express your thoughts doing it beautifully, colorfully and tastefully. They bring color and variety to a conversation, they emphasize that you have a good vocabulary, and they express the sharpness of your mind.</a:t>
            </a:r>
            <a:endParaRPr lang="ru-RU" sz="3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3">
            <a:schemeClr val="lt1"/>
          </a:lnRef>
          <a:fillRef idx="1">
            <a:schemeClr val="accent1"/>
          </a:fillRef>
          <a:effectRef idx="1">
            <a:schemeClr val="accent1"/>
          </a:effectRef>
          <a:fontRef idx="minor">
            <a:schemeClr val="lt1"/>
          </a:fontRef>
        </p:style>
        <p:txBody>
          <a:bodyPr>
            <a:normAutofit fontScale="90000"/>
          </a:bodyPr>
          <a:lstStyle/>
          <a:p>
            <a:r>
              <a:rPr lang="en-US" dirty="0" smtClean="0"/>
              <a:t>A bad workman blames his tools. </a:t>
            </a:r>
            <a:endParaRPr lang="ru-RU" dirty="0"/>
          </a:p>
        </p:txBody>
      </p:sp>
      <p:sp>
        <p:nvSpPr>
          <p:cNvPr id="3" name="Содержимое 2"/>
          <p:cNvSpPr>
            <a:spLocks noGrp="1"/>
          </p:cNvSpPr>
          <p:nvPr>
            <p:ph idx="1"/>
          </p:nvPr>
        </p:nvSpPr>
        <p:spPr>
          <a:xfrm>
            <a:off x="357158" y="1643050"/>
            <a:ext cx="7410480" cy="4429156"/>
          </a:xfrm>
        </p:spPr>
        <p:style>
          <a:lnRef idx="2">
            <a:schemeClr val="accent1"/>
          </a:lnRef>
          <a:fillRef idx="1">
            <a:schemeClr val="lt1"/>
          </a:fillRef>
          <a:effectRef idx="0">
            <a:schemeClr val="accent1"/>
          </a:effectRef>
          <a:fontRef idx="minor">
            <a:schemeClr val="dk1"/>
          </a:fontRef>
        </p:style>
        <p:txBody>
          <a:bodyPr numCol="1">
            <a:normAutofit/>
          </a:bodyPr>
          <a:lstStyle/>
          <a:p>
            <a:pPr algn="r">
              <a:buNone/>
            </a:pPr>
            <a:r>
              <a:rPr lang="ru-RU" sz="4000" dirty="0" smtClean="0"/>
              <a:t> </a:t>
            </a:r>
            <a:r>
              <a:rPr lang="en-US" sz="3200" dirty="0" smtClean="0"/>
              <a:t>A bad workman blames his tools is not a bad proverb. It means: a man bad at something blames everything but himself, emphasizing the stupidity of the whole situation.</a:t>
            </a:r>
            <a:endParaRPr lang="ru-RU" sz="3200" dirty="0"/>
          </a:p>
        </p:txBody>
      </p:sp>
      <p:pic>
        <p:nvPicPr>
          <p:cNvPr id="4" name="Рисунок 3" descr="english-proverb-bad-workman-blames-his-tools-57388814.jpg"/>
          <p:cNvPicPr>
            <a:picLocks noChangeAspect="1"/>
          </p:cNvPicPr>
          <p:nvPr/>
        </p:nvPicPr>
        <p:blipFill>
          <a:blip r:embed="rId2"/>
          <a:stretch>
            <a:fillRect/>
          </a:stretch>
        </p:blipFill>
        <p:spPr>
          <a:xfrm>
            <a:off x="928662" y="3786190"/>
            <a:ext cx="2286000" cy="214314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1472" y="214290"/>
            <a:ext cx="7215238" cy="928694"/>
          </a:xfrm>
        </p:spPr>
        <p:style>
          <a:lnRef idx="3">
            <a:schemeClr val="lt1"/>
          </a:lnRef>
          <a:fillRef idx="1">
            <a:schemeClr val="accent1"/>
          </a:fillRef>
          <a:effectRef idx="1">
            <a:schemeClr val="accent1"/>
          </a:effectRef>
          <a:fontRef idx="minor">
            <a:schemeClr val="lt1"/>
          </a:fontRef>
        </p:style>
        <p:txBody>
          <a:bodyPr>
            <a:noAutofit/>
          </a:bodyPr>
          <a:lstStyle/>
          <a:p>
            <a:r>
              <a:rPr lang="ru-RU" sz="2700" dirty="0" smtClean="0"/>
              <a:t/>
            </a:r>
            <a:br>
              <a:rPr lang="ru-RU" sz="2700" dirty="0" smtClean="0"/>
            </a:br>
            <a:r>
              <a:rPr lang="ru-RU" sz="2700" dirty="0" smtClean="0"/>
              <a:t/>
            </a:r>
            <a:br>
              <a:rPr lang="ru-RU" sz="2700" dirty="0" smtClean="0"/>
            </a:br>
            <a:r>
              <a:rPr lang="en-US" sz="2700" dirty="0" smtClean="0"/>
              <a:t> All good things must come to an end. </a:t>
            </a:r>
            <a:r>
              <a:rPr lang="ru-RU" sz="2700" dirty="0" smtClean="0"/>
              <a:t/>
            </a:r>
            <a:br>
              <a:rPr lang="ru-RU" sz="2700" dirty="0" smtClean="0"/>
            </a:br>
            <a:endParaRPr lang="ru-RU" sz="2700" dirty="0"/>
          </a:p>
        </p:txBody>
      </p:sp>
      <p:sp>
        <p:nvSpPr>
          <p:cNvPr id="3" name="Содержимое 2"/>
          <p:cNvSpPr>
            <a:spLocks noGrp="1"/>
          </p:cNvSpPr>
          <p:nvPr>
            <p:ph idx="1"/>
          </p:nvPr>
        </p:nvSpPr>
        <p:spPr>
          <a:xfrm>
            <a:off x="457200" y="1357298"/>
            <a:ext cx="7239000" cy="4857784"/>
          </a:xfrm>
        </p:spPr>
        <p:style>
          <a:lnRef idx="2">
            <a:schemeClr val="accent1"/>
          </a:lnRef>
          <a:fillRef idx="1">
            <a:schemeClr val="lt1"/>
          </a:fillRef>
          <a:effectRef idx="0">
            <a:schemeClr val="accent1"/>
          </a:effectRef>
          <a:fontRef idx="minor">
            <a:schemeClr val="dk1"/>
          </a:fontRef>
        </p:style>
        <p:txBody>
          <a:bodyPr/>
          <a:lstStyle/>
          <a:p>
            <a:pPr>
              <a:buNone/>
            </a:pPr>
            <a:r>
              <a:rPr lang="ru-RU" dirty="0" smtClean="0"/>
              <a:t>     </a:t>
            </a:r>
            <a:r>
              <a:rPr lang="en-US" sz="2800" dirty="0" smtClean="0"/>
              <a:t>All good things must come to an end - this proverb explains that not all good things last forever and in any case sooner or later comes to an end.</a:t>
            </a:r>
            <a:endParaRPr lang="ru-RU" sz="2800" dirty="0"/>
          </a:p>
        </p:txBody>
      </p:sp>
      <p:pic>
        <p:nvPicPr>
          <p:cNvPr id="4" name="Рисунок 3" descr="howard_miller_625_254_office_mate_ofis_meyt_nastennye_chasy.jpeg"/>
          <p:cNvPicPr>
            <a:picLocks noChangeAspect="1"/>
          </p:cNvPicPr>
          <p:nvPr/>
        </p:nvPicPr>
        <p:blipFill>
          <a:blip r:embed="rId2"/>
          <a:stretch>
            <a:fillRect/>
          </a:stretch>
        </p:blipFill>
        <p:spPr>
          <a:xfrm>
            <a:off x="2285984" y="3286124"/>
            <a:ext cx="3729038" cy="2796779"/>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142852"/>
            <a:ext cx="7072362" cy="820122"/>
          </a:xfrm>
        </p:spPr>
        <p:style>
          <a:lnRef idx="3">
            <a:schemeClr val="lt1"/>
          </a:lnRef>
          <a:fillRef idx="1">
            <a:schemeClr val="accent1"/>
          </a:fillRef>
          <a:effectRef idx="1">
            <a:schemeClr val="accent1"/>
          </a:effectRef>
          <a:fontRef idx="minor">
            <a:schemeClr val="lt1"/>
          </a:fontRef>
        </p:style>
        <p:txBody>
          <a:bodyPr/>
          <a:lstStyle/>
          <a:p>
            <a:r>
              <a:rPr lang="ru-RU" dirty="0" smtClean="0"/>
              <a:t>        </a:t>
            </a:r>
            <a:r>
              <a:rPr lang="en-US" dirty="0" smtClean="0"/>
              <a:t>Haste makes waste</a:t>
            </a:r>
            <a:r>
              <a:rPr lang="ru-RU" dirty="0" smtClean="0"/>
              <a:t>.</a:t>
            </a:r>
            <a:endParaRPr lang="ru-RU" dirty="0"/>
          </a:p>
        </p:txBody>
      </p:sp>
      <p:sp>
        <p:nvSpPr>
          <p:cNvPr id="3" name="Содержимое 2"/>
          <p:cNvSpPr>
            <a:spLocks noGrp="1"/>
          </p:cNvSpPr>
          <p:nvPr>
            <p:ph idx="1"/>
          </p:nvPr>
        </p:nvSpPr>
        <p:spPr>
          <a:xfrm>
            <a:off x="457200" y="1142984"/>
            <a:ext cx="7239000" cy="5143536"/>
          </a:xfrm>
        </p:spPr>
        <p:style>
          <a:lnRef idx="2">
            <a:schemeClr val="accent1"/>
          </a:lnRef>
          <a:fillRef idx="1">
            <a:schemeClr val="lt1"/>
          </a:fillRef>
          <a:effectRef idx="0">
            <a:schemeClr val="accent1"/>
          </a:effectRef>
          <a:fontRef idx="minor">
            <a:schemeClr val="dk1"/>
          </a:fontRef>
        </p:style>
        <p:txBody>
          <a:bodyPr/>
          <a:lstStyle/>
          <a:p>
            <a:pPr>
              <a:buNone/>
            </a:pPr>
            <a:r>
              <a:rPr lang="ru-RU" sz="4000" dirty="0" smtClean="0"/>
              <a:t>     </a:t>
            </a:r>
            <a:r>
              <a:rPr lang="en-US" sz="2800" dirty="0" smtClean="0"/>
              <a:t>Haste makes waste - a proverb about how people who want to get things done quickly do not notice their mistakes. It reminds you not to rush because you can make a lot of mistakes while you're doing it.</a:t>
            </a:r>
            <a:endParaRPr lang="ru-RU" sz="2800" dirty="0"/>
          </a:p>
        </p:txBody>
      </p:sp>
      <p:pic>
        <p:nvPicPr>
          <p:cNvPr id="4" name="Рисунок 3" descr="screen44.jpg"/>
          <p:cNvPicPr>
            <a:picLocks noChangeAspect="1"/>
          </p:cNvPicPr>
          <p:nvPr/>
        </p:nvPicPr>
        <p:blipFill>
          <a:blip r:embed="rId2"/>
          <a:stretch>
            <a:fillRect/>
          </a:stretch>
        </p:blipFill>
        <p:spPr>
          <a:xfrm>
            <a:off x="2285984" y="3571876"/>
            <a:ext cx="3429024" cy="2571768"/>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320040"/>
            <a:ext cx="7267604" cy="894382"/>
          </a:xfrm>
        </p:spPr>
        <p:style>
          <a:lnRef idx="3">
            <a:schemeClr val="lt1"/>
          </a:lnRef>
          <a:fillRef idx="1">
            <a:schemeClr val="accent1"/>
          </a:fillRef>
          <a:effectRef idx="1">
            <a:schemeClr val="accent1"/>
          </a:effectRef>
          <a:fontRef idx="minor">
            <a:schemeClr val="lt1"/>
          </a:fontRef>
        </p:style>
        <p:txBody>
          <a:bodyPr/>
          <a:lstStyle/>
          <a:p>
            <a:r>
              <a:rPr lang="ru-RU" dirty="0" smtClean="0"/>
              <a:t>             </a:t>
            </a:r>
            <a:r>
              <a:rPr lang="en-US" dirty="0" smtClean="0"/>
              <a:t>Time is money </a:t>
            </a:r>
            <a:endParaRPr lang="ru-RU" dirty="0"/>
          </a:p>
        </p:txBody>
      </p:sp>
      <p:sp>
        <p:nvSpPr>
          <p:cNvPr id="3" name="Содержимое 2"/>
          <p:cNvSpPr>
            <a:spLocks noGrp="1"/>
          </p:cNvSpPr>
          <p:nvPr>
            <p:ph idx="1"/>
          </p:nvPr>
        </p:nvSpPr>
        <p:spPr>
          <a:xfrm>
            <a:off x="457200" y="1609416"/>
            <a:ext cx="7239000" cy="4891418"/>
          </a:xfrm>
        </p:spPr>
        <p:style>
          <a:lnRef idx="2">
            <a:schemeClr val="accent1"/>
          </a:lnRef>
          <a:fillRef idx="1">
            <a:schemeClr val="lt1"/>
          </a:fillRef>
          <a:effectRef idx="0">
            <a:schemeClr val="accent1"/>
          </a:effectRef>
          <a:fontRef idx="minor">
            <a:schemeClr val="dk1"/>
          </a:fontRef>
        </p:style>
        <p:txBody>
          <a:bodyPr/>
          <a:lstStyle/>
          <a:p>
            <a:pPr>
              <a:buNone/>
            </a:pPr>
            <a:r>
              <a:rPr lang="ru-RU" dirty="0" smtClean="0"/>
              <a:t>       </a:t>
            </a:r>
            <a:r>
              <a:rPr lang="en-US" sz="2800" dirty="0" smtClean="0"/>
              <a:t>Time is money - usually this proverb is used in a dialogue with a person with whom you do not want to continue a long dialogue, you do not want this person to keep you for a long time stressing with this phrase that he needs to express himself faster.</a:t>
            </a:r>
            <a:endParaRPr lang="ru-RU" sz="2800" dirty="0"/>
          </a:p>
        </p:txBody>
      </p:sp>
      <p:pic>
        <p:nvPicPr>
          <p:cNvPr id="4" name="Рисунок 3" descr="49003baae766a83781ae70bba3c1119a.jpeg"/>
          <p:cNvPicPr>
            <a:picLocks noChangeAspect="1"/>
          </p:cNvPicPr>
          <p:nvPr/>
        </p:nvPicPr>
        <p:blipFill>
          <a:blip r:embed="rId2" cstate="print"/>
          <a:stretch>
            <a:fillRect/>
          </a:stretch>
        </p:blipFill>
        <p:spPr>
          <a:xfrm>
            <a:off x="3143240" y="4214818"/>
            <a:ext cx="3857652" cy="2053825"/>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320040"/>
            <a:ext cx="7267604" cy="680068"/>
          </a:xfrm>
        </p:spPr>
        <p:style>
          <a:lnRef idx="3">
            <a:schemeClr val="lt1"/>
          </a:lnRef>
          <a:fillRef idx="1">
            <a:schemeClr val="accent1"/>
          </a:fillRef>
          <a:effectRef idx="1">
            <a:schemeClr val="accent1"/>
          </a:effectRef>
          <a:fontRef idx="minor">
            <a:schemeClr val="lt1"/>
          </a:fontRef>
        </p:style>
        <p:txBody>
          <a:bodyPr>
            <a:normAutofit/>
          </a:bodyPr>
          <a:lstStyle/>
          <a:p>
            <a:r>
              <a:rPr lang="ru-RU" dirty="0" smtClean="0"/>
              <a:t>           </a:t>
            </a:r>
            <a:r>
              <a:rPr lang="en-US" dirty="0" smtClean="0"/>
              <a:t>To each his own.</a:t>
            </a:r>
            <a:endParaRPr lang="ru-RU" dirty="0"/>
          </a:p>
        </p:txBody>
      </p:sp>
      <p:sp>
        <p:nvSpPr>
          <p:cNvPr id="3" name="Содержимое 2"/>
          <p:cNvSpPr>
            <a:spLocks noGrp="1"/>
          </p:cNvSpPr>
          <p:nvPr>
            <p:ph idx="1"/>
          </p:nvPr>
        </p:nvSpPr>
        <p:spPr>
          <a:xfrm>
            <a:off x="457200" y="1214422"/>
            <a:ext cx="7239000" cy="4643470"/>
          </a:xfrm>
        </p:spPr>
        <p:style>
          <a:lnRef idx="2">
            <a:schemeClr val="accent1"/>
          </a:lnRef>
          <a:fillRef idx="1">
            <a:schemeClr val="lt1"/>
          </a:fillRef>
          <a:effectRef idx="0">
            <a:schemeClr val="accent1"/>
          </a:effectRef>
          <a:fontRef idx="minor">
            <a:schemeClr val="dk1"/>
          </a:fontRef>
        </p:style>
        <p:txBody>
          <a:bodyPr/>
          <a:lstStyle/>
          <a:p>
            <a:pPr>
              <a:buNone/>
            </a:pPr>
            <a:r>
              <a:rPr lang="ru-RU" dirty="0" smtClean="0"/>
              <a:t>                </a:t>
            </a:r>
            <a:r>
              <a:rPr lang="en-US" sz="3200" dirty="0" smtClean="0"/>
              <a:t>To each his own- a very interesting saying, it is said when you compromise with someone or when you run out of arguments.</a:t>
            </a:r>
            <a:endParaRPr lang="ru-RU" sz="3200" dirty="0"/>
          </a:p>
        </p:txBody>
      </p:sp>
      <p:pic>
        <p:nvPicPr>
          <p:cNvPr id="4" name="Рисунок 3" descr="iStock-484348057.jpg"/>
          <p:cNvPicPr>
            <a:picLocks noChangeAspect="1"/>
          </p:cNvPicPr>
          <p:nvPr/>
        </p:nvPicPr>
        <p:blipFill>
          <a:blip r:embed="rId2"/>
          <a:stretch>
            <a:fillRect/>
          </a:stretch>
        </p:blipFill>
        <p:spPr>
          <a:xfrm>
            <a:off x="1142976" y="3286124"/>
            <a:ext cx="6000792" cy="2508035"/>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357166"/>
            <a:ext cx="7239000" cy="680068"/>
          </a:xfrm>
        </p:spPr>
        <p:style>
          <a:lnRef idx="3">
            <a:schemeClr val="lt1"/>
          </a:lnRef>
          <a:fillRef idx="1">
            <a:schemeClr val="accent1"/>
          </a:fillRef>
          <a:effectRef idx="1">
            <a:schemeClr val="accent1"/>
          </a:effectRef>
          <a:fontRef idx="minor">
            <a:schemeClr val="lt1"/>
          </a:fontRef>
        </p:style>
        <p:txBody>
          <a:bodyPr>
            <a:normAutofit/>
          </a:bodyPr>
          <a:lstStyle/>
          <a:p>
            <a:r>
              <a:rPr lang="en-US" sz="3200" b="0" dirty="0" smtClean="0"/>
              <a:t>Actions speak louder than words</a:t>
            </a:r>
            <a:r>
              <a:rPr lang="ru-RU" sz="3200" b="0" dirty="0" smtClean="0"/>
              <a:t>.</a:t>
            </a:r>
            <a:endParaRPr lang="ru-RU" sz="3200" dirty="0"/>
          </a:p>
        </p:txBody>
      </p:sp>
      <p:sp>
        <p:nvSpPr>
          <p:cNvPr id="3" name="Содержимое 2"/>
          <p:cNvSpPr>
            <a:spLocks noGrp="1"/>
          </p:cNvSpPr>
          <p:nvPr>
            <p:ph idx="1"/>
          </p:nvPr>
        </p:nvSpPr>
        <p:spPr>
          <a:xfrm>
            <a:off x="457200" y="1214422"/>
            <a:ext cx="7239000" cy="5000660"/>
          </a:xfrm>
        </p:spPr>
        <p:style>
          <a:lnRef idx="2">
            <a:schemeClr val="accent1"/>
          </a:lnRef>
          <a:fillRef idx="1">
            <a:schemeClr val="lt1"/>
          </a:fillRef>
          <a:effectRef idx="0">
            <a:schemeClr val="accent1"/>
          </a:effectRef>
          <a:fontRef idx="minor">
            <a:schemeClr val="dk1"/>
          </a:fontRef>
        </p:style>
        <p:txBody>
          <a:bodyPr>
            <a:normAutofit/>
          </a:bodyPr>
          <a:lstStyle/>
          <a:p>
            <a:pPr>
              <a:buNone/>
            </a:pPr>
            <a:r>
              <a:rPr lang="ru-RU" sz="4400" dirty="0" smtClean="0"/>
              <a:t>           </a:t>
            </a:r>
            <a:r>
              <a:rPr lang="en-US" sz="3200" dirty="0" smtClean="0"/>
              <a:t>Actions speak louder than words - a very nice saying, its meaning is that people are often easier said than done, and this proverb is used precisely to such people. </a:t>
            </a:r>
            <a:endParaRPr lang="ru-RU" sz="3200" dirty="0"/>
          </a:p>
        </p:txBody>
      </p:sp>
      <p:pic>
        <p:nvPicPr>
          <p:cNvPr id="4" name="Рисунок 3" descr="252beeaca6d04f7436434fc74c12a21c.jpg"/>
          <p:cNvPicPr>
            <a:picLocks noChangeAspect="1"/>
          </p:cNvPicPr>
          <p:nvPr/>
        </p:nvPicPr>
        <p:blipFill>
          <a:blip r:embed="rId2" cstate="print"/>
          <a:stretch>
            <a:fillRect/>
          </a:stretch>
        </p:blipFill>
        <p:spPr>
          <a:xfrm>
            <a:off x="2357422" y="4071942"/>
            <a:ext cx="2643206" cy="2063007"/>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39000" cy="894382"/>
          </a:xfrm>
        </p:spPr>
        <p:style>
          <a:lnRef idx="3">
            <a:schemeClr val="lt1"/>
          </a:lnRef>
          <a:fillRef idx="1">
            <a:schemeClr val="accent1"/>
          </a:fillRef>
          <a:effectRef idx="1">
            <a:schemeClr val="accent1"/>
          </a:effectRef>
          <a:fontRef idx="minor">
            <a:schemeClr val="lt1"/>
          </a:fontRef>
        </p:style>
        <p:txBody>
          <a:bodyPr>
            <a:normAutofit/>
          </a:bodyPr>
          <a:lstStyle/>
          <a:p>
            <a:r>
              <a:rPr lang="ru-RU" b="0" dirty="0" smtClean="0"/>
              <a:t>     </a:t>
            </a:r>
            <a:r>
              <a:rPr lang="en-US" b="0" dirty="0" smtClean="0"/>
              <a:t>A man can die but once </a:t>
            </a:r>
            <a:r>
              <a:rPr lang="ru-RU" b="0" dirty="0" smtClean="0"/>
              <a:t>.</a:t>
            </a:r>
            <a:endParaRPr lang="ru-RU" dirty="0"/>
          </a:p>
        </p:txBody>
      </p:sp>
      <p:sp>
        <p:nvSpPr>
          <p:cNvPr id="3" name="Содержимое 2"/>
          <p:cNvSpPr>
            <a:spLocks noGrp="1"/>
          </p:cNvSpPr>
          <p:nvPr>
            <p:ph idx="1"/>
          </p:nvPr>
        </p:nvSpPr>
        <p:spPr>
          <a:xfrm>
            <a:off x="457200" y="1428736"/>
            <a:ext cx="7239000" cy="4643470"/>
          </a:xfrm>
        </p:spPr>
        <p:style>
          <a:lnRef idx="2">
            <a:schemeClr val="accent1"/>
          </a:lnRef>
          <a:fillRef idx="1">
            <a:schemeClr val="lt1"/>
          </a:fillRef>
          <a:effectRef idx="0">
            <a:schemeClr val="accent1"/>
          </a:effectRef>
          <a:fontRef idx="minor">
            <a:schemeClr val="dk1"/>
          </a:fontRef>
        </p:style>
        <p:txBody>
          <a:bodyPr/>
          <a:lstStyle/>
          <a:p>
            <a:pPr>
              <a:buNone/>
            </a:pPr>
            <a:r>
              <a:rPr lang="ru-RU" dirty="0" smtClean="0"/>
              <a:t>       </a:t>
            </a:r>
            <a:r>
              <a:rPr lang="en-US" sz="4000" dirty="0" smtClean="0"/>
              <a:t>A man can die but once - the proverb explains that you have to be careful and we have only one life, you must understand that there will not be a second attempt, life - not a video game.</a:t>
            </a:r>
            <a:endParaRPr lang="ru-RU" sz="40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297</TotalTime>
  <Words>499</Words>
  <Application>Microsoft Office PowerPoint</Application>
  <PresentationFormat>Экран (4:3)</PresentationFormat>
  <Paragraphs>26</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Изящная</vt:lpstr>
      <vt:lpstr>English proverbs and sayings </vt:lpstr>
      <vt:lpstr>Proverbs and sayings</vt:lpstr>
      <vt:lpstr>A bad workman blames his tools. </vt:lpstr>
      <vt:lpstr>   All good things must come to an end.  </vt:lpstr>
      <vt:lpstr>        Haste makes waste.</vt:lpstr>
      <vt:lpstr>             Time is money </vt:lpstr>
      <vt:lpstr>           To each his own.</vt:lpstr>
      <vt:lpstr>Actions speak louder than words.</vt:lpstr>
      <vt:lpstr>     A man can die but once .</vt:lpstr>
      <vt:lpstr>   A word spoken is past recalling.</vt:lpstr>
      <vt:lpstr>Презентация PowerPoint</vt:lpstr>
      <vt:lpstr>Bottom line: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English proverbs and sayings</dc:title>
  <dc:creator>Михаил Нечаев</dc:creator>
  <cp:lastModifiedBy>ADMIN</cp:lastModifiedBy>
  <cp:revision>23</cp:revision>
  <dcterms:created xsi:type="dcterms:W3CDTF">2023-03-12T17:03:08Z</dcterms:created>
  <dcterms:modified xsi:type="dcterms:W3CDTF">2023-06-17T15:29:24Z</dcterms:modified>
</cp:coreProperties>
</file>