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6" r:id="rId3"/>
    <p:sldId id="257" r:id="rId4"/>
    <p:sldId id="270" r:id="rId5"/>
    <p:sldId id="258" r:id="rId6"/>
    <p:sldId id="259" r:id="rId7"/>
    <p:sldId id="265" r:id="rId8"/>
    <p:sldId id="260" r:id="rId9"/>
    <p:sldId id="266" r:id="rId10"/>
    <p:sldId id="261" r:id="rId11"/>
    <p:sldId id="262" r:id="rId12"/>
    <p:sldId id="268" r:id="rId13"/>
    <p:sldId id="263" r:id="rId14"/>
    <p:sldId id="269" r:id="rId15"/>
    <p:sldId id="264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60000"/>
                <a:lumOff val="40000"/>
              </a:schemeClr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http://artageless.com/images/artists/bash-art/samosuk/samosuk-o-003-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357298"/>
            <a:ext cx="7929618" cy="523354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357290" y="214290"/>
            <a:ext cx="67473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>
                <a:solidFill>
                  <a:srgbClr val="FF9900"/>
                </a:solidFill>
                <a:latin typeface="Monotype Corsiva" pitchFamily="66" charset="0"/>
              </a:rPr>
              <a:t>Эгейское искусство</a:t>
            </a:r>
            <a:endParaRPr lang="ru-RU" sz="7200" dirty="0">
              <a:solidFill>
                <a:srgbClr val="FF99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2714643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Тут не было строгой, все подчиняющей религии. Здесь чувствуется  свободное, радостно-восторженное отношение к жизни. Охоты на львов, кошки, охотящиеся на птиц, напоминают древнеегипетские рельефы и росписи. Но за сходством наблюдаются отличия мироощущения и стиля. Царь – жрец, увенчанный лилиями, со своей тонкой талией, вьющимися кудрями и произвольными пропорциями не укладывается ни в какие правила, он сказочный.  </a:t>
            </a:r>
            <a:endParaRPr lang="ru-RU" dirty="0"/>
          </a:p>
        </p:txBody>
      </p:sp>
      <p:pic>
        <p:nvPicPr>
          <p:cNvPr id="3" name="Picture 8" descr="http://www.escapeintolife.com/wp-content/uploads/2009/10/Minoan-Prince.jpg"/>
          <p:cNvPicPr>
            <a:picLocks noChangeAspect="1" noChangeArrowheads="1"/>
          </p:cNvPicPr>
          <p:nvPr/>
        </p:nvPicPr>
        <p:blipFill>
          <a:blip r:embed="rId2" cstate="print"/>
          <a:srcRect l="17500" r="17500"/>
          <a:stretch>
            <a:fillRect/>
          </a:stretch>
        </p:blipFill>
        <p:spPr bwMode="auto">
          <a:xfrm>
            <a:off x="4214810" y="0"/>
            <a:ext cx="3714776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214290"/>
            <a:ext cx="78581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Еще интереснее изображение критских женщин- «парижанок», «дам в </a:t>
            </a:r>
            <a:r>
              <a:rPr lang="ru-RU" dirty="0" err="1" smtClean="0"/>
              <a:t>голубом</a:t>
            </a:r>
            <a:r>
              <a:rPr lang="ru-RU" dirty="0" smtClean="0"/>
              <a:t>», «придворных дам». Они были, возможно, жрицами или заклинательницами змей, или даже богинями.  У них осиные талии платья с пышными кринолинами, </a:t>
            </a:r>
            <a:r>
              <a:rPr lang="ru-RU" dirty="0" err="1" smtClean="0"/>
              <a:t>голубого</a:t>
            </a:r>
            <a:r>
              <a:rPr lang="ru-RU" dirty="0" smtClean="0"/>
              <a:t> и гранатового цвета, открытые корсажи, открытые прически, перевитые жемчугом, с локонами выпушенными на лоб, тонкие носы с горбинкой, маленький рот с застывшей улыбкой.</a:t>
            </a:r>
            <a:endParaRPr lang="ru-RU" dirty="0"/>
          </a:p>
        </p:txBody>
      </p:sp>
      <p:pic>
        <p:nvPicPr>
          <p:cNvPr id="3" name="Picture 10" descr="http://pics.livejournal.com/isartorius/pic/001qhw43/s320x2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1928802"/>
            <a:ext cx="3000396" cy="4500594"/>
          </a:xfrm>
          <a:prstGeom prst="rect">
            <a:avLst/>
          </a:prstGeom>
          <a:noFill/>
        </p:spPr>
      </p:pic>
      <p:pic>
        <p:nvPicPr>
          <p:cNvPr id="3074" name="Picture 2" descr="http://keep4u.ru/imgs/b/2009/04/08/1f/1fcbfde933eea13ce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5122626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www.sea-vacation.org/wordpress/wp-content/uploads/2011/09/mycenae_fresco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2510" y="428604"/>
            <a:ext cx="8487684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"/>
            <a:ext cx="914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Причудливая асимметрия царит в критских дворцах- лабиринтах, в живописи, орнаменте и прикладных изделиях. Критяне вдохновлялись флорой и фауной моря, оно вошло в искусство извивами волн, лазурным цветом, закрученными спиралями раковин, изгибами водорослей. Морские мотивы встречаются в орнаментах , особенно в вазах стиля </a:t>
            </a:r>
            <a:r>
              <a:rPr lang="ru-RU" dirty="0" err="1" smtClean="0"/>
              <a:t>Камарес</a:t>
            </a:r>
            <a:r>
              <a:rPr lang="ru-RU" dirty="0" smtClean="0"/>
              <a:t>. Ваза с осьминогом уникальное произведение по смелости решения, но очень характерное для эгейского стиля. Сама форма вазы асимметрична, словно подчиняясь щупальцам осьминога она то расплывается, то сокращается, колышется и пульсирует. Современные </a:t>
            </a:r>
            <a:r>
              <a:rPr lang="ru-RU" dirty="0" err="1" smtClean="0"/>
              <a:t>керамисты</a:t>
            </a:r>
            <a:r>
              <a:rPr lang="ru-RU" dirty="0" smtClean="0"/>
              <a:t> в поиске живых форм обращаются к эгейскому искусству. </a:t>
            </a:r>
            <a:endParaRPr lang="ru-RU" dirty="0"/>
          </a:p>
        </p:txBody>
      </p:sp>
      <p:pic>
        <p:nvPicPr>
          <p:cNvPr id="2050" name="Picture 2" descr="http://artyx.ru/books/item/f00/s00/z0000000/pic/0001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2285992"/>
            <a:ext cx="3927658" cy="4357694"/>
          </a:xfrm>
          <a:prstGeom prst="rect">
            <a:avLst/>
          </a:prstGeom>
          <a:noFill/>
        </p:spPr>
      </p:pic>
      <p:pic>
        <p:nvPicPr>
          <p:cNvPr id="2052" name="Picture 4" descr="http://pics.livejournal.com/schwarzze/pic/002h8ws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428868"/>
            <a:ext cx="3810000" cy="4191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s40.radikal.ru/i087/0903/a7/b0007e540ec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500042"/>
            <a:ext cx="4514736" cy="5929354"/>
          </a:xfrm>
          <a:prstGeom prst="rect">
            <a:avLst/>
          </a:prstGeom>
          <a:noFill/>
        </p:spPr>
      </p:pic>
      <p:pic>
        <p:nvPicPr>
          <p:cNvPr id="26630" name="Picture 6" descr="http://crossmoda.narod.ru/CONTENT/art/greek/img_greek/img_kreet/vase_kree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3071810"/>
            <a:ext cx="2857500" cy="3276601"/>
          </a:xfrm>
          <a:prstGeom prst="rect">
            <a:avLst/>
          </a:prstGeom>
          <a:noFill/>
        </p:spPr>
      </p:pic>
      <p:pic>
        <p:nvPicPr>
          <p:cNvPr id="26626" name="Picture 2" descr="http://pics.livejournal.com/isartorius/pic/001gfr18/s320x24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14942" y="571480"/>
            <a:ext cx="2000250" cy="304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85728"/>
            <a:ext cx="235742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 концу 15 века до нашей эры Крит постигла катастрофа. Его города превратились в развалины. По видимому они подверглись завоеванию материковых племен – ахейцев, может быть, сюда присоединилось и стихийное бедствие – землетрясение или извержение вулкана. Критской культуры не стало, но еще около 300 столетий микенская культура существовала на греческом материке.</a:t>
            </a:r>
            <a:endParaRPr lang="ru-RU" dirty="0"/>
          </a:p>
        </p:txBody>
      </p:sp>
      <p:pic>
        <p:nvPicPr>
          <p:cNvPr id="1026" name="Picture 2" descr="http://keep4u.ru/imgs/b/2009/04/08/ae/ae55b181a577f48f5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785794"/>
            <a:ext cx="6191292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500034" y="214290"/>
            <a:ext cx="8001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Она значительно отличалась от критской – росписи суше, строже, архитектура  более сурова. Микенский и </a:t>
            </a:r>
            <a:r>
              <a:rPr lang="ru-RU" dirty="0" err="1" smtClean="0"/>
              <a:t>Тиринфский</a:t>
            </a:r>
            <a:r>
              <a:rPr lang="ru-RU" dirty="0" smtClean="0"/>
              <a:t> дворцы – настоящие крепости. Жизнь была суровой, </a:t>
            </a:r>
            <a:r>
              <a:rPr lang="ru-RU" dirty="0" err="1" smtClean="0"/>
              <a:t>наполнненной</a:t>
            </a:r>
            <a:r>
              <a:rPr lang="ru-RU" dirty="0" smtClean="0"/>
              <a:t> войнами, которые длились годами. О великой троянской войне, которая продолжалась 10 лет </a:t>
            </a:r>
            <a:r>
              <a:rPr lang="ru-RU" dirty="0" err="1" smtClean="0"/>
              <a:t>рассказанно</a:t>
            </a:r>
            <a:r>
              <a:rPr lang="ru-RU" dirty="0" smtClean="0"/>
              <a:t> в </a:t>
            </a:r>
            <a:r>
              <a:rPr lang="ru-RU" dirty="0" err="1" smtClean="0"/>
              <a:t>Иллиаде</a:t>
            </a:r>
            <a:r>
              <a:rPr lang="ru-RU" dirty="0" smtClean="0"/>
              <a:t>. Древняя Троя – не вымысел. Археолог </a:t>
            </a:r>
            <a:r>
              <a:rPr lang="ru-RU" dirty="0" err="1" smtClean="0"/>
              <a:t>Шлиман</a:t>
            </a:r>
            <a:r>
              <a:rPr lang="ru-RU" dirty="0" smtClean="0"/>
              <a:t> обнаружил ее останки на побережье Малой Азии.</a:t>
            </a:r>
            <a:endParaRPr lang="ru-RU" dirty="0"/>
          </a:p>
        </p:txBody>
      </p:sp>
      <p:pic>
        <p:nvPicPr>
          <p:cNvPr id="5122" name="Picture 2" descr="http://sschool8.narod.ru/71_Schliemann/7229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857364"/>
            <a:ext cx="3576990" cy="4429156"/>
          </a:xfrm>
          <a:prstGeom prst="rect">
            <a:avLst/>
          </a:prstGeom>
          <a:noFill/>
        </p:spPr>
      </p:pic>
      <p:pic>
        <p:nvPicPr>
          <p:cNvPr id="5124" name="Picture 4" descr="https://s-media-cache-ak0.pinimg.com/736x/b2/f1/e7/b2f1e71e6fd87e2702b1701c826781b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357430"/>
            <a:ext cx="4357718" cy="37861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488" y="285728"/>
            <a:ext cx="3286148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Древнейшие слои гомеровского эпоса запечатлели историческую память о микенской эпохи, к которой и относится троянская война. В 11 веке до н.э. начинается вторжение северных племен – дорийцев. Эгейская культура уступила натиску дорийцев, принесших с собой примитивные формы культуры, и геометрический стиль, похожий на искусство неолита. Искусство гомеровской эпохи 10-8века до н.э. как бы замерло. Старое исчезло, новое складывалось подспудно, в 7-6 веке до н.э. складываются отчетливые, цельные стилистические черты греческой архаики.</a:t>
            </a:r>
            <a:endParaRPr lang="ru-RU" dirty="0"/>
          </a:p>
        </p:txBody>
      </p:sp>
      <p:pic>
        <p:nvPicPr>
          <p:cNvPr id="4098" name="Picture 2" descr="http://img1.liveinternet.ru/images/attach/c/0/117/636/117636943_0002110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2286016" cy="4929222"/>
          </a:xfrm>
          <a:prstGeom prst="rect">
            <a:avLst/>
          </a:prstGeom>
          <a:noFill/>
        </p:spPr>
      </p:pic>
      <p:pic>
        <p:nvPicPr>
          <p:cNvPr id="4100" name="Picture 4" descr="http://www.rivagedeboheme.fr/medias/images/vase.du.dipylon.-8e.siecle.av.j.-c.-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1785926"/>
            <a:ext cx="223360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71480"/>
            <a:ext cx="392909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времени рассвета древнегреческого искусства нас отделяют две с половиной тысячи лет.</a:t>
            </a:r>
          </a:p>
          <a:p>
            <a:r>
              <a:rPr lang="ru-RU" dirty="0" smtClean="0"/>
              <a:t>Все в мире с тех пор неузнаваемо изменилось. Но сила и слава античного искусства  оказалась вечной. Ника </a:t>
            </a:r>
            <a:r>
              <a:rPr lang="ru-RU" dirty="0" err="1" smtClean="0"/>
              <a:t>Самофракийская</a:t>
            </a:r>
            <a:r>
              <a:rPr lang="ru-RU" dirty="0" smtClean="0"/>
              <a:t> до сих пор трубит в свой утраченный рог, и никакие бури столетий не могут заглушить беззвучного шума ее  мраморных крыльев. </a:t>
            </a:r>
            <a:endParaRPr lang="ru-RU" dirty="0"/>
          </a:p>
        </p:txBody>
      </p:sp>
      <p:pic>
        <p:nvPicPr>
          <p:cNvPr id="10246" name="Picture 6" descr="http://samlib.ru/img/d/dolgaja_g_a/greece04/m10.jpg"/>
          <p:cNvPicPr>
            <a:picLocks noChangeAspect="1" noChangeArrowheads="1"/>
          </p:cNvPicPr>
          <p:nvPr/>
        </p:nvPicPr>
        <p:blipFill>
          <a:blip r:embed="rId2" cstate="print"/>
          <a:srcRect b="2343"/>
          <a:stretch>
            <a:fillRect/>
          </a:stretch>
        </p:blipFill>
        <p:spPr bwMode="auto">
          <a:xfrm>
            <a:off x="4714876" y="214290"/>
            <a:ext cx="3752850" cy="63817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0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Античность осталась и вечной школой художников. Когда начинающий художник приходит в классы, ему дают рисовать торс Геракла, голову </a:t>
            </a:r>
            <a:r>
              <a:rPr lang="ru-RU" dirty="0" err="1" smtClean="0"/>
              <a:t>Антиноя</a:t>
            </a:r>
            <a:r>
              <a:rPr lang="ru-RU" dirty="0" smtClean="0"/>
              <a:t>. Период ученичества остается позади, а зрелый художник снова и снова обращается к образам античности, разгадывая тайну их гармонии и неувядаемой силы. </a:t>
            </a:r>
            <a:endParaRPr lang="ru-RU" dirty="0"/>
          </a:p>
        </p:txBody>
      </p:sp>
      <p:pic>
        <p:nvPicPr>
          <p:cNvPr id="8194" name="Picture 2" descr="http://pirushki.com/Athenmuseum/Agamemn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85926"/>
            <a:ext cx="3963381" cy="4071967"/>
          </a:xfrm>
          <a:prstGeom prst="rect">
            <a:avLst/>
          </a:prstGeom>
          <a:noFill/>
        </p:spPr>
      </p:pic>
      <p:pic>
        <p:nvPicPr>
          <p:cNvPr id="9220" name="Picture 4" descr="http://img0.liveinternet.ru/images/attach/c/1/62/794/62794105_1281974311_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643050"/>
            <a:ext cx="3643338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tarefer.ru/works/42/100103/pics/image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75383"/>
            <a:ext cx="5286412" cy="6534594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6286512" y="571480"/>
            <a:ext cx="250033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Посмотрим на карту мира. Великая колыбель культуры была очень небольшой по размеру. Это южная часть Балканского полуострова, острова Эгейского моря и узкая полоска малоазиатского побережья.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143380"/>
            <a:ext cx="850112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Все население древнегреческого полиса, вероятно, не превышало 200-300 тысяч человек. Несравнимо с современностью было и производство: мелкие ремесленные мастерские, и в этом маленьком мирке родилась и расцвела гигантская духовная культура, не состарившаяся и через тысячелетия. Не чудо ли это? Не случайно, что многие ученые употребляли словосочетание «греческое чудо».</a:t>
            </a:r>
            <a:endParaRPr lang="ru-RU" dirty="0"/>
          </a:p>
        </p:txBody>
      </p:sp>
      <p:pic>
        <p:nvPicPr>
          <p:cNvPr id="7170" name="Picture 2" descr="http://www.tourprom.ru/site_media/images/upload/2015/12/12/poiphoto/4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285728"/>
            <a:ext cx="4769598" cy="3571900"/>
          </a:xfrm>
          <a:prstGeom prst="rect">
            <a:avLst/>
          </a:prstGeom>
          <a:noFill/>
        </p:spPr>
      </p:pic>
      <p:pic>
        <p:nvPicPr>
          <p:cNvPr id="7172" name="Picture 4" descr="http://www.nnre.ru/istorija/udivitelnaja_arheologija/i_0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14290"/>
            <a:ext cx="3429024" cy="39363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90011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Однако, чудом называется то, что возникает внезапно и беспричинно, нарушая естественные законы. Греческое искусство не возникло сразу, как Венера из морской пены. В конце 19, начале 20 века раскопки археологов в  Греции и на острове Крит приоткрыли перед нами полусказочный мир – ранний этап античного. Его центром в конце 3, середине 2 тыс. до н.э. был Крит, а позже та часть материка, где находится город Микены. Культуру этого периода называют </a:t>
            </a:r>
            <a:r>
              <a:rPr lang="ru-RU" dirty="0" err="1" smtClean="0"/>
              <a:t>крито</a:t>
            </a:r>
            <a:r>
              <a:rPr lang="ru-RU" dirty="0" smtClean="0"/>
              <a:t> – микенской или эгейской. До сих пор осталось много загадок. Кто были эти люди, к какой этнической группе они принадлежали, какой был их общественный строй? </a:t>
            </a:r>
            <a:endParaRPr lang="ru-RU" dirty="0"/>
          </a:p>
        </p:txBody>
      </p:sp>
      <p:pic>
        <p:nvPicPr>
          <p:cNvPr id="6146" name="Picture 2" descr="http://www.grekomania.ru/images/photogallery/greek-attractions/107_greek-attractions/3369_North-Entrance-Knossos-Palace-Cret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50531" y="2357430"/>
            <a:ext cx="4393469" cy="2928979"/>
          </a:xfrm>
          <a:prstGeom prst="rect">
            <a:avLst/>
          </a:prstGeom>
          <a:noFill/>
        </p:spPr>
      </p:pic>
      <p:pic>
        <p:nvPicPr>
          <p:cNvPr id="6148" name="Picture 4" descr="http://www.gulliverpress.com/wp-content/uploads/2015/11/mik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3357562"/>
            <a:ext cx="4286248" cy="32179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ic1.static.km.ru/sites/default/files/imagecache/620/megabook/tourism/pictures/cnt%20(big)/data/pict04/bes/f030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5572163" cy="3847007"/>
          </a:xfrm>
          <a:prstGeom prst="rect">
            <a:avLst/>
          </a:prstGeom>
          <a:noFill/>
        </p:spPr>
      </p:pic>
      <p:pic>
        <p:nvPicPr>
          <p:cNvPr id="22532" name="Picture 4" descr="http://crossmoda.narod.ru/CONTENT/art/greek/img_greek/img_kreet/kreet_tavro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3571876"/>
            <a:ext cx="5072097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286256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 Крите обнаружены остатки дворцов в </a:t>
            </a:r>
            <a:r>
              <a:rPr lang="ru-RU" dirty="0" err="1" smtClean="0"/>
              <a:t>Кноссе</a:t>
            </a:r>
            <a:r>
              <a:rPr lang="ru-RU" dirty="0" smtClean="0"/>
              <a:t> и </a:t>
            </a:r>
            <a:r>
              <a:rPr lang="ru-RU" dirty="0" err="1" smtClean="0"/>
              <a:t>Фесте</a:t>
            </a:r>
            <a:r>
              <a:rPr lang="ru-RU" dirty="0" smtClean="0"/>
              <a:t>. </a:t>
            </a:r>
            <a:r>
              <a:rPr lang="ru-RU" dirty="0" err="1" smtClean="0"/>
              <a:t>Кносский</a:t>
            </a:r>
            <a:r>
              <a:rPr lang="ru-RU" dirty="0" smtClean="0"/>
              <a:t> дворец заставил вспомнить миф о Лабиринте. С каждым новым историческим событием приходится убеждаться, что мифы не лгут, а только расцвечивают художественной фантазией реальное историческое зерно. </a:t>
            </a:r>
            <a:endParaRPr lang="ru-RU" dirty="0"/>
          </a:p>
        </p:txBody>
      </p:sp>
      <p:pic>
        <p:nvPicPr>
          <p:cNvPr id="5122" name="Picture 2" descr="http://excursovod-web.ru/wp-content/uploads/2013/01/knoss_rekonstrukz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0"/>
            <a:ext cx="5929354" cy="4063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85720" y="500042"/>
            <a:ext cx="321471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Сказание о чудовищном быке тоже имеет историческую основу. Стены </a:t>
            </a:r>
            <a:r>
              <a:rPr lang="ru-RU" dirty="0" err="1" smtClean="0"/>
              <a:t>Кносского</a:t>
            </a:r>
            <a:r>
              <a:rPr lang="ru-RU" dirty="0" smtClean="0"/>
              <a:t> дворца, каменные и золотые критские сосуды покрыты изображениями быка, иногда мирно пасущегося, иногда разъяренного, летящего галопом, с которым не то сражаются, не то играют критские тореадоры.</a:t>
            </a:r>
            <a:endParaRPr lang="ru-RU" dirty="0"/>
          </a:p>
        </p:txBody>
      </p:sp>
      <p:pic>
        <p:nvPicPr>
          <p:cNvPr id="4" name="Picture 2" descr="http://www.sno.pro1.ru/lib/sidorova_iskusstvo_egeiskogo_mira/sidorova_iskusstvo_egeiskogo_mira-1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49446"/>
            <a:ext cx="4429156" cy="65415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</TotalTime>
  <Words>838</Words>
  <Application>Microsoft Office PowerPoint</Application>
  <PresentationFormat>Экран (4:3)</PresentationFormat>
  <Paragraphs>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333</dc:creator>
  <cp:lastModifiedBy>Admin</cp:lastModifiedBy>
  <cp:revision>26</cp:revision>
  <dcterms:created xsi:type="dcterms:W3CDTF">2016-03-25T18:47:08Z</dcterms:created>
  <dcterms:modified xsi:type="dcterms:W3CDTF">2023-06-17T08:28:54Z</dcterms:modified>
</cp:coreProperties>
</file>