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4.xml" ContentType="application/vnd.openxmlformats-officedocument.presentationml.notesSlide+xml"/>
  <Override PartName="/ppt/notesSlides/_rels/notesSlide4.xml.rels" ContentType="application/vnd.openxmlformats-package.relationships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media/image9.png" ContentType="image/png"/>
  <Override PartName="/ppt/media/image10.png" ContentType="image/png"/>
  <Override PartName="/ppt/media/image11.png" ContentType="image/png"/>
  <Override PartName="/ppt/media/image12.png" ContentType="image/png"/>
  <Override PartName="/ppt/media/image13.png" ContentType="image/png"/>
  <Override PartName="/ppt/media/image14.png" ContentType="image/png"/>
  <Override PartName="/ppt/media/image15.jpeg" ContentType="image/jpeg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4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перемещения страницы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ru-RU" sz="2000" spc="-1" strike="noStrike">
                <a:latin typeface="Arial"/>
              </a:rPr>
              <a:t>Для правки формата примечаний щёлкните мышью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22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ru-RU" sz="1400" spc="-1" strike="noStrike">
                <a:latin typeface="Times New Roman"/>
              </a:rPr>
              <a:t>&lt;верхний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123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ru-RU" sz="1400" spc="-1" strike="noStrike">
                <a:latin typeface="Times New Roman"/>
              </a:rPr>
              <a:t>&lt;дата/время&gt;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124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ru-RU" sz="1400" spc="-1" strike="noStrike">
                <a:latin typeface="Times New Roman"/>
              </a:rPr>
              <a:t>&lt;нижний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125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02905AF9-691C-4D4A-8958-BD7C5C2FEC49}" type="slidenum">
              <a:rPr b="0" lang="ru-RU" sz="1400" spc="-1" strike="noStrike">
                <a:latin typeface="Times New Roman"/>
              </a:rPr>
              <a:t>&lt;номер&gt;</a:t>
            </a:fld>
            <a:endParaRPr b="0" lang="ru-RU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69480" cy="3426480"/>
          </a:xfrm>
          <a:prstGeom prst="rect">
            <a:avLst/>
          </a:prstGeom>
        </p:spPr>
      </p:sp>
      <p:sp>
        <p:nvSpPr>
          <p:cNvPr id="165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3880" cy="4112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latin typeface="Arial"/>
            </a:endParaRPr>
          </a:p>
        </p:txBody>
      </p:sp>
      <p:sp>
        <p:nvSpPr>
          <p:cNvPr id="166" name="CustomShape 3"/>
          <p:cNvSpPr/>
          <p:nvPr/>
        </p:nvSpPr>
        <p:spPr>
          <a:xfrm>
            <a:off x="3884760" y="8685360"/>
            <a:ext cx="2969280" cy="45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D80BB245-0283-448E-9164-0B6BCA65F6BC}" type="slidenum"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4</a:t>
            </a:fld>
            <a:endParaRPr b="0" lang="ru-RU" sz="12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7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8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9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2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6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7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8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9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0"/>
            <a:ext cx="9141480" cy="68554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" name="CustomShape 2"/>
          <p:cNvSpPr/>
          <p:nvPr/>
        </p:nvSpPr>
        <p:spPr>
          <a:xfrm>
            <a:off x="64080" y="69840"/>
            <a:ext cx="9010800" cy="6690960"/>
          </a:xfrm>
          <a:prstGeom prst="roundRect">
            <a:avLst>
              <a:gd name="adj" fmla="val 4929"/>
            </a:avLst>
          </a:prstGeom>
          <a:noFill/>
          <a:ln cap="sq" w="6350">
            <a:solidFill>
              <a:schemeClr val="tx1">
                <a:alpha val="100000"/>
              </a:schemeClr>
            </a:solidFill>
            <a:round/>
          </a:ln>
          <a:effectLst>
            <a:outerShdw algn="t" blurRad="38100" dir="5400000" dist="25560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/>
        </p:style>
      </p:sp>
      <p:sp>
        <p:nvSpPr>
          <p:cNvPr id="2" name="PlaceHolder 3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0" y="0"/>
            <a:ext cx="9141480" cy="68554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1" name="CustomShape 2"/>
          <p:cNvSpPr/>
          <p:nvPr/>
        </p:nvSpPr>
        <p:spPr>
          <a:xfrm>
            <a:off x="64080" y="69840"/>
            <a:ext cx="9010800" cy="6690960"/>
          </a:xfrm>
          <a:prstGeom prst="roundRect">
            <a:avLst>
              <a:gd name="adj" fmla="val 4929"/>
            </a:avLst>
          </a:prstGeom>
          <a:noFill/>
          <a:ln cap="sq" w="6350">
            <a:solidFill>
              <a:schemeClr val="tx1">
                <a:alpha val="100000"/>
              </a:schemeClr>
            </a:solidFill>
            <a:round/>
          </a:ln>
          <a:effectLst>
            <a:outerShdw algn="t" blurRad="38100" dir="5400000" dist="25560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/>
        </p:style>
      </p:sp>
      <p:sp>
        <p:nvSpPr>
          <p:cNvPr id="42" name="PlaceHolder 3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0" y="0"/>
            <a:ext cx="9141480" cy="68554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1" name="CustomShape 2"/>
          <p:cNvSpPr/>
          <p:nvPr/>
        </p:nvSpPr>
        <p:spPr>
          <a:xfrm>
            <a:off x="64080" y="69840"/>
            <a:ext cx="9010800" cy="6690960"/>
          </a:xfrm>
          <a:prstGeom prst="roundRect">
            <a:avLst>
              <a:gd name="adj" fmla="val 4929"/>
            </a:avLst>
          </a:prstGeom>
          <a:noFill/>
          <a:ln cap="sq" w="6350">
            <a:solidFill>
              <a:schemeClr val="tx1">
                <a:alpha val="100000"/>
              </a:schemeClr>
            </a:solidFill>
            <a:round/>
          </a:ln>
          <a:effectLst>
            <a:outerShdw algn="t" blurRad="38100" dir="5400000" dist="25560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/>
        </p:style>
      </p:sp>
      <p:sp>
        <p:nvSpPr>
          <p:cNvPr id="82" name="PlaceHolder 3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499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1800" spc="-1" strike="noStrike"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14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14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14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29.xml"/><Relationship Id="rId3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29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29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ustomShape 1"/>
          <p:cNvSpPr/>
          <p:nvPr/>
        </p:nvSpPr>
        <p:spPr>
          <a:xfrm>
            <a:off x="1447920" y="1691280"/>
            <a:ext cx="6474600" cy="301536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ru-RU" sz="2400" spc="-1" strike="noStrike">
                <a:solidFill>
                  <a:srgbClr val="002060"/>
                </a:solidFill>
                <a:latin typeface="Times New Roman"/>
                <a:ea typeface="Calibri"/>
              </a:rPr>
              <a:t>РЕЗУЛЬТАТЫ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ru-RU" sz="2400" spc="-1" strike="noStrike">
                <a:solidFill>
                  <a:srgbClr val="002060"/>
                </a:solidFill>
                <a:latin typeface="Times New Roman"/>
                <a:ea typeface="Calibri"/>
              </a:rPr>
              <a:t>государственной итоговой аттестации 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ru-RU" sz="2400" spc="-1" strike="noStrike">
                <a:solidFill>
                  <a:srgbClr val="002060"/>
                </a:solidFill>
                <a:latin typeface="Times New Roman"/>
                <a:ea typeface="Calibri"/>
              </a:rPr>
              <a:t>обучающихся, освоивших образовательные 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ru-RU" sz="2400" spc="-1" strike="noStrike">
                <a:solidFill>
                  <a:srgbClr val="002060"/>
                </a:solidFill>
                <a:latin typeface="Times New Roman"/>
                <a:ea typeface="Calibri"/>
              </a:rPr>
              <a:t>программы основного и среднего 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ru-RU" sz="2400" spc="-1" strike="noStrike">
                <a:solidFill>
                  <a:srgbClr val="002060"/>
                </a:solidFill>
                <a:latin typeface="Times New Roman"/>
                <a:ea typeface="Calibri"/>
              </a:rPr>
              <a:t>          </a:t>
            </a:r>
            <a:r>
              <a:rPr b="1" lang="ru-RU" sz="2400" spc="-1" strike="noStrike">
                <a:solidFill>
                  <a:srgbClr val="002060"/>
                </a:solidFill>
                <a:latin typeface="Times New Roman"/>
                <a:ea typeface="Calibri"/>
              </a:rPr>
              <a:t>общего образования муниципальных                  общеобразовательных учреждений 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ru-RU" sz="2400" spc="-1" strike="noStrike">
                <a:solidFill>
                  <a:srgbClr val="002060"/>
                </a:solidFill>
                <a:latin typeface="Times New Roman"/>
                <a:ea typeface="Calibri"/>
              </a:rPr>
              <a:t>Нижневартовского района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ru-RU" sz="2400" spc="-1" strike="noStrike">
                <a:solidFill>
                  <a:srgbClr val="002060"/>
                </a:solidFill>
                <a:latin typeface="Times New Roman"/>
                <a:ea typeface="Calibri"/>
              </a:rPr>
              <a:t>2021-2022 учебном году</a:t>
            </a:r>
            <a:endParaRPr b="0" lang="ru-RU" sz="2400" spc="-1" strike="noStrike">
              <a:latin typeface="Arial"/>
            </a:endParaRPr>
          </a:p>
        </p:txBody>
      </p:sp>
      <p:pic>
        <p:nvPicPr>
          <p:cNvPr id="127" name="Рисунок 2" descr=""/>
          <p:cNvPicPr/>
          <p:nvPr/>
        </p:nvPicPr>
        <p:blipFill>
          <a:blip r:embed="rId1"/>
          <a:srcRect l="37680" t="0" r="37539" b="0"/>
          <a:stretch/>
        </p:blipFill>
        <p:spPr>
          <a:xfrm>
            <a:off x="304920" y="228600"/>
            <a:ext cx="1140480" cy="1445400"/>
          </a:xfrm>
          <a:prstGeom prst="rect">
            <a:avLst/>
          </a:prstGeom>
          <a:ln w="0">
            <a:noFill/>
          </a:ln>
          <a:effectLst>
            <a:outerShdw algn="ctr" blurRad="4445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28" name="Picture 4" descr="http://i.siteapi.org/oPg3vMzlm4pixibwhER8sf58T2Q=/fit-in/1400x1000/center/top/0f6ce2ed2e03788.s.siteapi.org/img/bef608fe9a725a9a7e3d8641e5ab61b8e6eeec77.png"/>
          <p:cNvPicPr/>
          <p:nvPr/>
        </p:nvPicPr>
        <p:blipFill>
          <a:blip r:embed="rId2"/>
          <a:stretch/>
        </p:blipFill>
        <p:spPr>
          <a:xfrm>
            <a:off x="5867280" y="5257800"/>
            <a:ext cx="2969280" cy="1157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CustomShape 1"/>
          <p:cNvSpPr/>
          <p:nvPr/>
        </p:nvSpPr>
        <p:spPr>
          <a:xfrm>
            <a:off x="685800" y="457200"/>
            <a:ext cx="8074800" cy="33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002060"/>
                </a:solidFill>
                <a:latin typeface="Perpetua"/>
                <a:ea typeface="DejaVu Sans"/>
              </a:rPr>
              <a:t>Решаемость заданий КИМ</a:t>
            </a:r>
            <a:endParaRPr b="0" lang="ru-RU" sz="1600" spc="-1" strike="noStrike">
              <a:latin typeface="Arial"/>
            </a:endParaRPr>
          </a:p>
        </p:txBody>
      </p:sp>
      <p:pic>
        <p:nvPicPr>
          <p:cNvPr id="147" name="" descr=""/>
          <p:cNvPicPr/>
          <p:nvPr/>
        </p:nvPicPr>
        <p:blipFill>
          <a:blip r:embed="rId1"/>
          <a:stretch/>
        </p:blipFill>
        <p:spPr>
          <a:xfrm rot="21595200">
            <a:off x="1263960" y="771480"/>
            <a:ext cx="7020000" cy="6038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CustomShape 1"/>
          <p:cNvSpPr/>
          <p:nvPr/>
        </p:nvSpPr>
        <p:spPr>
          <a:xfrm>
            <a:off x="914400" y="274680"/>
            <a:ext cx="7769880" cy="1140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91440" anchor="b">
            <a:normAutofit fontScale="76000"/>
          </a:bodyPr>
          <a:p>
            <a:pPr algn="ctr"/>
            <a:r>
              <a:rPr b="0" lang="ru-RU" sz="2800" spc="-1" strike="noStrike">
                <a:solidFill>
                  <a:srgbClr val="c9211e"/>
                </a:solidFill>
                <a:latin typeface="Franklin Gothic Book"/>
                <a:ea typeface="DejaVu Sans"/>
              </a:rPr>
              <a:t>Количество участников ГИА – 9 в разрезе общеобразовательных учреждений </a:t>
            </a:r>
            <a:endParaRPr b="0" lang="ru-RU" sz="2800" spc="-1" strike="noStrike">
              <a:latin typeface="Arial"/>
            </a:endParaRPr>
          </a:p>
          <a:p>
            <a:pPr algn="ctr"/>
            <a:r>
              <a:rPr b="0" lang="ru-RU" sz="2800" spc="-1" strike="noStrike">
                <a:solidFill>
                  <a:srgbClr val="c9211e"/>
                </a:solidFill>
                <a:latin typeface="Franklin Gothic Book"/>
                <a:ea typeface="DejaVu Sans"/>
              </a:rPr>
              <a:t>в форме ОГЭ</a:t>
            </a:r>
            <a:r>
              <a:rPr b="0" lang="ru-RU" sz="2800" spc="-1" strike="noStrike">
                <a:solidFill>
                  <a:srgbClr val="c9211e"/>
                </a:solidFill>
                <a:latin typeface="Franklin Gothic Book"/>
                <a:ea typeface="DejaVu Sans"/>
              </a:rPr>
              <a:t> </a:t>
            </a:r>
            <a:endParaRPr b="0" lang="ru-RU" sz="2800" spc="-1" strike="noStrike">
              <a:latin typeface="Arial"/>
            </a:endParaRPr>
          </a:p>
        </p:txBody>
      </p:sp>
      <p:sp>
        <p:nvSpPr>
          <p:cNvPr id="149" name="CustomShape 2"/>
          <p:cNvSpPr/>
          <p:nvPr/>
        </p:nvSpPr>
        <p:spPr>
          <a:xfrm>
            <a:off x="914400" y="1447920"/>
            <a:ext cx="7769880" cy="4569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  <a:spcBef>
                <a:spcPts val="581"/>
              </a:spcBef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581"/>
              </a:spcBef>
              <a:tabLst>
                <a:tab algn="l" pos="0"/>
              </a:tabLst>
            </a:pPr>
            <a:endParaRPr b="0" lang="ru-RU" sz="1800" spc="-1" strike="noStrike">
              <a:latin typeface="Arial"/>
            </a:endParaRPr>
          </a:p>
        </p:txBody>
      </p:sp>
      <p:pic>
        <p:nvPicPr>
          <p:cNvPr id="150" name="" descr=""/>
          <p:cNvPicPr/>
          <p:nvPr/>
        </p:nvPicPr>
        <p:blipFill>
          <a:blip r:embed="rId1"/>
          <a:stretch/>
        </p:blipFill>
        <p:spPr>
          <a:xfrm>
            <a:off x="1260000" y="1354680"/>
            <a:ext cx="6840000" cy="53053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CustomShape 1"/>
          <p:cNvSpPr/>
          <p:nvPr/>
        </p:nvSpPr>
        <p:spPr>
          <a:xfrm>
            <a:off x="914400" y="274680"/>
            <a:ext cx="7769880" cy="1140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91440" anchor="b">
            <a:normAutofit/>
          </a:bodyPr>
          <a:p>
            <a:pPr algn="ctr">
              <a:lnSpc>
                <a:spcPct val="100000"/>
              </a:lnSpc>
            </a:pPr>
            <a:r>
              <a:rPr b="0" lang="ru-RU" sz="2200" spc="-1" strike="noStrike">
                <a:solidFill>
                  <a:srgbClr val="c9211e"/>
                </a:solidFill>
                <a:latin typeface="Franklin Gothic Book"/>
                <a:ea typeface="DejaVu Sans"/>
              </a:rPr>
              <a:t> </a:t>
            </a:r>
            <a:r>
              <a:rPr b="0" lang="ru-RU" sz="2000" spc="-1" strike="noStrike">
                <a:solidFill>
                  <a:srgbClr val="c9211e"/>
                </a:solidFill>
                <a:latin typeface="Franklin Gothic Book"/>
                <a:ea typeface="DejaVu Sans"/>
              </a:rPr>
              <a:t> </a:t>
            </a:r>
            <a:r>
              <a:rPr b="0" lang="ru-RU" sz="2000" spc="-1" strike="noStrike">
                <a:solidFill>
                  <a:srgbClr val="c9211e"/>
                </a:solidFill>
                <a:latin typeface="Franklin Gothic Book"/>
                <a:ea typeface="DejaVu Sans"/>
              </a:rPr>
              <a:t>Количество поданных и удовлетворённых апелляций по общеобразовательным предметам основного государственного экзамена в 2022 году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52" name="CustomShape 2"/>
          <p:cNvSpPr/>
          <p:nvPr/>
        </p:nvSpPr>
        <p:spPr>
          <a:xfrm>
            <a:off x="914400" y="1447920"/>
            <a:ext cx="7769880" cy="4569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  <a:spcBef>
                <a:spcPts val="581"/>
              </a:spcBef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581"/>
              </a:spcBef>
              <a:tabLst>
                <a:tab algn="l" pos="0"/>
              </a:tabLst>
            </a:pPr>
            <a:endParaRPr b="0" lang="ru-RU" sz="1800" spc="-1" strike="noStrike">
              <a:latin typeface="Arial"/>
            </a:endParaRPr>
          </a:p>
        </p:txBody>
      </p:sp>
      <p:pic>
        <p:nvPicPr>
          <p:cNvPr id="153" name="" descr=""/>
          <p:cNvPicPr/>
          <p:nvPr/>
        </p:nvPicPr>
        <p:blipFill>
          <a:blip r:embed="rId1"/>
          <a:stretch/>
        </p:blipFill>
        <p:spPr>
          <a:xfrm>
            <a:off x="286560" y="1620000"/>
            <a:ext cx="8533440" cy="3780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TextShape 1"/>
          <p:cNvSpPr txBox="1"/>
          <p:nvPr/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1" lang="ru-RU" sz="2000" spc="-1" strike="noStrike">
                <a:latin typeface="Times New Roman"/>
                <a:ea typeface="Times New Roman"/>
              </a:rPr>
              <a:t>Результаты</a:t>
            </a:r>
            <a:r>
              <a:rPr b="1" lang="ru-RU" sz="2000" spc="-1" strike="noStrike">
                <a:latin typeface="Times New Roman"/>
                <a:ea typeface="Times New Roman"/>
              </a:rPr>
              <a:t> </a:t>
            </a:r>
            <a:r>
              <a:rPr b="1" lang="ru-RU" sz="2000" spc="-1" strike="noStrike">
                <a:latin typeface="Times New Roman"/>
                <a:ea typeface="Times New Roman"/>
              </a:rPr>
              <a:t>основного государственного экзамена по образовательным программам основного общего образования по </a:t>
            </a:r>
            <a:r>
              <a:rPr b="1" lang="ru-RU" sz="2000" spc="-1" strike="noStrike">
                <a:latin typeface="Times New Roman"/>
                <a:ea typeface="Times New Roman"/>
              </a:rPr>
              <a:t>физике</a:t>
            </a:r>
            <a:r>
              <a:rPr b="1" i="1" lang="ru-RU" sz="2000" spc="-1" strike="noStrike">
                <a:latin typeface="Times New Roman"/>
                <a:ea typeface="Times New Roman"/>
              </a:rPr>
              <a:t> </a:t>
            </a:r>
            <a:r>
              <a:rPr b="1" lang="ru-RU" sz="2000" spc="-1" strike="noStrike">
                <a:latin typeface="Times New Roman"/>
                <a:ea typeface="Times New Roman"/>
              </a:rPr>
              <a:t>в 202</a:t>
            </a:r>
            <a:r>
              <a:rPr b="1" lang="ru-RU" sz="2000" spc="-1" strike="noStrike">
                <a:latin typeface="Times New Roman"/>
                <a:ea typeface="Times New Roman"/>
              </a:rPr>
              <a:t>2</a:t>
            </a:r>
            <a:r>
              <a:rPr b="1" lang="x-none" sz="2000" spc="-1" strike="noStrike">
                <a:latin typeface="Times New Roman"/>
                <a:ea typeface="Times New Roman"/>
              </a:rPr>
              <a:t> году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55" name="TextShape 2"/>
          <p:cNvSpPr txBox="1"/>
          <p:nvPr/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  <p:pic>
        <p:nvPicPr>
          <p:cNvPr id="156" name="" descr=""/>
          <p:cNvPicPr/>
          <p:nvPr/>
        </p:nvPicPr>
        <p:blipFill>
          <a:blip r:embed="rId1"/>
          <a:stretch/>
        </p:blipFill>
        <p:spPr>
          <a:xfrm>
            <a:off x="199440" y="1620000"/>
            <a:ext cx="8620560" cy="37954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TextShape 1"/>
          <p:cNvSpPr txBox="1"/>
          <p:nvPr/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1" lang="ru-RU" sz="2000" spc="-1" strike="noStrike">
                <a:latin typeface="Times New Roman"/>
                <a:ea typeface="Times New Roman"/>
              </a:rPr>
              <a:t>Статистические данные по количеству, средне</a:t>
            </a:r>
            <a:r>
              <a:rPr b="1" lang="ru-RU" sz="2000" spc="-1" strike="noStrike">
                <a:latin typeface="Times New Roman"/>
                <a:ea typeface="Times New Roman"/>
              </a:rPr>
              <a:t>му</a:t>
            </a:r>
            <a:r>
              <a:rPr b="1" lang="ru-RU" sz="2000" spc="-1" strike="noStrike">
                <a:latin typeface="Times New Roman"/>
                <a:ea typeface="Times New Roman"/>
              </a:rPr>
              <a:t> </a:t>
            </a:r>
            <a:r>
              <a:rPr b="1" lang="ru-RU" sz="2000" spc="-1" strike="noStrike">
                <a:latin typeface="Times New Roman"/>
                <a:ea typeface="Times New Roman"/>
              </a:rPr>
              <a:t>баллу</a:t>
            </a:r>
            <a:r>
              <a:rPr b="1" lang="ru-RU" sz="2000" spc="-1" strike="noStrike">
                <a:latin typeface="Times New Roman"/>
                <a:ea typeface="Times New Roman"/>
              </a:rPr>
              <a:t> по общеобразовательным предметам участников</a:t>
            </a:r>
            <a:r>
              <a:rPr b="1" lang="ru-RU" sz="2000" spc="-1" strike="noStrike">
                <a:latin typeface="Times New Roman"/>
                <a:ea typeface="Times New Roman"/>
              </a:rPr>
              <a:t> </a:t>
            </a:r>
            <a:r>
              <a:rPr b="1" lang="ru-RU" sz="2000" spc="-1" strike="noStrike">
                <a:latin typeface="Times New Roman"/>
                <a:ea typeface="Times New Roman"/>
              </a:rPr>
              <a:t> государственной итоговой аттестации в форме </a:t>
            </a:r>
            <a:r>
              <a:rPr b="1" lang="ru-RU" sz="2000" spc="-1" strike="noStrike">
                <a:latin typeface="Times New Roman"/>
                <a:ea typeface="Times New Roman"/>
              </a:rPr>
              <a:t>ОГЭ </a:t>
            </a:r>
            <a:r>
              <a:rPr b="1" lang="ru-RU" sz="2000" spc="-1" strike="noStrike">
                <a:latin typeface="Times New Roman"/>
                <a:ea typeface="Times New Roman"/>
              </a:rPr>
              <a:t>в разрезе общеобразовательных учреждений в 202</a:t>
            </a:r>
            <a:r>
              <a:rPr b="1" lang="ru-RU" sz="2000" spc="-1" strike="noStrike">
                <a:latin typeface="Times New Roman"/>
                <a:ea typeface="Times New Roman"/>
              </a:rPr>
              <a:t>2</a:t>
            </a:r>
            <a:r>
              <a:rPr b="1" lang="x-none" sz="2000" spc="-1" strike="noStrike">
                <a:latin typeface="Times New Roman"/>
                <a:ea typeface="Times New Roman"/>
              </a:rPr>
              <a:t> году 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58" name="TextShape 2"/>
          <p:cNvSpPr txBox="1"/>
          <p:nvPr/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  <p:pic>
        <p:nvPicPr>
          <p:cNvPr id="159" name="" descr=""/>
          <p:cNvPicPr/>
          <p:nvPr/>
        </p:nvPicPr>
        <p:blipFill>
          <a:blip r:embed="rId1"/>
          <a:stretch/>
        </p:blipFill>
        <p:spPr>
          <a:xfrm>
            <a:off x="1703520" y="1440000"/>
            <a:ext cx="6053040" cy="5220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extShape 1"/>
          <p:cNvSpPr txBox="1"/>
          <p:nvPr/>
        </p:nvSpPr>
        <p:spPr>
          <a:xfrm>
            <a:off x="457200" y="137520"/>
            <a:ext cx="8229240" cy="1416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1" lang="ru-RU" sz="2000" spc="-1" strike="noStrike">
                <a:latin typeface="Arial"/>
              </a:rPr>
              <a:t>Статистические данные по количеству</a:t>
            </a:r>
            <a:r>
              <a:rPr b="1" lang="ru-RU" sz="2000" spc="-1" strike="noStrike">
                <a:latin typeface="Arial"/>
              </a:rPr>
              <a:t> участников</a:t>
            </a:r>
            <a:r>
              <a:rPr b="1" lang="ru-RU" sz="2000" spc="-1" strike="noStrike">
                <a:latin typeface="Arial"/>
              </a:rPr>
              <a:t>, средн</a:t>
            </a:r>
            <a:r>
              <a:rPr b="1" lang="ru-RU" sz="2000" spc="-1" strike="noStrike">
                <a:latin typeface="Arial"/>
              </a:rPr>
              <a:t>ему баллу, </a:t>
            </a:r>
            <a:r>
              <a:rPr b="1" lang="ru-RU" sz="2000" spc="-1" strike="noStrike">
                <a:latin typeface="Arial"/>
              </a:rPr>
              <a:t> по общеобразовательным предметам участников</a:t>
            </a:r>
            <a:r>
              <a:rPr b="1" lang="ru-RU" sz="2000" spc="-1" strike="noStrike">
                <a:latin typeface="Arial"/>
              </a:rPr>
              <a:t> </a:t>
            </a:r>
            <a:r>
              <a:rPr b="1" lang="ru-RU" sz="2000" spc="-1" strike="noStrike">
                <a:latin typeface="Arial"/>
              </a:rPr>
              <a:t> государственной итоговой аттестации </a:t>
            </a:r>
            <a:br/>
            <a:r>
              <a:rPr b="1" lang="ru-RU" sz="2000" spc="-1" strike="noStrike">
                <a:latin typeface="Arial"/>
              </a:rPr>
              <a:t>в форме </a:t>
            </a:r>
            <a:r>
              <a:rPr b="1" lang="ru-RU" sz="2000" spc="-1" strike="noStrike">
                <a:latin typeface="Arial"/>
              </a:rPr>
              <a:t>ОГЭ в сравнении с окружными показателями </a:t>
            </a:r>
            <a:r>
              <a:rPr b="1" lang="ru-RU" sz="2000" spc="-1" strike="noStrike">
                <a:latin typeface="Arial"/>
              </a:rPr>
              <a:t>в 202</a:t>
            </a:r>
            <a:r>
              <a:rPr b="1" lang="ru-RU" sz="2000" spc="-1" strike="noStrike">
                <a:latin typeface="Arial"/>
              </a:rPr>
              <a:t>2</a:t>
            </a:r>
            <a:r>
              <a:rPr b="1" lang="ru-RU" sz="2000" spc="-1" strike="noStrike">
                <a:latin typeface="Arial"/>
              </a:rPr>
              <a:t> году </a:t>
            </a:r>
            <a:endParaRPr b="1" lang="ru-RU" sz="2000" spc="-1" strike="noStrike">
              <a:latin typeface="Arial"/>
            </a:endParaRPr>
          </a:p>
        </p:txBody>
      </p:sp>
      <p:sp>
        <p:nvSpPr>
          <p:cNvPr id="161" name="TextShape 2"/>
          <p:cNvSpPr txBox="1"/>
          <p:nvPr/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  <p:pic>
        <p:nvPicPr>
          <p:cNvPr id="162" name="" descr=""/>
          <p:cNvPicPr/>
          <p:nvPr/>
        </p:nvPicPr>
        <p:blipFill>
          <a:blip r:embed="rId1"/>
          <a:stretch/>
        </p:blipFill>
        <p:spPr>
          <a:xfrm>
            <a:off x="180000" y="1620000"/>
            <a:ext cx="8787960" cy="3960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Picture 2" descr="https://ppt4web.ru/images/1345/36559/640/img16.jpg"/>
          <p:cNvPicPr/>
          <p:nvPr/>
        </p:nvPicPr>
        <p:blipFill>
          <a:blip r:embed="rId1"/>
          <a:stretch/>
        </p:blipFill>
        <p:spPr>
          <a:xfrm>
            <a:off x="457200" y="380880"/>
            <a:ext cx="8303400" cy="6226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CustomShape 1"/>
          <p:cNvSpPr/>
          <p:nvPr/>
        </p:nvSpPr>
        <p:spPr>
          <a:xfrm>
            <a:off x="914400" y="152280"/>
            <a:ext cx="7769880" cy="759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91440" anchor="b">
            <a:normAutofit fontScale="88000"/>
          </a:bodyPr>
          <a:p>
            <a:pPr algn="ctr">
              <a:lnSpc>
                <a:spcPct val="100000"/>
              </a:lnSpc>
            </a:pPr>
            <a:r>
              <a:rPr b="1" lang="ru-RU" sz="2400" spc="-1" strike="noStrike">
                <a:solidFill>
                  <a:srgbClr val="c00000"/>
                </a:solidFill>
                <a:latin typeface="Times New Roman"/>
                <a:ea typeface="DejaVu Sans"/>
              </a:rPr>
              <a:t>Количество участников ЕГЭ по Нижневартовскому району за 2021 – 2022 учебном году</a:t>
            </a:r>
            <a:endParaRPr b="0" lang="ru-RU" sz="2400" spc="-1" strike="noStrike">
              <a:latin typeface="Arial"/>
            </a:endParaRPr>
          </a:p>
        </p:txBody>
      </p:sp>
      <p:graphicFrame>
        <p:nvGraphicFramePr>
          <p:cNvPr id="130" name="Table 2"/>
          <p:cNvGraphicFramePr/>
          <p:nvPr/>
        </p:nvGraphicFramePr>
        <p:xfrm>
          <a:off x="914400" y="900000"/>
          <a:ext cx="7185240" cy="5852520"/>
        </p:xfrm>
        <a:graphic>
          <a:graphicData uri="http://schemas.openxmlformats.org/drawingml/2006/table">
            <a:tbl>
              <a:tblPr/>
              <a:tblGrid>
                <a:gridCol w="2639880"/>
                <a:gridCol w="4545720"/>
              </a:tblGrid>
              <a:tr h="382680">
                <a:tc rowSpan="2">
                  <a:txBody>
                    <a:bodyPr lIns="44280" rIns="4428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1800" spc="-1" strike="noStrike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Годы 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44280" marR="44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44280" rIns="4428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1800" spc="-1" strike="noStrike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Количество участников ЕГЭ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44280" marR="44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265040">
                <a:tc vMerge="1"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 lIns="44280" rIns="4428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Физика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endParaRPr b="0" lang="ru-RU" sz="1800" spc="-1" strike="noStrike">
                        <a:latin typeface="Arial"/>
                      </a:endParaRPr>
                    </a:p>
                  </a:txBody>
                  <a:tcPr marL="44280" marR="44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317520"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2012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49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317520"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2013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47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317520"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2014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27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317520"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2015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30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317520"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2016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34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317520"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2017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317520"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2018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23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317520"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2019 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16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317520"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2020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23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803160"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2021 </a:t>
                      </a:r>
                      <a:endParaRPr b="0" lang="ru-RU" sz="14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endParaRPr b="0" lang="ru-RU" sz="14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29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</a:tr>
              <a:tr h="544320"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 spc="-1" strike="noStrike">
                          <a:latin typeface="Times New Roman"/>
                        </a:rPr>
                        <a:t>2022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 spc="-1" strike="noStrike">
                          <a:latin typeface="Times New Roman"/>
                        </a:rPr>
                        <a:t>9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CustomShape 1"/>
          <p:cNvSpPr/>
          <p:nvPr/>
        </p:nvSpPr>
        <p:spPr>
          <a:xfrm>
            <a:off x="838080" y="609480"/>
            <a:ext cx="7769880" cy="40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91440" anchor="b">
            <a:noAutofit/>
          </a:bodyPr>
          <a:p>
            <a:pPr algn="ctr">
              <a:lnSpc>
                <a:spcPct val="100000"/>
              </a:lnSpc>
            </a:pPr>
            <a:r>
              <a:rPr b="1" lang="ru-RU" sz="2400" spc="-1" strike="noStrike">
                <a:solidFill>
                  <a:srgbClr val="c00000"/>
                </a:solidFill>
                <a:latin typeface="Times New Roman"/>
                <a:ea typeface="DejaVu Sans"/>
              </a:rPr>
              <a:t>Мониторинг успеваемости выпускников, сдававших ЕГЭ в 2021 – 2022 годах</a:t>
            </a:r>
            <a:endParaRPr b="0" lang="ru-RU" sz="2400" spc="-1" strike="noStrike">
              <a:latin typeface="Arial"/>
            </a:endParaRPr>
          </a:p>
        </p:txBody>
      </p:sp>
      <p:graphicFrame>
        <p:nvGraphicFramePr>
          <p:cNvPr id="132" name="Table 2"/>
          <p:cNvGraphicFramePr/>
          <p:nvPr/>
        </p:nvGraphicFramePr>
        <p:xfrm>
          <a:off x="1752480" y="1523880"/>
          <a:ext cx="6476400" cy="4190400"/>
        </p:xfrm>
        <a:graphic>
          <a:graphicData uri="http://schemas.openxmlformats.org/drawingml/2006/table">
            <a:tbl>
              <a:tblPr/>
              <a:tblGrid>
                <a:gridCol w="3132720"/>
                <a:gridCol w="1024200"/>
                <a:gridCol w="1159560"/>
                <a:gridCol w="1160280"/>
              </a:tblGrid>
              <a:tr h="927000">
                <a:tc rowSpan="2">
                  <a:tcPr marL="48960" marR="489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 gridSpan="3">
                  <a:txBody>
                    <a:bodyPr lIns="48960" rIns="4896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2400" spc="-1" strike="noStrike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Физика %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48960" marR="489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</a:tr>
              <a:tr h="927000">
                <a:tc vMerge="1"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2020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2021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2022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</a:tr>
              <a:tr h="1409760">
                <a:tc>
                  <a:txBody>
                    <a:bodyPr lIns="48960" rIns="4896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2400" spc="-1" strike="noStrike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Общая успеваемость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48960" marR="489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</a:tr>
              <a:tr h="927000">
                <a:tc>
                  <a:txBody>
                    <a:bodyPr lIns="48960" rIns="4896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2400" spc="-1" strike="noStrike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Неуспевающих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48960" marR="489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CustomShape 1"/>
          <p:cNvSpPr/>
          <p:nvPr/>
        </p:nvSpPr>
        <p:spPr>
          <a:xfrm>
            <a:off x="304920" y="71640"/>
            <a:ext cx="8705880" cy="11887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ru-RU" sz="1800" spc="-1" strike="noStrike">
                <a:solidFill>
                  <a:srgbClr val="c00000"/>
                </a:solidFill>
                <a:latin typeface="Times New Roman"/>
                <a:ea typeface="Arial Unicode MS"/>
              </a:rPr>
              <a:t>Количество участников ЕГЭ в 2022 году в Нижневартовском районе в разрезе </a:t>
            </a:r>
            <a:br/>
            <a:r>
              <a:rPr b="1" lang="ru-RU" sz="1800" spc="-1" strike="noStrike">
                <a:solidFill>
                  <a:srgbClr val="c00000"/>
                </a:solidFill>
                <a:latin typeface="Times New Roman"/>
                <a:ea typeface="Arial Unicode MS"/>
              </a:rPr>
              <a:t>муниципальных образовательных учреждений </a:t>
            </a:r>
            <a:br/>
            <a:endParaRPr b="0" lang="ru-RU" sz="1800" spc="-1" strike="noStrike">
              <a:latin typeface="Arial"/>
            </a:endParaRPr>
          </a:p>
        </p:txBody>
      </p:sp>
      <p:pic>
        <p:nvPicPr>
          <p:cNvPr id="134" name="" descr=""/>
          <p:cNvPicPr/>
          <p:nvPr/>
        </p:nvPicPr>
        <p:blipFill>
          <a:blip r:embed="rId1"/>
          <a:stretch/>
        </p:blipFill>
        <p:spPr>
          <a:xfrm>
            <a:off x="900000" y="912600"/>
            <a:ext cx="7560000" cy="5945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457200" y="71640"/>
            <a:ext cx="8303400" cy="11887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ru-RU" sz="1800" spc="-1" strike="noStrike">
                <a:solidFill>
                  <a:srgbClr val="c00000"/>
                </a:solidFill>
                <a:latin typeface="Times New Roman"/>
                <a:ea typeface="Arial Unicode MS"/>
              </a:rPr>
              <a:t>Средний балл по предметам ЕГЭ в 2022 году у выпускников дневных и очно-заочных общеобразовательных школ</a:t>
            </a:r>
            <a:br/>
            <a:endParaRPr b="0" lang="ru-RU" sz="1800" spc="-1" strike="noStrike">
              <a:latin typeface="Arial"/>
            </a:endParaRPr>
          </a:p>
        </p:txBody>
      </p:sp>
      <p:pic>
        <p:nvPicPr>
          <p:cNvPr id="136" name="" descr=""/>
          <p:cNvPicPr/>
          <p:nvPr/>
        </p:nvPicPr>
        <p:blipFill>
          <a:blip r:embed="rId1"/>
          <a:stretch/>
        </p:blipFill>
        <p:spPr>
          <a:xfrm>
            <a:off x="164160" y="1080000"/>
            <a:ext cx="8835840" cy="53611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CustomShape 1"/>
          <p:cNvSpPr/>
          <p:nvPr/>
        </p:nvSpPr>
        <p:spPr>
          <a:xfrm>
            <a:off x="457200" y="71640"/>
            <a:ext cx="8303400" cy="11887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c9211e"/>
                </a:solidFill>
                <a:latin typeface="Arial"/>
                <a:ea typeface="DejaVu Sans"/>
              </a:rPr>
              <a:t>Количество поданных и удовлетворённых апелляций по предметам</a:t>
            </a:r>
            <a:br/>
            <a:r>
              <a:rPr b="0" lang="ru-RU" sz="1800" spc="-1" strike="noStrike">
                <a:solidFill>
                  <a:srgbClr val="c9211e"/>
                </a:solidFill>
                <a:latin typeface="Arial"/>
                <a:ea typeface="DejaVu Sans"/>
              </a:rPr>
              <a:t> ЕГЭ в 2022 году</a:t>
            </a:r>
            <a:br/>
            <a:endParaRPr b="0" lang="ru-RU" sz="1800" spc="-1" strike="noStrike">
              <a:latin typeface="Arial"/>
            </a:endParaRPr>
          </a:p>
        </p:txBody>
      </p:sp>
      <p:pic>
        <p:nvPicPr>
          <p:cNvPr id="138" name="" descr=""/>
          <p:cNvPicPr/>
          <p:nvPr/>
        </p:nvPicPr>
        <p:blipFill>
          <a:blip r:embed="rId1"/>
          <a:stretch/>
        </p:blipFill>
        <p:spPr>
          <a:xfrm>
            <a:off x="121680" y="1620000"/>
            <a:ext cx="8878320" cy="3420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ustomShape 1"/>
          <p:cNvSpPr/>
          <p:nvPr/>
        </p:nvSpPr>
        <p:spPr>
          <a:xfrm>
            <a:off x="914400" y="274680"/>
            <a:ext cx="7769880" cy="713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91440" anchor="b">
            <a:normAutofit/>
          </a:bodyPr>
          <a:p>
            <a:pPr algn="ctr">
              <a:lnSpc>
                <a:spcPct val="100000"/>
              </a:lnSpc>
            </a:pPr>
            <a:r>
              <a:rPr b="0" lang="ru-RU" sz="3200" spc="-1" strike="noStrike">
                <a:solidFill>
                  <a:srgbClr val="9b2d1f"/>
                </a:solidFill>
                <a:latin typeface="Franklin Gothic Book"/>
                <a:ea typeface="DejaVu Sans"/>
              </a:rPr>
              <a:t>Результаты ЕГЭ по физике в 2022 году</a:t>
            </a:r>
            <a:endParaRPr b="0" lang="ru-RU" sz="3200" spc="-1" strike="noStrike">
              <a:latin typeface="Arial"/>
            </a:endParaRPr>
          </a:p>
        </p:txBody>
      </p:sp>
      <p:pic>
        <p:nvPicPr>
          <p:cNvPr id="140" name="" descr=""/>
          <p:cNvPicPr/>
          <p:nvPr/>
        </p:nvPicPr>
        <p:blipFill>
          <a:blip r:embed="rId1"/>
          <a:stretch/>
        </p:blipFill>
        <p:spPr>
          <a:xfrm>
            <a:off x="180000" y="1080000"/>
            <a:ext cx="8623800" cy="5220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CustomShape 1"/>
          <p:cNvSpPr/>
          <p:nvPr/>
        </p:nvSpPr>
        <p:spPr>
          <a:xfrm>
            <a:off x="380880" y="228600"/>
            <a:ext cx="84556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Результаты участников ЕГЭ по образовательным учреждениям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9b2d1f"/>
                </a:solidFill>
                <a:latin typeface="Times New Roman"/>
                <a:ea typeface="DejaVu Sans"/>
              </a:rPr>
              <a:t>(тестовые баллы)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142" name="" descr=""/>
          <p:cNvPicPr/>
          <p:nvPr/>
        </p:nvPicPr>
        <p:blipFill>
          <a:blip r:embed="rId1"/>
          <a:stretch/>
        </p:blipFill>
        <p:spPr>
          <a:xfrm>
            <a:off x="202680" y="1620000"/>
            <a:ext cx="8713080" cy="3600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extShape 1"/>
          <p:cNvSpPr txBox="1"/>
          <p:nvPr/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1" lang="x-none" sz="2000" spc="-1" strike="noStrike">
                <a:latin typeface="Times New Roman"/>
                <a:ea typeface="Times New Roman"/>
              </a:rPr>
              <a:t>Распределение участников ЕГЭ по предмету по тестовым баллам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44" name="TextShape 2"/>
          <p:cNvSpPr txBox="1"/>
          <p:nvPr/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  <p:pic>
        <p:nvPicPr>
          <p:cNvPr id="145" name="" descr=""/>
          <p:cNvPicPr/>
          <p:nvPr/>
        </p:nvPicPr>
        <p:blipFill>
          <a:blip r:embed="rId1"/>
          <a:stretch/>
        </p:blipFill>
        <p:spPr>
          <a:xfrm>
            <a:off x="8640" y="1153800"/>
            <a:ext cx="9143640" cy="4550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468</TotalTime>
  <Application>LibreOffice/7.0.1.2$Windows_X86_64 LibreOffice_project/7cbcfc562f6eb6708b5ff7d7397325de9e764452</Application>
  <Words>2811</Words>
  <Paragraphs>1841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2017-10-22T17:37:34Z</dcterms:created>
  <dc:creator>Наташа</dc:creator>
  <dc:description/>
  <dc:language>ru-RU</dc:language>
  <cp:lastModifiedBy/>
  <dcterms:modified xsi:type="dcterms:W3CDTF">2022-10-26T19:18:05Z</dcterms:modified>
  <cp:revision>86</cp:revision>
  <dc:subject/>
  <dc:title>Слайд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Экран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24</vt:i4>
  </property>
</Properties>
</file>