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42" r:id="rId2"/>
  </p:sldMasterIdLst>
  <p:sldIdLst>
    <p:sldId id="262" r:id="rId3"/>
    <p:sldId id="276" r:id="rId4"/>
    <p:sldId id="260" r:id="rId5"/>
    <p:sldId id="274" r:id="rId6"/>
    <p:sldId id="275" r:id="rId7"/>
    <p:sldId id="277" r:id="rId8"/>
    <p:sldId id="279" r:id="rId9"/>
    <p:sldId id="280" r:id="rId10"/>
    <p:sldId id="282" r:id="rId11"/>
    <p:sldId id="281" r:id="rId12"/>
    <p:sldId id="283" r:id="rId13"/>
    <p:sldId id="271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69" r:id="rId22"/>
    <p:sldId id="265" r:id="rId23"/>
  </p:sldIdLst>
  <p:sldSz cx="12192000" cy="6858000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p="http://schemas.openxmlformats.org/presentationml/2006/main">
  <p:cmAuthor id="1" name="Владимир" initials="В" lastIdx="0" clrIdx="0">
    <p:extLst>
      <p:ext uri="{19B8F6BF-5375-455C-9EA6-DF929625EA0E}">
        <p15:presenceInfo xmlns:p15="http://schemas.microsoft.com/office/powerpoint/2012/main" xmlns="" userId="Владими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1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CB731-FB2A-4CC8-90EF-F173567B35B7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6E818-9AE5-4EDE-8407-B31BDB3CED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CB731-FB2A-4CC8-90EF-F173567B35B7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6E818-9AE5-4EDE-8407-B31BDB3CED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CB731-FB2A-4CC8-90EF-F173567B35B7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6E818-9AE5-4EDE-8407-B31BDB3CED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1CB731-FB2A-4CC8-90EF-F173567B35B7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16E818-9AE5-4EDE-8407-B31BDB3CED6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9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jpeg" /><Relationship Id="rId5" Type="http://schemas.openxmlformats.org/officeDocument/2006/relationships/image" Target="../media/image5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9.jpeg" /><Relationship Id="rId6" Type="http://schemas.openxmlformats.org/officeDocument/2006/relationships/image" Target="../media/image2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Relationship Id="rId3" Type="http://schemas.openxmlformats.org/officeDocument/2006/relationships/image" Target="../media/image33.jpeg" /><Relationship Id="rId4" Type="http://schemas.openxmlformats.org/officeDocument/2006/relationships/image" Target="../media/image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Relationship Id="rId4" Type="http://schemas.openxmlformats.org/officeDocument/2006/relationships/image" Target="../media/image1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5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1.jpeg" /><Relationship Id="rId3" Type="http://schemas.openxmlformats.org/officeDocument/2006/relationships/image" Target="../media/image42.jpeg" /><Relationship Id="rId4" Type="http://schemas.openxmlformats.org/officeDocument/2006/relationships/image" Target="../media/image43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4.jpeg" /><Relationship Id="rId3" Type="http://schemas.openxmlformats.org/officeDocument/2006/relationships/image" Target="../media/image45.jpeg" /><Relationship Id="rId4" Type="http://schemas.openxmlformats.org/officeDocument/2006/relationships/image" Target="../media/image2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Relationship Id="rId3" Type="http://schemas.openxmlformats.org/officeDocument/2006/relationships/image" Target="../media/image46.png" /><Relationship Id="rId4" Type="http://schemas.openxmlformats.org/officeDocument/2006/relationships/image" Target="../media/image4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398436" y="177422"/>
            <a:ext cx="887485" cy="15599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28371" y="5242818"/>
            <a:ext cx="1216978" cy="121697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420018" y="1163017"/>
            <a:ext cx="53562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mtClean="0">
                <a:solidFill>
                  <a:schemeClr val="accent1">
                    <a:lumMod val="75000"/>
                  </a:schemeClr>
                </a:solidFill>
              </a:rPr>
              <a:t>«Математика своими руками»</a:t>
            </a:r>
            <a:endParaRPr lang="ru-RU" sz="2800" b="1" i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i="1">
                <a:solidFill>
                  <a:schemeClr val="accent1">
                    <a:lumMod val="75000"/>
                  </a:schemeClr>
                </a:solidFill>
              </a:rPr>
              <a:t>с детьми раннего возраста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967338" y="4273621"/>
            <a:ext cx="33185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smtClean="0">
                <a:solidFill>
                  <a:schemeClr val="accent1">
                    <a:lumMod val="50000"/>
                  </a:schemeClr>
                </a:solidFill>
              </a:rPr>
              <a:t>Воспитатель:</a:t>
            </a:r>
            <a:endParaRPr lang="ru-RU" sz="2400" b="1" i="1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i="1" smtClean="0">
                <a:solidFill>
                  <a:schemeClr val="accent1">
                    <a:lumMod val="50000"/>
                  </a:schemeClr>
                </a:solidFill>
              </a:rPr>
              <a:t>Алеева.М.Р</a:t>
            </a:r>
            <a:endParaRPr lang="ru-RU" sz="2400" b="1" i="1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041220">
            <a:off x="5075749" y="3026870"/>
            <a:ext cx="3114675" cy="1323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69772" y="3769498"/>
            <a:ext cx="1704452" cy="17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303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48103" y="157130"/>
            <a:ext cx="3491567" cy="451348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831107" y="-1"/>
            <a:ext cx="3357866" cy="454510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668922" y="2447675"/>
            <a:ext cx="3132931" cy="417724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864" y="4939553"/>
            <a:ext cx="1816533" cy="15688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2446" y="4652819"/>
            <a:ext cx="1873183" cy="172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775475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3"/>
            <a:ext cx="8596668" cy="3880773"/>
          </a:xfrm>
        </p:spPr>
        <p:txBody>
          <a:bodyPr/>
          <a:lstStyle/>
          <a:p>
            <a:pPr marL="285750" indent="-285750">
              <a:buNone/>
            </a:pPr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Дидактическая игра на соответствие цифр с  отверстиями</a:t>
            </a: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55687" y="1861103"/>
            <a:ext cx="1965413" cy="1805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63" b="7401"/>
          <a:stretch>
            <a:fillRect/>
          </a:stretch>
        </p:blipFill>
        <p:spPr>
          <a:xfrm>
            <a:off x="9254797" y="4183030"/>
            <a:ext cx="2053905" cy="198450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62032" y="1448305"/>
            <a:ext cx="3523130" cy="414823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" name="Рисунок 9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4874535" y="1603157"/>
            <a:ext cx="3518694" cy="469159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13647" y="663388"/>
            <a:ext cx="6911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Дидактическая игра  «Посчитай сколько зверушек»</a:t>
            </a:r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873685" y="1160431"/>
            <a:ext cx="3635561" cy="497142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468471" y="1192304"/>
            <a:ext cx="3792069" cy="494851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42683" y="555812"/>
            <a:ext cx="7575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Математическая игра  на изучение геометрических форм и цвета               «Кто быстрее»</a:t>
            </a:r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27529" y="1326777"/>
            <a:ext cx="3908612" cy="494851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189981" y="1299882"/>
            <a:ext cx="3918160" cy="492090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88135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37129" y="735106"/>
            <a:ext cx="7270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Игра для сенсорного развития «Лучики для солнышка» </a:t>
            </a:r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10438" y="1156447"/>
            <a:ext cx="3572669" cy="468854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423648" y="1568824"/>
            <a:ext cx="3989294" cy="491265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4394" y="5466936"/>
            <a:ext cx="1216978" cy="121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88135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37129" y="735106"/>
            <a:ext cx="7270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Панно «В лесу геометрических фигур» </a:t>
            </a:r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31694" y="1201271"/>
            <a:ext cx="3783105" cy="463655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67719" y="1147483"/>
            <a:ext cx="3505200" cy="485510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2729" y="5430382"/>
            <a:ext cx="2027521" cy="142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88135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37129" y="735106"/>
            <a:ext cx="7270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Дидактическое пособие «Грибочки» </a:t>
            </a:r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45458" y="1210237"/>
            <a:ext cx="3523130" cy="446442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773271" y="1255059"/>
            <a:ext cx="3427411" cy="441063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5198" y="5737412"/>
            <a:ext cx="2266015" cy="112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88135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4447" y="286871"/>
            <a:ext cx="81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Дидактическая игра «Закрой такую же фигуру» </a:t>
            </a:r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73741" y="1174376"/>
            <a:ext cx="3854824" cy="496644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791200" y="1120588"/>
            <a:ext cx="3666565" cy="50292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71796" y="4952839"/>
            <a:ext cx="1704452" cy="17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4869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mtClean="0"/>
              <a:t>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4447" y="286871"/>
            <a:ext cx="81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Найди две половинки «Сколько кружочков» </a:t>
            </a:r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12376" y="986118"/>
            <a:ext cx="3370730" cy="464371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575603" y="1010926"/>
            <a:ext cx="3532981" cy="471064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15553" y="4244877"/>
            <a:ext cx="2350717" cy="261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57" y="319914"/>
            <a:ext cx="8596668" cy="4869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mtClean="0"/>
              <a:t>     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4447" y="286871"/>
            <a:ext cx="81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Подвижная игра «Математический кубик» 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3203" y="1066800"/>
            <a:ext cx="3999526" cy="51071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3" name="Рисунок 12"/>
          <p:cNvPicPr/>
          <p:nvPr/>
        </p:nvPicPr>
        <p:blipFill>
          <a:blip r:embed="rId3"/>
          <a:srcRect l="14451" t="10989" r="9016"/>
          <a:stretch>
            <a:fillRect/>
          </a:stretch>
        </p:blipFill>
        <p:spPr bwMode="auto">
          <a:xfrm>
            <a:off x="6849035" y="1013012"/>
            <a:ext cx="3845019" cy="522642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13307" y="4265328"/>
            <a:ext cx="887485" cy="155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485144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Объект 2"/>
          <p:cNvSpPr txBox="1"/>
          <p:nvPr/>
        </p:nvSpPr>
        <p:spPr>
          <a:xfrm>
            <a:off x="1427955" y="2481943"/>
            <a:ext cx="7528956" cy="31707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7000"/>
              </a:lnSpc>
              <a:buFont typeface="Wingdings 3" charset="2"/>
              <a:buNone/>
            </a:pPr>
            <a:endParaRPr lang="ru-RU" sz="160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9671" y="0"/>
            <a:ext cx="3343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О проекте</a:t>
            </a:r>
            <a:endParaRPr lang="ru-RU" sz="3200"/>
          </a:p>
        </p:txBody>
      </p:sp>
      <p:sp>
        <p:nvSpPr>
          <p:cNvPr id="6" name="Прямоугольник 5"/>
          <p:cNvSpPr/>
          <p:nvPr/>
        </p:nvSpPr>
        <p:spPr>
          <a:xfrm>
            <a:off x="2178424" y="1156446"/>
            <a:ext cx="59615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Тип проекта: </a:t>
            </a:r>
            <a:r>
              <a:rPr lang="ru-RU" smtClean="0"/>
              <a:t>информационно-познавательный</a:t>
            </a:r>
          </a:p>
          <a:p>
            <a:endParaRPr lang="ru-RU" smtClean="0"/>
          </a:p>
          <a:p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Участники проекта: </a:t>
            </a:r>
            <a:r>
              <a:rPr lang="ru-RU" smtClean="0"/>
              <a:t>дети второй младшей группы, семьи воспитанников, воспитатель</a:t>
            </a:r>
          </a:p>
          <a:p>
            <a:endParaRPr lang="ru-RU" smtClean="0"/>
          </a:p>
          <a:p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Форма работы: </a:t>
            </a:r>
            <a:r>
              <a:rPr lang="ru-RU" smtClean="0"/>
              <a:t>игровая, познавательная, продуктивная, работа с родителями.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7" y="3967931"/>
            <a:ext cx="214312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7456" y="3197445"/>
            <a:ext cx="3288290" cy="328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65459" y="593047"/>
            <a:ext cx="8596668" cy="388077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</a:t>
            </a:r>
            <a:r>
              <a:rPr lang="ru-RU" sz="3200" smtClean="0">
                <a:solidFill>
                  <a:schemeClr val="accent5">
                    <a:lumMod val="75000"/>
                  </a:schemeClr>
                </a:solidFill>
              </a:rPr>
              <a:t>Результативность проекта</a:t>
            </a:r>
          </a:p>
          <a:p>
            <a:pPr>
              <a:buNone/>
            </a:pPr>
            <a:endParaRPr lang="ru-RU" sz="240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smtClean="0"/>
              <a:t>В ходе проекта были созданы условия, обеспечивающие эффективное использование дидактических, математических и подвижной игры. У детей вырос уровень знаний по сенсорно – математическому развитию.</a:t>
            </a:r>
          </a:p>
          <a:p>
            <a:r>
              <a:rPr lang="ru-RU" sz="2400" smtClean="0"/>
              <a:t>Большинство детей самостоятельно анализируют, сравнивают и обобщают предметы. Понимают, где много предметов, а где один; выбирают заданные фигуры, находят лишние, собирают по образцу, называют квадрат, круг, овал, треугольник.</a:t>
            </a:r>
          </a:p>
          <a:p>
            <a:r>
              <a:rPr lang="ru-RU" sz="2400" smtClean="0"/>
              <a:t>Кроме того, дети научились общаться со сверстниками и взрослыми, включаться в игровую деятельность.</a:t>
            </a:r>
          </a:p>
          <a:p>
            <a:r>
              <a:rPr lang="ru-RU" sz="2400" smtClean="0"/>
              <a:t>Сотрудничество с родителями способствовало повышению их компетентности в вопросах сенсорно – математического воспитания, проявлению заинтересованного отношения к работе педагогов.</a:t>
            </a:r>
          </a:p>
          <a:p>
            <a:r>
              <a:rPr lang="ru-RU" sz="2400" smtClean="0"/>
              <a:t>Родители получили методические рекомендации по созданию условий проведения дидактических игр, консультации по изготовлению дидактических игр: шнуровка, бусы, шумовые коробочки, «чудесный мешочек».</a:t>
            </a:r>
          </a:p>
        </p:txBody>
      </p:sp>
    </p:spTree>
    <p:extLst>
      <p:ext uri="{BB962C8B-B14F-4D97-AF65-F5344CB8AC3E}">
        <p14:creationId xmlns:p14="http://schemas.microsoft.com/office/powerpoint/2010/main" xmlns="" val="2293631812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269707" y="1261804"/>
            <a:ext cx="7732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531939">
            <a:off x="3692665" y="3803255"/>
            <a:ext cx="4226247" cy="17964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45716" y="2126451"/>
            <a:ext cx="4171927" cy="2473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44881" y="3446948"/>
            <a:ext cx="2621507" cy="291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1285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Объект 2"/>
          <p:cNvSpPr txBox="1"/>
          <p:nvPr/>
        </p:nvSpPr>
        <p:spPr>
          <a:xfrm>
            <a:off x="1427955" y="2481943"/>
            <a:ext cx="7528956" cy="31707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7000"/>
              </a:lnSpc>
              <a:buFont typeface="Wingdings 3" charset="2"/>
              <a:buNone/>
            </a:pPr>
            <a:endParaRPr lang="ru-RU" sz="160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50024" y="376518"/>
            <a:ext cx="3399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               Актуальность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48000" y="1028343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>Формирование математических представлений, согласно образовательной программе дошкольного образовательного учреждения, начинается в младшей группе детского сада. Оно не сводится к тому, чтобы научить дошкольника считать, измерять и решать арифметические задачи. Это ещё и развитие способности видеть, открывать в окружающем мире свойства, отношения, зависимости, умения их «конструировать» предметами, знаками, символами. Всем известно, что математика обладает уникальными возможностями для развития детей. Занятия математикой развивают психические процессы: восприятие, внимание, память, мышление, воображение, а также формируют личностные качества учащихся: аккуратность, трудолюбие, инициативность, общительность, волевые качества и творческие способности детей.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1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Объект 2"/>
          <p:cNvSpPr txBox="1"/>
          <p:nvPr/>
        </p:nvSpPr>
        <p:spPr>
          <a:xfrm>
            <a:off x="1427955" y="2481943"/>
            <a:ext cx="7528956" cy="31707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7000"/>
              </a:lnSpc>
              <a:buFont typeface="Wingdings 3" charset="2"/>
              <a:buNone/>
            </a:pPr>
            <a:endParaRPr lang="ru-RU" sz="160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9671" y="0"/>
            <a:ext cx="3343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Цель:</a:t>
            </a:r>
            <a:endParaRPr lang="ru-RU" sz="3200"/>
          </a:p>
        </p:txBody>
      </p:sp>
      <p:sp>
        <p:nvSpPr>
          <p:cNvPr id="6" name="Прямоугольник 5"/>
          <p:cNvSpPr/>
          <p:nvPr/>
        </p:nvSpPr>
        <p:spPr>
          <a:xfrm>
            <a:off x="2178424" y="1156446"/>
            <a:ext cx="59615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Создание благоприятных условий для формирования элементарных математических представлений у детей второй младшей группы, обеспечить успешное  развитие математических знаний посредством дидактических игр математического содержания и занимательного материала.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7" y="3967931"/>
            <a:ext cx="214312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7456" y="3197445"/>
            <a:ext cx="3288290" cy="328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Объект 2"/>
          <p:cNvSpPr txBox="1"/>
          <p:nvPr/>
        </p:nvSpPr>
        <p:spPr>
          <a:xfrm>
            <a:off x="1427955" y="2481943"/>
            <a:ext cx="7528956" cy="31707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7000"/>
              </a:lnSpc>
              <a:buFont typeface="Wingdings 3" charset="2"/>
              <a:buNone/>
            </a:pPr>
            <a:endParaRPr lang="ru-RU" sz="160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9671" y="0"/>
            <a:ext cx="3343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Задачи:</a:t>
            </a:r>
            <a:endParaRPr lang="ru-RU" sz="3200"/>
          </a:p>
        </p:txBody>
      </p:sp>
      <p:sp>
        <p:nvSpPr>
          <p:cNvPr id="6" name="Прямоугольник 5"/>
          <p:cNvSpPr/>
          <p:nvPr/>
        </p:nvSpPr>
        <p:spPr>
          <a:xfrm>
            <a:off x="2178424" y="1156446"/>
            <a:ext cx="59615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- Развивать интерес к математике у детей младшего дошкольного возраста через занимательный материал</a:t>
            </a:r>
            <a:br>
              <a:rPr lang="ru-RU" smtClean="0"/>
            </a:br>
            <a:r>
              <a:rPr lang="ru-RU" smtClean="0"/>
              <a:t>- Прививать детям интерес к знаниям по математике, с помощью интересных заданий и игр сделать увлекательным для ребёнка усвоение начал математики;</a:t>
            </a:r>
            <a:br>
              <a:rPr lang="ru-RU" smtClean="0"/>
            </a:br>
            <a:r>
              <a:rPr lang="ru-RU" smtClean="0"/>
              <a:t>-Воспитывать самостоятельность, умение понимать учебную задачу и выполнять ее самостоятельно</a:t>
            </a: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44770" y="4671732"/>
            <a:ext cx="3038475" cy="1504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7500" y="4602107"/>
            <a:ext cx="230505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46705" y="201161"/>
            <a:ext cx="8596668" cy="5237738"/>
          </a:xfrm>
        </p:spPr>
        <p:txBody>
          <a:bodyPr>
            <a:normAutofit/>
          </a:bodyPr>
          <a:lstStyle/>
          <a:p>
            <a:pPr marL="0" indent="0" defTabSz="914400">
              <a:lnSpc>
                <a:spcPct val="117000"/>
              </a:lnSpc>
              <a:buNone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Вначале детям раннего возраста необходимо научиться различать величины и </a:t>
            </a:r>
            <a:r>
              <a:rPr lang="ru-RU" sz="160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цвета. Для </a:t>
            </a:r>
            <a:r>
              <a:rPr lang="ru-RU" sz="160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этого следует использовать дидактические игры: </a:t>
            </a:r>
            <a:r>
              <a:rPr lang="ru-RU" sz="160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«Геометрические фигуры», «Подбери инструмент», </a:t>
            </a:r>
            <a:r>
              <a:rPr lang="ru-RU" sz="160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«Разноцветные поляны», </a:t>
            </a:r>
            <a:r>
              <a:rPr lang="ru-RU" sz="160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«Большой -маленький», «Умные пальчики» </a:t>
            </a:r>
            <a:r>
              <a:rPr lang="ru-RU" sz="160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др. Как правило дидактический материал вызывает у детей большой интерес, желание действовать. Малыши обмениваются предметами, сравнивают их, делают </a:t>
            </a:r>
            <a:r>
              <a:rPr lang="ru-RU" sz="160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умозаключения.</a:t>
            </a:r>
            <a:endParaRPr lang="ru-RU" sz="160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902190" y="2295120"/>
            <a:ext cx="3409834" cy="402484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235387" y="2294965"/>
            <a:ext cx="3514165" cy="403411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xmlns="" val="407775475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97858" y="286871"/>
            <a:ext cx="3658348" cy="474233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696030" y="1360861"/>
            <a:ext cx="3927871" cy="52371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577" y="5063963"/>
            <a:ext cx="2456329" cy="168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775475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860168" y="170328"/>
            <a:ext cx="3792514" cy="505609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" name="Рисунок 9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010477" y="1290919"/>
            <a:ext cx="4169382" cy="508255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84" y="5357169"/>
            <a:ext cx="3034930" cy="150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775475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3230E9-3E79-4ADF-918F-362D20689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76519"/>
            <a:ext cx="8596668" cy="5664844"/>
          </a:xfrm>
        </p:spPr>
        <p:txBody>
          <a:bodyPr>
            <a:normAutofit/>
          </a:bodyPr>
          <a:lstStyle/>
          <a:p>
            <a:pPr marL="285750" indent="-285750">
              <a:buNone/>
            </a:pPr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«Собери по образцу»</a:t>
            </a: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04800" y="1021977"/>
            <a:ext cx="3818966" cy="484990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907742" y="1013012"/>
            <a:ext cx="3544504" cy="48319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9954" y="2835607"/>
            <a:ext cx="1344706" cy="280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7041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pageCurlDouble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Arial"/>
        <a:cs typeface="Arial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Flow</Template>
  <Company>SPecialiST RePack</Company>
  <PresentationFormat>Произвольный</PresentationFormat>
  <Paragraphs>40</Paragraphs>
  <Slides>21</Slides>
  <Notes>0</Notes>
  <TotalTime>280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9">
      <vt:lpstr>Arial</vt:lpstr>
      <vt:lpstr>Calibri</vt:lpstr>
      <vt:lpstr>Constantia</vt:lpstr>
      <vt:lpstr>Wingdings 2</vt:lpstr>
      <vt:lpstr>Wingdings 3</vt:lpstr>
      <vt:lpstr>Times New Roman</vt:lpstr>
      <vt:lpstr>Wingdings</vt:lpstr>
      <vt:lpstr>Поток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1</dc:creator>
  <cp:lastModifiedBy>Пользователь Windows</cp:lastModifiedBy>
  <cp:revision>44</cp:revision>
  <dcterms:created xsi:type="dcterms:W3CDTF">2019-09-30T08:00:53Z</dcterms:created>
  <dcterms:modified xsi:type="dcterms:W3CDTF">2023-06-17T04:56:14Z</dcterms:modified>
</cp:coreProperties>
</file>