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image/vnd.ms-photo" Extension="wd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>
      <p:cViewPr>
        <p:scale>
          <a:sx n="60" d="100"/>
          <a:sy n="60" d="100"/>
        </p:scale>
        <p:origin x="168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2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49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8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8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63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64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6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51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8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2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0963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14" r:id="rId4"/>
    <p:sldLayoutId id="2147483715" r:id="rId5"/>
    <p:sldLayoutId id="2147483720" r:id="rId6"/>
    <p:sldLayoutId id="2147483716" r:id="rId7"/>
    <p:sldLayoutId id="2147483717" r:id="rId8"/>
    <p:sldLayoutId id="2147483718" r:id="rId9"/>
    <p:sldLayoutId id="2147483719" r:id="rId10"/>
    <p:sldLayoutId id="2147483721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6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05729A4-6F0F-4423-AD0C-EF27345E6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4CB79E-F775-42E6-994C-D5FA8C17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AAB5B94-95EF-4963-859C-1FA406D62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descr="Парта с книгами и карандашами на фоне доски" id="4" name="Picture 1">
            <a:extLst>
              <a:ext uri="{FF2B5EF4-FFF2-40B4-BE49-F238E27FC236}">
                <a16:creationId xmlns:a16="http://schemas.microsoft.com/office/drawing/2014/main" id="{E09D8BF4-7BBB-07FE-E726-2DE9E6E557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1144CB2B-3590-24CB-2AE1-C2A9F984B927}"/>
              </a:ext>
            </a:extLst>
          </p:cNvPr>
          <p:cNvSpPr/>
          <p:nvPr/>
        </p:nvSpPr>
        <p:spPr>
          <a:xfrm>
            <a:off x="444024" y="1864691"/>
            <a:ext cx="5649466" cy="31286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r>
              <a:rPr dirty="0" lang="ru-RU" sz="5400">
                <a:solidFill>
                  <a:schemeClr val="tx1"/>
                </a:solidFill>
              </a:rPr>
              <a:t>«Безопасность детей в интернете»</a:t>
            </a:r>
          </a:p>
        </p:txBody>
      </p:sp>
    </p:spTree>
    <p:extLst>
      <p:ext uri="{BB962C8B-B14F-4D97-AF65-F5344CB8AC3E}">
        <p14:creationId xmlns:p14="http://schemas.microsoft.com/office/powerpoint/2010/main" val="1392686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48CC017-B063-5D24-0DDC-2AA7CC43B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239" y="423372"/>
            <a:ext cx="7323603" cy="524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Мери </a:t>
            </a:r>
            <a:r>
              <a:rPr lang="ru-RU" sz="28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Айкен</a:t>
            </a: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: Дядя из интернета любит меня больше, чем ты. Как защитить ребенка от опасностей интернете.</a:t>
            </a:r>
          </a:p>
          <a:p>
            <a:pPr marL="0" indent="0" algn="ctr">
              <a:buNone/>
            </a:pPr>
            <a:r>
              <a:rPr lang="ru-RU" sz="800" dirty="0"/>
              <a:t> </a:t>
            </a:r>
            <a:br>
              <a:rPr lang="ru-RU" sz="2800" dirty="0"/>
            </a:br>
            <a:r>
              <a:rPr lang="ru-RU" sz="2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Из этой книги вы узнаете, как вовремя распознать угрозу в интернете предотвратить несчастные случаи, обезопасить личные данные, избавиться от интернет-зависимости и контролировать деятельность ребенка в Интернете</a:t>
            </a:r>
            <a:r>
              <a:rPr lang="ru-RU" sz="2600" dirty="0"/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Ознакомится с книгой: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FECC9E-97AE-3FE1-A160-BADC34328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58" y="930176"/>
            <a:ext cx="3926872" cy="52424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2AFAAE-FC79-9A81-612D-CB98257E3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981" y="4723152"/>
            <a:ext cx="1872200" cy="1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87717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75530F-B083-FE63-7EA6-04F6C8AC0A17}"/>
              </a:ext>
            </a:extLst>
          </p:cNvPr>
          <p:cNvSpPr/>
          <p:nvPr/>
        </p:nvSpPr>
        <p:spPr>
          <a:xfrm>
            <a:off x="402393" y="1113262"/>
            <a:ext cx="5481570" cy="5078388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1CC76A-4287-7D5B-04A2-C02397F3F824}"/>
              </a:ext>
            </a:extLst>
          </p:cNvPr>
          <p:cNvSpPr txBox="1"/>
          <p:nvPr/>
        </p:nvSpPr>
        <p:spPr>
          <a:xfrm>
            <a:off x="402393" y="1740951"/>
            <a:ext cx="5388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tx2">
                    <a:lumMod val="25000"/>
                    <a:lumOff val="75000"/>
                  </a:schemeClr>
                </a:solidFill>
              </a:rPr>
              <a:t>ЭЛЕКТРОНЫЕ РИСКИ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75814D-5983-9274-35A6-8A08F55B3A1F}"/>
              </a:ext>
            </a:extLst>
          </p:cNvPr>
          <p:cNvSpPr txBox="1"/>
          <p:nvPr/>
        </p:nvSpPr>
        <p:spPr>
          <a:xfrm>
            <a:off x="495576" y="2379285"/>
            <a:ext cx="5388387" cy="3184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indent="449580">
              <a:lnSpc>
                <a:spcPct val="107000"/>
              </a:lnSpc>
              <a:spcAft>
                <a:spcPts val="800"/>
              </a:spcAft>
            </a:pPr>
            <a:r>
              <a:rPr dirty="0" kern="100" lang="ru-RU" sz="2700">
                <a:solidFill>
                  <a:schemeClr val="bg1"/>
                </a:solidFill>
                <a:latin typeface="+mj-lt"/>
                <a:ea charset="0" panose="020F0502020204030204" pitchFamily="34" typeface="Calibri"/>
                <a:cs charset="0" panose="02020603050405020304" pitchFamily="18" typeface="Times New Roman"/>
              </a:rPr>
              <a:t>Р</a:t>
            </a:r>
            <a:r>
              <a:rPr dirty="0" kern="100" lang="ru-RU" sz="2700">
                <a:solidFill>
                  <a:schemeClr val="bg1"/>
                </a:solidFill>
                <a:effectLst/>
                <a:latin typeface="+mj-lt"/>
                <a:ea charset="0" panose="020F0502020204030204" pitchFamily="34" typeface="Calibri"/>
                <a:cs charset="0" panose="02020603050405020304" pitchFamily="18" typeface="Times New Roman"/>
              </a:rPr>
              <a:t>азличное программное обеспечение (вирусы, черви, «троянские кони» шпионские программы, боты и др.), которое может нанести вред компьютеру и нарушить конфиденциальность хранящейся в нем информации.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EC1C323-B2B7-F163-F724-AC775BA1506A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" t="28"/>
          <a:stretch/>
        </p:blipFill>
        <p:spPr bwMode="auto">
          <a:xfrm>
            <a:off x="6214526" y="1581925"/>
            <a:ext cx="5665154" cy="414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996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283597"/>
            <a:ext cx="11029616" cy="121721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План собрания: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B3CEC-F594-F519-9B6B-884C019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00809"/>
            <a:ext cx="11029615" cy="4929808"/>
          </a:xfrm>
        </p:spPr>
        <p:txBody>
          <a:bodyPr>
            <a:noAutofit/>
          </a:bodyPr>
          <a:lstStyle/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 видами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со способами избежания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Интерактив по созданию стен-газеты для детей о безопасности в интернете. </a:t>
            </a:r>
          </a:p>
        </p:txBody>
      </p:sp>
      <p:pic>
        <p:nvPicPr>
          <p:cNvPr id="5" name="Рисунок 4" descr="Флажок контур">
            <a:extLst>
              <a:ext uri="{FF2B5EF4-FFF2-40B4-BE49-F238E27FC236}">
                <a16:creationId xmlns:a16="http://schemas.microsoft.com/office/drawing/2014/main" id="{673111F7-CC0A-4D23-3549-6645B5CD4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1191" y="1323754"/>
            <a:ext cx="73724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93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006" y="669850"/>
            <a:ext cx="12145980" cy="691117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Советы по защите ребенка в интернете: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35E7FDA-C571-27D9-2217-654DA7DB4A63}"/>
              </a:ext>
            </a:extLst>
          </p:cNvPr>
          <p:cNvCxnSpPr>
            <a:cxnSpLocks/>
          </p:cNvCxnSpPr>
          <p:nvPr/>
        </p:nvCxnSpPr>
        <p:spPr>
          <a:xfrm>
            <a:off x="5904614" y="1509824"/>
            <a:ext cx="0" cy="510362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98705B4-B38B-3A0F-A4C1-02C46EFD31C4}"/>
              </a:ext>
            </a:extLst>
          </p:cNvPr>
          <p:cNvSpPr txBox="1"/>
          <p:nvPr/>
        </p:nvSpPr>
        <p:spPr>
          <a:xfrm>
            <a:off x="1552354" y="1386713"/>
            <a:ext cx="2466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Вредные: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E42117-AC8E-1A37-A94D-0AC464DD82D9}"/>
              </a:ext>
            </a:extLst>
          </p:cNvPr>
          <p:cNvSpPr txBox="1"/>
          <p:nvPr/>
        </p:nvSpPr>
        <p:spPr>
          <a:xfrm>
            <a:off x="8148084" y="1509824"/>
            <a:ext cx="2877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Полезные: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3E7B1-BE47-493C-7773-4BCDE8C8C78F}"/>
              </a:ext>
            </a:extLst>
          </p:cNvPr>
          <p:cNvSpPr txBox="1"/>
          <p:nvPr/>
        </p:nvSpPr>
        <p:spPr>
          <a:xfrm>
            <a:off x="340240" y="2217710"/>
            <a:ext cx="500793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Если ребенок рассказал вам что его </a:t>
            </a:r>
            <a:r>
              <a:rPr lang="ru-RU" sz="2600" dirty="0" err="1"/>
              <a:t>булят</a:t>
            </a:r>
            <a:r>
              <a:rPr lang="ru-RU" sz="2600" dirty="0"/>
              <a:t> в интернете, проведите с ребенком жесткую беседу и накажите.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058450-0A96-FF2E-770E-FC60DE5F22AA}"/>
              </a:ext>
            </a:extLst>
          </p:cNvPr>
          <p:cNvSpPr txBox="1"/>
          <p:nvPr/>
        </p:nvSpPr>
        <p:spPr>
          <a:xfrm>
            <a:off x="256952" y="4033592"/>
            <a:ext cx="53056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Категорически запретите ребенку пользоваться интернетом.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00A402-A3D8-60BE-0B92-810566932BCA}"/>
              </a:ext>
            </a:extLst>
          </p:cNvPr>
          <p:cNvSpPr txBox="1"/>
          <p:nvPr/>
        </p:nvSpPr>
        <p:spPr>
          <a:xfrm>
            <a:off x="533398" y="5195133"/>
            <a:ext cx="47527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Дайте ребенку полную свободу действий, он сам поймет что хорошо, а что плохо.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2E0464-D770-04C3-4BC1-D4C4CD5D819E}"/>
              </a:ext>
            </a:extLst>
          </p:cNvPr>
          <p:cNvSpPr txBox="1"/>
          <p:nvPr/>
        </p:nvSpPr>
        <p:spPr>
          <a:xfrm>
            <a:off x="6246630" y="2217709"/>
            <a:ext cx="553247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Постройте доверительные отношения с ребенком, чтобы он смог прийти к вам в случаи проблем в интернете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1EB4E8-2887-34AB-609E-E7C0110F9F1D}"/>
              </a:ext>
            </a:extLst>
          </p:cNvPr>
          <p:cNvSpPr txBox="1"/>
          <p:nvPr/>
        </p:nvSpPr>
        <p:spPr>
          <a:xfrm>
            <a:off x="6402577" y="3902470"/>
            <a:ext cx="55324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Установите программу родительский контроль, объяснив ребенку для чего он нужен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B461E5-296D-18AF-AA1A-FA24C88236B5}"/>
              </a:ext>
            </a:extLst>
          </p:cNvPr>
          <p:cNvSpPr txBox="1"/>
          <p:nvPr/>
        </p:nvSpPr>
        <p:spPr>
          <a:xfrm>
            <a:off x="6461054" y="5195133"/>
            <a:ext cx="55324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Нормируйте время пользования интернетом у ребенка, и приучите делать это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251900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006" y="669850"/>
            <a:ext cx="12145980" cy="691117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Советы по защите ребенка в интернете: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35E7FDA-C571-27D9-2217-654DA7DB4A63}"/>
              </a:ext>
            </a:extLst>
          </p:cNvPr>
          <p:cNvCxnSpPr>
            <a:cxnSpLocks/>
          </p:cNvCxnSpPr>
          <p:nvPr/>
        </p:nvCxnSpPr>
        <p:spPr>
          <a:xfrm>
            <a:off x="5904614" y="1509824"/>
            <a:ext cx="0" cy="510362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98705B4-B38B-3A0F-A4C1-02C46EFD31C4}"/>
              </a:ext>
            </a:extLst>
          </p:cNvPr>
          <p:cNvSpPr txBox="1"/>
          <p:nvPr/>
        </p:nvSpPr>
        <p:spPr>
          <a:xfrm>
            <a:off x="1552354" y="1386713"/>
            <a:ext cx="2466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Вредные: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E42117-AC8E-1A37-A94D-0AC464DD82D9}"/>
              </a:ext>
            </a:extLst>
          </p:cNvPr>
          <p:cNvSpPr txBox="1"/>
          <p:nvPr/>
        </p:nvSpPr>
        <p:spPr>
          <a:xfrm>
            <a:off x="8148084" y="1509824"/>
            <a:ext cx="2877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Полезные: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3E7B1-BE47-493C-7773-4BCDE8C8C78F}"/>
              </a:ext>
            </a:extLst>
          </p:cNvPr>
          <p:cNvSpPr txBox="1"/>
          <p:nvPr/>
        </p:nvSpPr>
        <p:spPr>
          <a:xfrm>
            <a:off x="340240" y="2217710"/>
            <a:ext cx="500793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Поставьте родительский контроль, без объяснения причин.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2E0464-D770-04C3-4BC1-D4C4CD5D819E}"/>
              </a:ext>
            </a:extLst>
          </p:cNvPr>
          <p:cNvSpPr txBox="1"/>
          <p:nvPr/>
        </p:nvSpPr>
        <p:spPr>
          <a:xfrm>
            <a:off x="6246630" y="2217709"/>
            <a:ext cx="55324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Проведите беседу о том что не вся информация в интернете правдива и ей стоит верить.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984ED9-53C8-A1C3-075E-693BF3C165DE}"/>
              </a:ext>
            </a:extLst>
          </p:cNvPr>
          <p:cNvSpPr txBox="1"/>
          <p:nvPr/>
        </p:nvSpPr>
        <p:spPr>
          <a:xfrm>
            <a:off x="340240" y="3510372"/>
            <a:ext cx="500793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Если ребенку скучно или он вас отвлекает от дел, разрешайте ему пользоваться интернетом в это время.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E0B9DE-AD82-CFB2-8FAB-554F22E5391E}"/>
              </a:ext>
            </a:extLst>
          </p:cNvPr>
          <p:cNvSpPr txBox="1"/>
          <p:nvPr/>
        </p:nvSpPr>
        <p:spPr>
          <a:xfrm>
            <a:off x="6771166" y="3510371"/>
            <a:ext cx="500793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Придумайте для ребенка замену развлечения в интернете, например совместные игры, интересную книгу или просто разговор по душам. </a:t>
            </a:r>
          </a:p>
        </p:txBody>
      </p:sp>
    </p:spTree>
    <p:extLst>
      <p:ext uri="{BB962C8B-B14F-4D97-AF65-F5344CB8AC3E}">
        <p14:creationId xmlns:p14="http://schemas.microsoft.com/office/powerpoint/2010/main" val="181566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48CC017-B063-5D24-0DDC-2AA7CC43B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239" y="423372"/>
            <a:ext cx="7323603" cy="524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Джордан Шапиро: Как подготовить детей к будущему, которое едва можно предсказать</a:t>
            </a:r>
          </a:p>
          <a:p>
            <a:pPr marL="0" indent="0" algn="ctr">
              <a:buNone/>
            </a:pPr>
            <a:r>
              <a:rPr lang="ru-RU" sz="800" dirty="0">
                <a:solidFill>
                  <a:schemeClr val="bg1"/>
                </a:solidFill>
              </a:rPr>
              <a:t>т</a:t>
            </a:r>
            <a:br>
              <a:rPr lang="ru-RU" sz="2800" dirty="0"/>
            </a:br>
            <a:r>
              <a:rPr lang="ru-RU" sz="2600" dirty="0"/>
              <a:t>Философ и преподаватель Джордан Шапиро предлагает родителям не отчаиваться, а стать проводниками в мире </a:t>
            </a:r>
            <a:r>
              <a:rPr lang="ru-RU" sz="2600" dirty="0" err="1"/>
              <a:t>диджитала</a:t>
            </a:r>
            <a:r>
              <a:rPr lang="ru-RU" sz="2600" dirty="0"/>
              <a:t>, ведь это основное место, где дети могут получать уроки для жизни в новом обществе.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Ознакомится с книгой: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CB792B-1ADD-A1BA-304F-B7B909070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6647" y="883268"/>
            <a:ext cx="3348931" cy="50914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EC76BA-5881-818F-76A6-BE3520A82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2033" y="4450690"/>
            <a:ext cx="2092550" cy="212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38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283597"/>
            <a:ext cx="11029616" cy="121721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План собрания: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B3CEC-F594-F519-9B6B-884C019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00809"/>
            <a:ext cx="11029615" cy="4929808"/>
          </a:xfrm>
        </p:spPr>
        <p:txBody>
          <a:bodyPr>
            <a:noAutofit/>
          </a:bodyPr>
          <a:lstStyle/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 видами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со способами избежания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Интерактив по созданию стен-газеты для детей о безопасности в интернете. </a:t>
            </a:r>
          </a:p>
        </p:txBody>
      </p:sp>
      <p:pic>
        <p:nvPicPr>
          <p:cNvPr id="5" name="Рисунок 4" descr="Флажок контур">
            <a:extLst>
              <a:ext uri="{FF2B5EF4-FFF2-40B4-BE49-F238E27FC236}">
                <a16:creationId xmlns:a16="http://schemas.microsoft.com/office/drawing/2014/main" id="{673111F7-CC0A-4D23-3549-6645B5CD4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1191" y="1323754"/>
            <a:ext cx="737245" cy="914400"/>
          </a:xfrm>
          <a:prstGeom prst="rect">
            <a:avLst/>
          </a:prstGeom>
        </p:spPr>
      </p:pic>
      <p:pic>
        <p:nvPicPr>
          <p:cNvPr id="4" name="Рисунок 3" descr="Флажок контур">
            <a:extLst>
              <a:ext uri="{FF2B5EF4-FFF2-40B4-BE49-F238E27FC236}">
                <a16:creationId xmlns:a16="http://schemas.microsoft.com/office/drawing/2014/main" id="{B8AC190B-26EE-E281-3ECC-583D2AD92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1191" y="3051313"/>
            <a:ext cx="73724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2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>
            <a:extLst>
              <a:ext uri="{FF2B5EF4-FFF2-40B4-BE49-F238E27FC236}">
                <a16:creationId xmlns:a16="http://schemas.microsoft.com/office/drawing/2014/main" id="{D1A734E2-C0DF-24CA-3BD0-B3A815934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431" y="1607969"/>
            <a:ext cx="6493281" cy="482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2091677-5F55-ECE1-7748-A2EE1E2E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006" y="669850"/>
            <a:ext cx="12145980" cy="691117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Советы по защите ребенка в интернете:</a:t>
            </a:r>
          </a:p>
        </p:txBody>
      </p:sp>
    </p:spTree>
    <p:extLst>
      <p:ext uri="{BB962C8B-B14F-4D97-AF65-F5344CB8AC3E}">
        <p14:creationId xmlns:p14="http://schemas.microsoft.com/office/powerpoint/2010/main" val="1934174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283597"/>
            <a:ext cx="11029616" cy="121721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План собрания: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B3CEC-F594-F519-9B6B-884C019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00809"/>
            <a:ext cx="11029615" cy="4929808"/>
          </a:xfrm>
        </p:spPr>
        <p:txBody>
          <a:bodyPr>
            <a:noAutofit/>
          </a:bodyPr>
          <a:lstStyle/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 видами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со способами избежания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Интерактив по созданию стен-газеты для детей о безопасности в интернете. </a:t>
            </a:r>
          </a:p>
        </p:txBody>
      </p:sp>
      <p:pic>
        <p:nvPicPr>
          <p:cNvPr id="5" name="Рисунок 4" descr="Флажок контур">
            <a:extLst>
              <a:ext uri="{FF2B5EF4-FFF2-40B4-BE49-F238E27FC236}">
                <a16:creationId xmlns:a16="http://schemas.microsoft.com/office/drawing/2014/main" id="{673111F7-CC0A-4D23-3549-6645B5CD4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1191" y="1323754"/>
            <a:ext cx="737245" cy="914400"/>
          </a:xfrm>
          <a:prstGeom prst="rect">
            <a:avLst/>
          </a:prstGeom>
        </p:spPr>
      </p:pic>
      <p:pic>
        <p:nvPicPr>
          <p:cNvPr id="4" name="Рисунок 3" descr="Флажок контур">
            <a:extLst>
              <a:ext uri="{FF2B5EF4-FFF2-40B4-BE49-F238E27FC236}">
                <a16:creationId xmlns:a16="http://schemas.microsoft.com/office/drawing/2014/main" id="{B8AC190B-26EE-E281-3ECC-583D2AD92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1191" y="3051313"/>
            <a:ext cx="737245" cy="914400"/>
          </a:xfrm>
          <a:prstGeom prst="rect">
            <a:avLst/>
          </a:prstGeom>
        </p:spPr>
      </p:pic>
      <p:pic>
        <p:nvPicPr>
          <p:cNvPr id="6" name="Рисунок 5" descr="Флажок контур">
            <a:extLst>
              <a:ext uri="{FF2B5EF4-FFF2-40B4-BE49-F238E27FC236}">
                <a16:creationId xmlns:a16="http://schemas.microsoft.com/office/drawing/2014/main" id="{51D685E8-E688-D6EA-9D32-E5C91AE5E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1191" y="4725725"/>
            <a:ext cx="73724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05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464350"/>
            <a:ext cx="11029616" cy="121721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Подведение итогов: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74923D9-8D24-4AA2-49DA-887264015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393" y="1796042"/>
            <a:ext cx="7055213" cy="47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27861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BB56EB9-078F-4952-AC1F-149C7A0AE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0058680-D07C-4893-B2B7-91543F18A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72603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42427A-0A1F-4A55-8705-D9179F1E0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dirty="0"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E54A6FE-D8CB-48A3-900B-053D4EBD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descr="Изображение выглядит как Человеческое лицо, человек, одежда, снимок экрана&#10;&#10;Автоматически созданное описание" id="5" name="Рисунок 4">
            <a:extLst>
              <a:ext uri="{FF2B5EF4-FFF2-40B4-BE49-F238E27FC236}">
                <a16:creationId xmlns:a16="http://schemas.microsoft.com/office/drawing/2014/main" id="{E7C4116F-5975-F276-B086-62BCE55AD1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" l="155" r="155"/>
          <a:stretch/>
        </p:blipFill>
        <p:spPr>
          <a:xfrm>
            <a:off x="446534" y="703135"/>
            <a:ext cx="3795296" cy="57742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7156564-2BFE-F821-58EF-A9251233C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388" y="785797"/>
            <a:ext cx="7149078" cy="5835046"/>
          </a:xfrm>
        </p:spPr>
        <p:txBody>
          <a:bodyPr>
            <a:normAutofit/>
          </a:bodyPr>
          <a:lstStyle/>
          <a:p>
            <a:pPr algn="ctr" indent="0" marL="0">
              <a:buNone/>
            </a:pPr>
            <a:r>
              <a:rPr dirty="0" kern="100" lang="ru-RU" sz="2600">
                <a:effectLst/>
                <a:latin typeface="+mj-lt"/>
                <a:ea charset="0" panose="020F0502020204030204" pitchFamily="34" typeface="Calibri"/>
                <a:cs charset="0" panose="02020603050405020304" pitchFamily="18" typeface="Times New Roman"/>
              </a:rPr>
              <a:t>В силу развития информационных технологий в современном мире каждому человеку обеспечен доступ практически к любой информации, которая удовлетворяет различного рода потребности. интернет-пространство представляет собой не только полезной информации, но и угрозу для современного общества, поскольку содержит вредоносную информацию, наносящую вред психическому здоровью и развитию несовершеннолетних, так как именно эта возрастная категория является особенно уязвимой. </a:t>
            </a:r>
          </a:p>
          <a:p>
            <a:pPr indent="0" marL="0">
              <a:buNone/>
            </a:pP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360780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1040"/>
            <a:ext cx="11029616" cy="121721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Цель собрания: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B3CEC-F594-F519-9B6B-884C019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201717"/>
            <a:ext cx="11029615" cy="27380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>
                <a:effectLst/>
                <a:latin typeface="+mj-lt"/>
                <a:ea typeface="Calibri" panose="020F0502020204030204" pitchFamily="34" charset="0"/>
              </a:rPr>
              <a:t>дать представления об угрозе в интернет-пространстве для детей и способах оградить ребенка от них.</a:t>
            </a:r>
            <a:endParaRPr lang="ru-RU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508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283597"/>
            <a:ext cx="11029616" cy="121721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План собрания: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B3CEC-F594-F519-9B6B-884C019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00809"/>
            <a:ext cx="11029615" cy="4929808"/>
          </a:xfrm>
        </p:spPr>
        <p:txBody>
          <a:bodyPr>
            <a:noAutofit/>
          </a:bodyPr>
          <a:lstStyle/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 видами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Знакомство со способами избежания опасности для детей в интернете;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Интерактив по созданию стен-газеты для детей о безопасности в интернете. </a:t>
            </a:r>
          </a:p>
        </p:txBody>
      </p:sp>
    </p:spTree>
    <p:extLst>
      <p:ext uri="{BB962C8B-B14F-4D97-AF65-F5344CB8AC3E}">
        <p14:creationId xmlns:p14="http://schemas.microsoft.com/office/powerpoint/2010/main" val="2570828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FE59-539C-C072-FF23-454F8D855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681162"/>
            <a:ext cx="11029616" cy="1217212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Риски для детей в интернете: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B3CEC-F594-F519-9B6B-884C019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256184"/>
            <a:ext cx="11029615" cy="4412974"/>
          </a:xfrm>
        </p:spPr>
        <p:txBody>
          <a:bodyPr>
            <a:noAutofit/>
          </a:bodyPr>
          <a:lstStyle/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Контентные риски;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Коммуникативные риски; 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Потребительские риски;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r>
              <a:rPr lang="ru-RU" sz="4400" dirty="0">
                <a:latin typeface="+mj-lt"/>
              </a:rPr>
              <a:t>   Электронные риски .</a:t>
            </a:r>
          </a:p>
          <a:p>
            <a:pPr algn="just">
              <a:buSzPct val="120000"/>
              <a:buFont typeface="Courier New" panose="02070309020205020404" pitchFamily="49" charset="0"/>
              <a:buChar char="o"/>
            </a:pP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8672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58DF7D-C2D0-4B03-A7A0-2F06B789E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26B711-3121-40B0-8377-A64F3DC00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5C4D3D-ABBA-4B4E-93E5-01E343719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DDD5E5-0097-4C6C-B266-5732EDA96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52EF87-C74F-4D3F-9CAD-EEA1733C9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97643"/>
            <a:ext cx="3703320" cy="5792922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75530F-B083-FE63-7EA6-04F6C8AC0A17}"/>
              </a:ext>
            </a:extLst>
          </p:cNvPr>
          <p:cNvSpPr/>
          <p:nvPr/>
        </p:nvSpPr>
        <p:spPr>
          <a:xfrm>
            <a:off x="3156799" y="607878"/>
            <a:ext cx="3408533" cy="5792922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D84D0A-3D5C-6745-48F8-EFFF63BB3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137" y="1634699"/>
            <a:ext cx="5078038" cy="358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AD7651-4D87-0C38-2412-1DFA5E919225}"/>
              </a:ext>
            </a:extLst>
          </p:cNvPr>
          <p:cNvSpPr txBox="1"/>
          <p:nvPr/>
        </p:nvSpPr>
        <p:spPr>
          <a:xfrm>
            <a:off x="402394" y="1018416"/>
            <a:ext cx="6213756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>
                <a:solidFill>
                  <a:schemeClr val="bg1"/>
                </a:solidFill>
              </a:rPr>
              <a:t>- это разнообразные материалы, содержащие вредоносную (опасную), противозаконную и неэтичную информацию. К ним могут относится: материалы порнографического характера, призывающие к употреблению наркотических, алкогольных или никотиновых средств, материалы призывающие к причинению себе боли или подталкивающие к суициду, а так же которые одобряют другие вещи не принимаемые в обществе.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1CC76A-4287-7D5B-04A2-C02397F3F824}"/>
              </a:ext>
            </a:extLst>
          </p:cNvPr>
          <p:cNvSpPr txBox="1"/>
          <p:nvPr/>
        </p:nvSpPr>
        <p:spPr>
          <a:xfrm>
            <a:off x="705103" y="633298"/>
            <a:ext cx="5388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КОНТЕНТНЫЕ РИСКИ </a:t>
            </a:r>
          </a:p>
        </p:txBody>
      </p:sp>
    </p:spTree>
    <p:extLst>
      <p:ext uri="{BB962C8B-B14F-4D97-AF65-F5344CB8AC3E}">
        <p14:creationId xmlns:p14="http://schemas.microsoft.com/office/powerpoint/2010/main" val="268391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58DF7D-C2D0-4B03-A7A0-2F06B789E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26B711-3121-40B0-8377-A64F3DC00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5C4D3D-ABBA-4B4E-93E5-01E343719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DDD5E5-0097-4C6C-B266-5732EDA96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52EF87-C74F-4D3F-9CAD-EEA1733C9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97643"/>
            <a:ext cx="3703320" cy="5792922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8CC017-B063-5D24-0DDC-2AA7CC43B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239" y="691730"/>
            <a:ext cx="6725899" cy="42894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Галина </a:t>
            </a:r>
            <a:r>
              <a:rPr lang="ru-RU" sz="28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Мурсалиева</a:t>
            </a: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: Дети в сети. Шлем безопасности ребенку в интернете.</a:t>
            </a:r>
          </a:p>
          <a:p>
            <a:pPr marL="0" indent="0" algn="just">
              <a:buNone/>
            </a:pPr>
            <a:r>
              <a:rPr lang="ru-RU" sz="2600" dirty="0"/>
              <a:t>Галина </a:t>
            </a:r>
            <a:r>
              <a:rPr lang="ru-RU" sz="2600" dirty="0" err="1"/>
              <a:t>Мурсалиева</a:t>
            </a:r>
            <a:r>
              <a:rPr lang="ru-RU" sz="2600" dirty="0"/>
              <a:t> - журналист, заведующая кафедрой психологии и обозреватель "Новой газеты", автор множества документально доказанных публицистических исследований.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Ознакомится с книгой: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7864B4-A00A-0282-9C55-A7ADC5165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34" y="632460"/>
            <a:ext cx="3703320" cy="574193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C4DF2B-1F32-E49E-EC5A-B6102B974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6730" y="4101080"/>
            <a:ext cx="2405812" cy="238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2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75530F-B083-FE63-7EA6-04F6C8AC0A17}"/>
              </a:ext>
            </a:extLst>
          </p:cNvPr>
          <p:cNvSpPr/>
          <p:nvPr/>
        </p:nvSpPr>
        <p:spPr>
          <a:xfrm>
            <a:off x="402394" y="745943"/>
            <a:ext cx="5481570" cy="5792922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D7651-4D87-0C38-2412-1DFA5E919225}"/>
              </a:ext>
            </a:extLst>
          </p:cNvPr>
          <p:cNvSpPr txBox="1"/>
          <p:nvPr/>
        </p:nvSpPr>
        <p:spPr>
          <a:xfrm>
            <a:off x="630432" y="1684741"/>
            <a:ext cx="50254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>
                <a:solidFill>
                  <a:schemeClr val="bg1"/>
                </a:solidFill>
              </a:rPr>
              <a:t>установление дружеских отношений с ребенком с целью изнасилования.  Также, кибер-преследование может принимать такие формы, как обмен информацией, контактами или изображениями, запугивание, подражание, кибер-</a:t>
            </a:r>
            <a:r>
              <a:rPr lang="ru-RU" sz="2700" dirty="0" err="1">
                <a:solidFill>
                  <a:schemeClr val="bg1"/>
                </a:solidFill>
              </a:rPr>
              <a:t>булинг</a:t>
            </a:r>
            <a:r>
              <a:rPr lang="ru-RU" sz="2700" dirty="0">
                <a:solidFill>
                  <a:schemeClr val="bg1"/>
                </a:solidFill>
              </a:rPr>
              <a:t>  и социальное бойкотирование.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1CC76A-4287-7D5B-04A2-C02397F3F824}"/>
              </a:ext>
            </a:extLst>
          </p:cNvPr>
          <p:cNvSpPr txBox="1"/>
          <p:nvPr/>
        </p:nvSpPr>
        <p:spPr>
          <a:xfrm>
            <a:off x="495578" y="925942"/>
            <a:ext cx="5388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КОММУНИКАЦИОНЫЕ РИСКИ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6F1EFE-2C1E-5899-6CD4-87E9ED850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6252" y="636104"/>
            <a:ext cx="4473354" cy="277965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087BDCF-7021-321D-97DA-64E753E9F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252" y="3568147"/>
            <a:ext cx="4458827" cy="297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252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75530F-B083-FE63-7EA6-04F6C8AC0A17}"/>
              </a:ext>
            </a:extLst>
          </p:cNvPr>
          <p:cNvSpPr/>
          <p:nvPr/>
        </p:nvSpPr>
        <p:spPr>
          <a:xfrm>
            <a:off x="402393" y="1530625"/>
            <a:ext cx="5481570" cy="4377933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D7651-4D87-0C38-2412-1DFA5E919225}"/>
              </a:ext>
            </a:extLst>
          </p:cNvPr>
          <p:cNvSpPr txBox="1"/>
          <p:nvPr/>
        </p:nvSpPr>
        <p:spPr>
          <a:xfrm>
            <a:off x="630431" y="2666565"/>
            <a:ext cx="50254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>
                <a:solidFill>
                  <a:schemeClr val="bg1"/>
                </a:solidFill>
              </a:rPr>
              <a:t>причинение материального или иного ущерба путем хищения личной информации пользователя (номера банковских счетов, паспортные данные, коды, пароли и др.)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1CC76A-4287-7D5B-04A2-C02397F3F824}"/>
              </a:ext>
            </a:extLst>
          </p:cNvPr>
          <p:cNvSpPr txBox="1"/>
          <p:nvPr/>
        </p:nvSpPr>
        <p:spPr>
          <a:xfrm>
            <a:off x="402393" y="1964761"/>
            <a:ext cx="5388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25000"/>
                    <a:lumOff val="75000"/>
                  </a:schemeClr>
                </a:solidFill>
              </a:rPr>
              <a:t>ПОТРЕБИТЕЛЬСКИЕ РИСКИ 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6903393-E290-B4BB-2441-B02877CC7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039" y="1964761"/>
            <a:ext cx="5439373" cy="321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08515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AnalogousFromLightSeedLeftStep">
      <a:dk1>
        <a:srgbClr val="000000"/>
      </a:dk1>
      <a:lt1>
        <a:srgbClr val="FFFFFF"/>
      </a:lt1>
      <a:dk2>
        <a:srgbClr val="21373A"/>
      </a:dk2>
      <a:lt2>
        <a:srgbClr val="E8E2E2"/>
      </a:lt2>
      <a:accent1>
        <a:srgbClr val="80A9A7"/>
      </a:accent1>
      <a:accent2>
        <a:srgbClr val="75AB91"/>
      </a:accent2>
      <a:accent3>
        <a:srgbClr val="81AC86"/>
      </a:accent3>
      <a:accent4>
        <a:srgbClr val="86AC76"/>
      </a:accent4>
      <a:accent5>
        <a:srgbClr val="9AA57D"/>
      </a:accent5>
      <a:accent6>
        <a:srgbClr val="A9A274"/>
      </a:accent6>
      <a:hlink>
        <a:srgbClr val="AE696D"/>
      </a:hlink>
      <a:folHlink>
        <a:srgbClr val="7F7F7F"/>
      </a:folHlink>
    </a:clrScheme>
    <a:fontScheme name="Dividend">
      <a:majorFont>
        <a:latin typeface="Century School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726</Words>
  <Application>Microsoft Office PowerPoint</Application>
  <PresentationFormat>Широкоэкранный</PresentationFormat>
  <Paragraphs>60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Century Schoolbook</vt:lpstr>
      <vt:lpstr>Corbel</vt:lpstr>
      <vt:lpstr>Courier New</vt:lpstr>
      <vt:lpstr>Franklin Gothic Book</vt:lpstr>
      <vt:lpstr>Wingdings 2</vt:lpstr>
      <vt:lpstr>DividendVTI</vt:lpstr>
      <vt:lpstr>Презентация PowerPoint</vt:lpstr>
      <vt:lpstr>Презентация PowerPoint</vt:lpstr>
      <vt:lpstr>Цель собрания:</vt:lpstr>
      <vt:lpstr>План собрания:</vt:lpstr>
      <vt:lpstr>Риски для детей в интернете: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собрания:</vt:lpstr>
      <vt:lpstr>Советы по защите ребенка в интернете:</vt:lpstr>
      <vt:lpstr>Советы по защите ребенка в интернете:</vt:lpstr>
      <vt:lpstr>Презентация PowerPoint</vt:lpstr>
      <vt:lpstr>План собрания:</vt:lpstr>
      <vt:lpstr>Советы по защите ребенка в интернете:</vt:lpstr>
      <vt:lpstr>План собрания:</vt:lpstr>
      <vt:lpstr>Подведение итогов: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Мешкова Мария Олеговна</dc:creator>
  <cp:lastModifiedBy>Мешкова Мария Олеговна</cp:lastModifiedBy>
  <cp:revision>12</cp:revision>
  <dcterms:created xsi:type="dcterms:W3CDTF">2023-06-16T14:32:50Z</dcterms:created>
  <dcterms:modified xsi:type="dcterms:W3CDTF">2023-06-16T21:22:41Z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527641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