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-33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E58E-08FF-4A09-B550-3A560AD410E2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41397-39CB-4080-9F07-2ED2A48D8A2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54316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E58E-08FF-4A09-B550-3A560AD410E2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41397-39CB-4080-9F07-2ED2A48D8A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3867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E58E-08FF-4A09-B550-3A560AD410E2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41397-39CB-4080-9F07-2ED2A48D8A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4917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E58E-08FF-4A09-B550-3A560AD410E2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41397-39CB-4080-9F07-2ED2A48D8A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0430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E58E-08FF-4A09-B550-3A560AD410E2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41397-39CB-4080-9F07-2ED2A48D8A2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48017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E58E-08FF-4A09-B550-3A560AD410E2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41397-39CB-4080-9F07-2ED2A48D8A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0054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E58E-08FF-4A09-B550-3A560AD410E2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41397-39CB-4080-9F07-2ED2A48D8A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6777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E58E-08FF-4A09-B550-3A560AD410E2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41397-39CB-4080-9F07-2ED2A48D8A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1514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E58E-08FF-4A09-B550-3A560AD410E2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41397-39CB-4080-9F07-2ED2A48D8A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6946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5D7E58E-08FF-4A09-B550-3A560AD410E2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241397-39CB-4080-9F07-2ED2A48D8A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7354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print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E58E-08FF-4A09-B550-3A560AD410E2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41397-39CB-4080-9F07-2ED2A48D8A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3643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5D7E58E-08FF-4A09-B550-3A560AD410E2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C241397-39CB-4080-9F07-2ED2A48D8A2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941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4D5DBD-ABB1-B4EE-2C0A-F46129E69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245097"/>
            <a:ext cx="10058400" cy="2978869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Заимствования 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английском 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языке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5987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4C9002D-93A2-8979-FF36-DAAA1BBD2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5200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заимствование?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6A42064-684C-E8A3-28EC-7058C4BE98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62812"/>
            <a:ext cx="10058400" cy="4106282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Любому языку присущ процесс заимствования. Заимствование — это естественный процесс формирования языка, поэтому эта тема всегда важна и актуальна. Английский язык не является исключением. На протяжении многих веков английский заимствовал множество слов из различных языков, в том числе мёртвых, что было результатом влияния иностранцев на различные сферы деятельности носителей английского языка.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effectLst/>
              </a:rPr>
              <a:t> </a:t>
            </a:r>
            <a:endParaRPr lang="ru-RU" dirty="0"/>
          </a:p>
        </p:txBody>
      </p:sp>
      <p:pic>
        <p:nvPicPr>
          <p:cNvPr id="1026" name="Picture 2" descr="Как пополнять словарный запас английского языка">
            <a:extLst>
              <a:ext uri="{FF2B5EF4-FFF2-40B4-BE49-F238E27FC236}">
                <a16:creationId xmlns:a16="http://schemas.microsoft.com/office/drawing/2014/main" xmlns="" id="{928F2C8E-E1E7-A5D3-CA2F-7E1BC17617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08703" y="3429000"/>
            <a:ext cx="4411169" cy="261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2099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587C817-A510-4456-EDC9-CF52C474E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"/>
            <a:ext cx="10058400" cy="156484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нятие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заимствования и классификация заимствований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4D6B879-2923-8C14-0BBE-8EF7DE133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680650"/>
          </a:xfrm>
        </p:spPr>
        <p:txBody>
          <a:bodyPr>
            <a:normAutofit/>
          </a:bodyPr>
          <a:lstStyle/>
          <a:p>
            <a:pPr lvl="1"/>
            <a:r>
              <a:rPr lang="ru-RU" sz="20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Заимствование</a:t>
            </a:r>
            <a:r>
              <a:rPr lang="ru-RU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– это процесс, в результате которого в языке появляется и закрепляется некоторый иноязычный элемент; сам такой иноязычный элемент.</a:t>
            </a:r>
            <a:endParaRPr lang="ru-RU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E89BF1C-03E8-1652-59FE-161A2E3A86AD}"/>
              </a:ext>
            </a:extLst>
          </p:cNvPr>
          <p:cNvSpPr txBox="1"/>
          <p:nvPr/>
        </p:nvSpPr>
        <p:spPr>
          <a:xfrm>
            <a:off x="1857081" y="2807269"/>
            <a:ext cx="4053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степени ассимиляции: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полностью ассимилированные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частично ассимилированные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ассимилированные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817C70F-A532-61D3-075B-243B8E91A379}"/>
              </a:ext>
            </a:extLst>
          </p:cNvPr>
          <p:cNvSpPr txBox="1"/>
          <p:nvPr/>
        </p:nvSpPr>
        <p:spPr>
          <a:xfrm>
            <a:off x="1857081" y="4710505"/>
            <a:ext cx="2733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способу реализации: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письменные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-устные</a:t>
            </a:r>
          </a:p>
        </p:txBody>
      </p:sp>
      <p:sp>
        <p:nvSpPr>
          <p:cNvPr id="6" name="AutoShape 4" descr="Заимствования в английском языке | это... Что такое Заимствования в  английском языке?">
            <a:extLst>
              <a:ext uri="{FF2B5EF4-FFF2-40B4-BE49-F238E27FC236}">
                <a16:creationId xmlns:a16="http://schemas.microsoft.com/office/drawing/2014/main" xmlns="" id="{96B81919-2BEE-F0E5-4718-2B061F9EB55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1013381" cy="101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Заимствования в английском языке | это... Что такое Заимствования в  английском языке?">
            <a:extLst>
              <a:ext uri="{FF2B5EF4-FFF2-40B4-BE49-F238E27FC236}">
                <a16:creationId xmlns:a16="http://schemas.microsoft.com/office/drawing/2014/main" xmlns="" id="{818433C2-A2FD-554F-E527-4DBA43EE4B5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0EC7114F-DF93-F5CC-9B11-B3BAA0FA4F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815579" y="2526384"/>
            <a:ext cx="3638747" cy="362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3930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53201E-7AE5-2D92-67E0-B743CDE9C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Причины заимствований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8404A92-E521-9855-D050-E43492D833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394" y="1982777"/>
            <a:ext cx="7457268" cy="4191780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90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потребность в наименовании новой вещи, явления и т.п.</a:t>
            </a:r>
            <a:endParaRPr lang="ru-RU" sz="2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90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необходимость разграничить содержательно близкие, но все же различающиеся понятия</a:t>
            </a:r>
            <a:endParaRPr lang="ru-RU" sz="2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90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необходимость специализации понятий ( напр. для какой-либо профессиональной сферы)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социально-психологические причины: восприятие всем коллективом говорящих или его частью - иноязычного слова как более престижного, "ученого", "красиво звучащего".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активизация связей с другими народами</a:t>
            </a:r>
            <a:endParaRPr lang="ru-RU" sz="2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доминирование определенного языка на территории многонационального государства</a:t>
            </a:r>
            <a:endParaRPr lang="ru-RU" sz="2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098" name="Picture 2" descr="Использование заимствованных слов в речи подростков - презентация онлайн">
            <a:extLst>
              <a:ext uri="{FF2B5EF4-FFF2-40B4-BE49-F238E27FC236}">
                <a16:creationId xmlns:a16="http://schemas.microsoft.com/office/drawing/2014/main" xmlns="" id="{ED3D400A-1FBF-631F-F315-3C0CBC9935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006" t="23732" r="9392" b="27233"/>
          <a:stretch/>
        </p:blipFill>
        <p:spPr bwMode="auto">
          <a:xfrm>
            <a:off x="9020547" y="2792139"/>
            <a:ext cx="2577831" cy="193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12789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64F67C5-46A4-861B-0F76-3A9749814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108564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Исконное ядро языка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13DBC12-0E7B-BAEE-CD6C-EB6A184B7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6437" y="1845734"/>
            <a:ext cx="11133056" cy="4023360"/>
          </a:xfrm>
        </p:spPr>
        <p:txBody>
          <a:bodyPr/>
          <a:lstStyle/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индоевропейские слова (общие для многих языков): 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mother (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итал. </a:t>
            </a:r>
            <a:r>
              <a:rPr lang="en-US" sz="2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madre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), brother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польск. 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brat), daughter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лит. </a:t>
            </a:r>
            <a:r>
              <a:rPr lang="en-US" sz="2400" b="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dukra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), wolf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русск. волк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), hear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нид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b="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horen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hundred (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дат.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hundrede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), stand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серб. ста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ru-RU" sz="2400" b="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ати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германские слова: 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bear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(люк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ier), finger (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нем. 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finger), say (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дат. </a:t>
            </a:r>
            <a:r>
              <a:rPr lang="en-US" sz="2400" b="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sige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), see (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швед. 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ser)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white (</a:t>
            </a:r>
            <a:r>
              <a:rPr lang="ru-RU" sz="2400" b="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нид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wit), winter (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норв. </a:t>
            </a:r>
            <a:r>
              <a:rPr lang="en-US" sz="2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400" b="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inter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западногерманские слова: 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age (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нем. 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lter)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give (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люкс. 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Ginn), love (</a:t>
            </a:r>
            <a:r>
              <a:rPr lang="ru-RU" sz="2400" b="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нид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</a:t>
            </a:r>
            <a:r>
              <a:rPr lang="en-US" sz="2400" b="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efde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), south 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нем. </a:t>
            </a:r>
            <a:r>
              <a:rPr lang="en-US" sz="2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 английские (англо-саксонские слова): </a:t>
            </a:r>
            <a:r>
              <a:rPr lang="en-US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lady, lord, boy, girl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7378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70FD8D0-BE5A-343C-023D-2B769B31D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70857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Латинские заимствования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DF00F4B-F2DB-F848-C8A5-77FAF2B2A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754" y="2630079"/>
            <a:ext cx="11255604" cy="30542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Wine (vinum) 			School (schola) 		Animal (animal)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Pear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pirum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			Choir (chorus) 		Memorandum (memorandum)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Chest (pectus) 			Priest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proest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			Excursion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excursio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Port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portus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			Monastery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monasterium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	 Atmosphere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atmosphaera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1261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3C2094A-D190-ED68-B4C0-ED461FDFA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033150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Скандинавские заимствования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58A47CA-DCD2-4FD9-91AB-D7CEC6C18B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grass</a:t>
            </a:r>
            <a:r>
              <a:rPr lang="ru-RU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kern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graes</a:t>
            </a:r>
            <a:r>
              <a:rPr lang="ru-RU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en-US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life</a:t>
            </a:r>
            <a:r>
              <a:rPr lang="ru-RU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kern="0" dirty="0" err="1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lif</a:t>
            </a:r>
            <a:r>
              <a:rPr lang="ru-RU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kern="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plow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plogr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en-US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dirt </a:t>
            </a:r>
            <a:r>
              <a:rPr lang="ru-RU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kern="0" dirty="0" err="1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drit</a:t>
            </a:r>
            <a:r>
              <a:rPr lang="ru-RU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crave</a:t>
            </a:r>
            <a:r>
              <a:rPr lang="ru-RU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kern="0" dirty="0" err="1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krafja</a:t>
            </a:r>
            <a:r>
              <a:rPr lang="ru-RU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law</a:t>
            </a:r>
            <a:r>
              <a:rPr lang="ru-RU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kern="0" dirty="0" err="1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lagu</a:t>
            </a:r>
            <a:r>
              <a:rPr lang="ru-RU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kern="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sly</a:t>
            </a:r>
            <a:r>
              <a:rPr lang="ru-RU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kern="0" dirty="0" err="1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sloegr</a:t>
            </a:r>
            <a:r>
              <a:rPr lang="ru-RU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outlaw</a:t>
            </a:r>
            <a:r>
              <a:rPr lang="ru-RU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kern="0" dirty="0" err="1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utlogi</a:t>
            </a:r>
            <a:r>
              <a:rPr lang="ru-RU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kern="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weak</a:t>
            </a:r>
            <a:r>
              <a:rPr lang="ru-RU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kern="0" dirty="0" err="1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veikr</a:t>
            </a:r>
            <a:r>
              <a:rPr lang="ru-RU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score</a:t>
            </a:r>
            <a:r>
              <a:rPr lang="ru-RU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score</a:t>
            </a:r>
            <a:r>
              <a:rPr lang="ru-RU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kern="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ugly</a:t>
            </a:r>
            <a:r>
              <a:rPr lang="ru-RU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kern="0" dirty="0" err="1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uggligr</a:t>
            </a:r>
            <a:r>
              <a:rPr lang="ru-RU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loan</a:t>
            </a:r>
            <a:r>
              <a:rPr lang="ru-RU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kern="0" dirty="0" err="1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</a:t>
            </a:r>
            <a:r>
              <a:rPr lang="ru-RU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kern="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root</a:t>
            </a:r>
            <a:r>
              <a:rPr lang="ru-RU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rot</a:t>
            </a:r>
            <a:r>
              <a:rPr lang="ru-RU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rake</a:t>
            </a:r>
            <a:r>
              <a:rPr lang="ru-RU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kern="0" dirty="0" err="1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reka</a:t>
            </a:r>
            <a:r>
              <a:rPr lang="ru-RU" kern="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kern="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DB1E3C2-4318-16CD-8363-0B090E402680}"/>
              </a:ext>
            </a:extLst>
          </p:cNvPr>
          <p:cNvSpPr txBox="1"/>
          <p:nvPr/>
        </p:nvSpPr>
        <p:spPr>
          <a:xfrm>
            <a:off x="5686733" y="1770371"/>
            <a:ext cx="10840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Hie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hem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xmlns="" id="{2237EE21-2604-116A-3D9B-3C1205EF7CEB}"/>
              </a:ext>
            </a:extLst>
          </p:cNvPr>
          <p:cNvSpPr/>
          <p:nvPr/>
        </p:nvSpPr>
        <p:spPr>
          <a:xfrm>
            <a:off x="6632521" y="194355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0A3C730-C3F8-FA91-37DA-C8B61D6468B4}"/>
              </a:ext>
            </a:extLst>
          </p:cNvPr>
          <p:cNvSpPr txBox="1"/>
          <p:nvPr/>
        </p:nvSpPr>
        <p:spPr>
          <a:xfrm>
            <a:off x="7738874" y="1770371"/>
            <a:ext cx="8162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them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xmlns="" id="{A7142763-EB86-E171-D79D-616719367D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170" t="33074" r="24076" b="29425"/>
          <a:stretch/>
        </p:blipFill>
        <p:spPr>
          <a:xfrm>
            <a:off x="9426805" y="3397809"/>
            <a:ext cx="2356455" cy="27997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8E7516F-4FF5-7F7E-27BC-8DD8F61117B0}"/>
              </a:ext>
            </a:extLst>
          </p:cNvPr>
          <p:cNvSpPr txBox="1"/>
          <p:nvPr/>
        </p:nvSpPr>
        <p:spPr>
          <a:xfrm>
            <a:off x="10048501" y="2860340"/>
            <a:ext cx="1113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Lowestoft</a:t>
            </a:r>
            <a:endParaRPr lang="ru-RU" dirty="0"/>
          </a:p>
        </p:txBody>
      </p:sp>
      <p:pic>
        <p:nvPicPr>
          <p:cNvPr id="11" name="Рисунок 10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xmlns="" id="{C1E39B5C-D6B0-F0C7-2F60-90536BBE0A0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000" t="30242" r="22728" b="30309"/>
          <a:stretch/>
        </p:blipFill>
        <p:spPr>
          <a:xfrm>
            <a:off x="5686733" y="3492077"/>
            <a:ext cx="2715322" cy="27054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2B74A7D-5814-F006-379A-DD3492CB32CC}"/>
              </a:ext>
            </a:extLst>
          </p:cNvPr>
          <p:cNvSpPr txBox="1"/>
          <p:nvPr/>
        </p:nvSpPr>
        <p:spPr>
          <a:xfrm>
            <a:off x="6609651" y="2864358"/>
            <a:ext cx="962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Grimsby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3088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5D832A1-5B68-A764-DCFA-9F20695AA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86016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Французские заимствования</a:t>
            </a:r>
          </a:p>
        </p:txBody>
      </p:sp>
      <p:pic>
        <p:nvPicPr>
          <p:cNvPr id="5122" name="Picture 2" descr="Вильгельм I Завоеватель — Википедия">
            <a:extLst>
              <a:ext uri="{FF2B5EF4-FFF2-40B4-BE49-F238E27FC236}">
                <a16:creationId xmlns:a16="http://schemas.microsoft.com/office/drawing/2014/main" xmlns="" id="{35AFEFF0-7C81-C028-B0DC-EF1F11355C5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69794" y="2051381"/>
            <a:ext cx="2667000" cy="375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8A8D29A-AE93-805B-811E-09057FD80D33}"/>
              </a:ext>
            </a:extLst>
          </p:cNvPr>
          <p:cNvSpPr txBox="1"/>
          <p:nvPr/>
        </p:nvSpPr>
        <p:spPr>
          <a:xfrm>
            <a:off x="1008669" y="4326903"/>
            <a:ext cx="1291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Pig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Cow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ram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xmlns="" id="{23BEDB1B-91D6-D56A-C635-4FE7FA0B85BF}"/>
              </a:ext>
            </a:extLst>
          </p:cNvPr>
          <p:cNvSpPr/>
          <p:nvPr/>
        </p:nvSpPr>
        <p:spPr>
          <a:xfrm>
            <a:off x="2592658" y="468475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0D90905-56D7-78C1-0080-DB48720A4BDC}"/>
              </a:ext>
            </a:extLst>
          </p:cNvPr>
          <p:cNvSpPr txBox="1"/>
          <p:nvPr/>
        </p:nvSpPr>
        <p:spPr>
          <a:xfrm>
            <a:off x="4028751" y="4326903"/>
            <a:ext cx="231185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Pork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porc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Beef (boeuf)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Mutton (mouton)</a:t>
            </a:r>
          </a:p>
          <a:p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0196081-BDBB-92FE-A987-BAE7BD5A08A5}"/>
              </a:ext>
            </a:extLst>
          </p:cNvPr>
          <p:cNvSpPr txBox="1"/>
          <p:nvPr/>
        </p:nvSpPr>
        <p:spPr>
          <a:xfrm>
            <a:off x="3081862" y="2375555"/>
            <a:ext cx="36936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kern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government (</a:t>
            </a:r>
            <a:r>
              <a:rPr lang="en-US" sz="2400" kern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gouvernement</a:t>
            </a:r>
            <a:r>
              <a:rPr lang="en-US" sz="2400" kern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400" kern="0" dirty="0">
              <a:solidFill>
                <a:srgbClr val="20212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guard (</a:t>
            </a:r>
            <a:r>
              <a:rPr lang="en-US" sz="2400" kern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garde</a:t>
            </a:r>
            <a:r>
              <a:rPr lang="en-US" sz="2400" kern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400" kern="0" dirty="0">
              <a:solidFill>
                <a:srgbClr val="20212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village (village)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C0A6EE7-21A6-5892-929F-40B7BCBD4FE0}"/>
              </a:ext>
            </a:extLst>
          </p:cNvPr>
          <p:cNvSpPr txBox="1"/>
          <p:nvPr/>
        </p:nvSpPr>
        <p:spPr>
          <a:xfrm>
            <a:off x="9254201" y="5891752"/>
            <a:ext cx="2497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Вильгельм Завоеватель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CAC15E9-6915-E770-5F60-6AEA143BD84B}"/>
              </a:ext>
            </a:extLst>
          </p:cNvPr>
          <p:cNvSpPr txBox="1"/>
          <p:nvPr/>
        </p:nvSpPr>
        <p:spPr>
          <a:xfrm>
            <a:off x="6835157" y="2375555"/>
            <a:ext cx="22749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kern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army (</a:t>
            </a:r>
            <a:r>
              <a:rPr lang="en-US" sz="2400" kern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armee</a:t>
            </a:r>
            <a:r>
              <a:rPr lang="en-US" sz="2400" kern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400" kern="0" dirty="0">
              <a:solidFill>
                <a:srgbClr val="20212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battle (</a:t>
            </a:r>
            <a:r>
              <a:rPr lang="en-US" sz="2400" kern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bataille</a:t>
            </a:r>
            <a:r>
              <a:rPr lang="en-US" sz="2400" kern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400" kern="0" dirty="0">
              <a:solidFill>
                <a:srgbClr val="20212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victory (</a:t>
            </a:r>
            <a:r>
              <a:rPr lang="en-US" sz="2400" kern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victoire</a:t>
            </a:r>
            <a:r>
              <a:rPr lang="en-US" sz="2400" kern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5C0EC18-E4F1-FEFA-0777-2231C71B01EC}"/>
              </a:ext>
            </a:extLst>
          </p:cNvPr>
          <p:cNvSpPr txBox="1"/>
          <p:nvPr/>
        </p:nvSpPr>
        <p:spPr>
          <a:xfrm>
            <a:off x="260256" y="2375555"/>
            <a:ext cx="28216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kern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chapel (</a:t>
            </a:r>
            <a:r>
              <a:rPr lang="en-US" sz="2400" kern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chapelle</a:t>
            </a:r>
            <a:r>
              <a:rPr lang="en-US" sz="2400" kern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400" kern="0" dirty="0">
              <a:solidFill>
                <a:srgbClr val="20212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butcher </a:t>
            </a:r>
            <a:r>
              <a:rPr lang="ru-RU" sz="2400" kern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2400" kern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boucher</a:t>
            </a:r>
            <a:r>
              <a:rPr lang="ru-RU" sz="2400" kern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sz="2400" kern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merchant (</a:t>
            </a:r>
            <a:r>
              <a:rPr lang="en-US" sz="2400" kern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marchand</a:t>
            </a:r>
            <a:r>
              <a:rPr lang="en-US" sz="2400" kern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9266419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259</TotalTime>
  <Words>246</Words>
  <Application>Microsoft Office PowerPoint</Application>
  <PresentationFormat>Произвольный</PresentationFormat>
  <Paragraphs>61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Ретро</vt:lpstr>
      <vt:lpstr> Заимствования в английском языке</vt:lpstr>
      <vt:lpstr>Что такое заимствование?</vt:lpstr>
      <vt:lpstr>Понятие заимствования и классификация заимствований</vt:lpstr>
      <vt:lpstr>Причины заимствований</vt:lpstr>
      <vt:lpstr>Исконное ядро языка</vt:lpstr>
      <vt:lpstr>Латинские заимствования</vt:lpstr>
      <vt:lpstr>Скандинавские заимствования</vt:lpstr>
      <vt:lpstr>Французские заимствования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Итоговый индивидуальный проект по английскому языку «Заимствования в английском языке»</dc:title>
  <dc:creator>светлана</dc:creator>
  <cp:lastModifiedBy>Елена</cp:lastModifiedBy>
  <cp:revision>4</cp:revision>
  <dcterms:created xsi:type="dcterms:W3CDTF">2023-04-27T13:33:18Z</dcterms:created>
  <dcterms:modified xsi:type="dcterms:W3CDTF">2023-06-17T13:24:04Z</dcterms:modified>
</cp:coreProperties>
</file>