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autoCompressPictures="0">
  <p:sldMasterIdLst>
    <p:sldMasterId id="2147483686" r:id="rId1"/>
  </p:sldMasterIdLst>
  <p:sldIdLst>
    <p:sldId id="269" r:id="rId2"/>
    <p:sldId id="265" r:id="rId3"/>
    <p:sldId id="266" r:id="rId4"/>
    <p:sldId id="270" r:id="rId5"/>
    <p:sldId id="267" r:id="rId6"/>
    <p:sldId id="271" r:id="rId7"/>
    <p:sldId id="257" r:id="rId8"/>
    <p:sldId id="258" r:id="rId9"/>
    <p:sldId id="260" r:id="rId10"/>
    <p:sldId id="261" r:id="rId11"/>
    <p:sldId id="262" r:id="rId12"/>
    <p:sldId id="263" r:id="rId13"/>
    <p:sldId id="264" r:id="rId14"/>
    <p:sldId id="268" r:id="rId15"/>
    <p:sldId id="273" r:id="rId16"/>
    <p:sldId id="272" r:id="rId17"/>
    <p:sldId id="274" r:id="rId18"/>
    <p:sldId id="275" r:id="rId19"/>
    <p:sldId id="276" r:id="rId20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339"/>
    <a:srgbClr val="C72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99" d="100"/>
          <a:sy n="99" d="100"/>
        </p:scale>
        <p:origin x="55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6/18/23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0036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6/18/23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8554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6/18/23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6760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t>6/18/23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53921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1.png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74000">
              <a:schemeClr val="bg2">
                <a:lumMod val="20000"/>
                <a:lumOff val="80000"/>
              </a:schemeClr>
            </a:gs>
            <a:gs pos="83000">
              <a:schemeClr val="accent5">
                <a:lumMod val="20000"/>
                <a:lumOff val="8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t>6/18/23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52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91" r:id="rId2"/>
    <p:sldLayoutId id="2147483693" r:id="rId3"/>
    <p:sldLayoutId id="2147483701" r:id="rId4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Relationship Id="rId3" Type="http://schemas.microsoft.com/office/2007/relationships/hdphoto" Target="../media/image21.wdp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759201" y="174171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МКОУ Семилукская СОШ №1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0459" y="1230599"/>
            <a:ext cx="1040674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«ОБЩИЙ  ЯЗЫК»</a:t>
            </a:r>
          </a:p>
          <a:p>
            <a:endParaRPr lang="ru-RU" sz="60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400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Анализ коррекционной работы с детьми инофонами</a:t>
            </a:r>
            <a:endParaRPr lang="ru-RU" sz="4400" b="1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08908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5379"/>
            <a:ext cx="7272594" cy="1400530"/>
          </a:xfrm>
        </p:spPr>
        <p:txBody>
          <a:bodyPr/>
          <a:lstStyle/>
          <a:p>
            <a:r>
              <a:rPr lang="ru-RU" sz="4000" b="1">
                <a:solidFill>
                  <a:srgbClr val="0070C0"/>
                </a:solidFill>
              </a:rPr>
              <a:t>Игра «Подбери признак» </a:t>
            </a:r>
            <a:br>
              <a:rPr lang="ru-RU" sz="4000" b="1">
                <a:solidFill>
                  <a:srgbClr val="0070C0"/>
                </a:solidFill>
              </a:rPr>
            </a:br>
            <a:r>
              <a:rPr lang="ru-RU" sz="6000" b="1">
                <a:solidFill>
                  <a:schemeClr val="bg1"/>
                </a:solidFill>
              </a:rPr>
              <a:t>за</a:t>
            </a:r>
            <a:r>
              <a:rPr lang="ru-RU" sz="6000" b="1">
                <a:solidFill>
                  <a:srgbClr val="FF0000"/>
                </a:solidFill>
              </a:rPr>
              <a:t>я</a:t>
            </a:r>
            <a:r>
              <a:rPr lang="ru-RU" sz="6000" b="1">
                <a:solidFill>
                  <a:schemeClr val="bg1"/>
                </a:solidFill>
              </a:rPr>
              <a:t>ц   щ</a:t>
            </a:r>
            <a:r>
              <a:rPr lang="ru-RU" sz="6000" b="1">
                <a:solidFill>
                  <a:srgbClr val="FF0000"/>
                </a:solidFill>
              </a:rPr>
              <a:t>е</a:t>
            </a:r>
            <a:r>
              <a:rPr lang="ru-RU" sz="6000" b="1">
                <a:solidFill>
                  <a:schemeClr val="bg1"/>
                </a:solidFill>
              </a:rPr>
              <a:t>нок</a:t>
            </a:r>
            <a:br>
              <a:rPr lang="ru-RU" sz="4000" b="1">
                <a:solidFill>
                  <a:schemeClr val="bg1"/>
                </a:solidFill>
              </a:rPr>
            </a:br>
            <a:r>
              <a:rPr lang="ru-RU" sz="4000" b="1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18" y="3621024"/>
            <a:ext cx="4293159" cy="3236976"/>
          </a:xfrm>
        </p:spPr>
      </p:pic>
      <p:sp>
        <p:nvSpPr>
          <p:cNvPr id="3" name="TextBox 2"/>
          <p:cNvSpPr txBox="1"/>
          <p:nvPr/>
        </p:nvSpPr>
        <p:spPr>
          <a:xfrm>
            <a:off x="1126088" y="66097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157" y="2104266"/>
            <a:ext cx="6390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серый, пушистый, трусливый, косой, быстрый, белый, маленький, ласковый, осторожный, длинноухий</a:t>
            </a:r>
          </a:p>
        </p:txBody>
      </p:sp>
      <p:pic>
        <p:nvPicPr>
          <p:cNvPr id="3074" name="Picture 2" descr="https://i09.fotocdn.net/s109/6f2a4be611af47c8/public_pin_l/24137261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6" t="12388" r="3892"/>
          <a:stretch>
            <a:fillRect/>
          </a:stretch>
        </p:blipFill>
        <p:spPr bwMode="auto">
          <a:xfrm>
            <a:off x="7647018" y="97492"/>
            <a:ext cx="4293159" cy="35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86553" y="70373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78534664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071" y="149741"/>
            <a:ext cx="9404723" cy="1400530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</a:rPr>
              <a:t>Игра «Подбери действие»</a:t>
            </a:r>
            <a:br>
              <a:rPr lang="ru-RU" sz="4000" b="1">
                <a:solidFill>
                  <a:srgbClr val="0070C0"/>
                </a:solidFill>
              </a:rPr>
            </a:br>
            <a:r>
              <a:rPr lang="ru-RU" sz="4000" b="1">
                <a:solidFill>
                  <a:schemeClr val="bg1"/>
                </a:solidFill>
              </a:rPr>
              <a:t>л</a:t>
            </a:r>
            <a:r>
              <a:rPr lang="ru-RU" sz="4000" b="1">
                <a:solidFill>
                  <a:srgbClr val="FF0000"/>
                </a:solidFill>
              </a:rPr>
              <a:t>я</a:t>
            </a:r>
            <a:r>
              <a:rPr lang="ru-RU" sz="4000" b="1">
                <a:solidFill>
                  <a:schemeClr val="bg1"/>
                </a:solidFill>
              </a:rPr>
              <a:t>гушка  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C00000"/>
                </a:solidFill>
              </a:rPr>
              <a:t>(квакает, прыгает, сидит, ловит, плавает)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775" y="2228045"/>
            <a:ext cx="8691631" cy="4629955"/>
          </a:xfrm>
        </p:spPr>
      </p:pic>
      <p:sp>
        <p:nvSpPr>
          <p:cNvPr id="3" name="TextBox 2"/>
          <p:cNvSpPr txBox="1"/>
          <p:nvPr/>
        </p:nvSpPr>
        <p:spPr>
          <a:xfrm>
            <a:off x="6019788" y="649951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8631947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538" y="112738"/>
            <a:ext cx="9404723" cy="1400530"/>
          </a:xfrm>
        </p:spPr>
        <p:txBody>
          <a:bodyPr/>
          <a:lstStyle/>
          <a:p>
            <a:pPr algn="ctr"/>
            <a:r>
              <a:rPr lang="ru-RU" sz="3600" b="1">
                <a:solidFill>
                  <a:srgbClr val="0070C0"/>
                </a:solidFill>
              </a:rPr>
              <a:t>Игра «Исправь предложение»</a:t>
            </a:r>
            <a:br>
              <a:rPr lang="ru-RU" sz="3600" b="1">
                <a:solidFill>
                  <a:srgbClr val="0070C0"/>
                </a:solidFill>
              </a:rPr>
            </a:br>
            <a:r>
              <a:rPr lang="ru-RU" sz="3600" b="1">
                <a:solidFill>
                  <a:schemeClr val="bg1"/>
                </a:solidFill>
              </a:rPr>
              <a:t>К</a:t>
            </a:r>
            <a:r>
              <a:rPr lang="ru-RU" sz="3600" b="1">
                <a:solidFill>
                  <a:srgbClr val="FF0000"/>
                </a:solidFill>
              </a:rPr>
              <a:t>о</a:t>
            </a:r>
            <a:r>
              <a:rPr lang="ru-RU" sz="3600" b="1">
                <a:solidFill>
                  <a:schemeClr val="bg1"/>
                </a:solidFill>
              </a:rPr>
              <a:t>рова</a:t>
            </a:r>
            <a:r>
              <a:rPr lang="ru-RU" sz="3600" b="1">
                <a:solidFill>
                  <a:srgbClr val="FF0000"/>
                </a:solidFill>
              </a:rPr>
              <a:t> питается  мелкими животными.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 У </a:t>
            </a:r>
            <a:r>
              <a:rPr lang="ru-RU" sz="3600" b="1">
                <a:solidFill>
                  <a:schemeClr val="bg1"/>
                </a:solidFill>
              </a:rPr>
              <a:t>к</a:t>
            </a:r>
            <a:r>
              <a:rPr lang="ru-RU" sz="3600" b="1">
                <a:solidFill>
                  <a:srgbClr val="FF0000"/>
                </a:solidFill>
              </a:rPr>
              <a:t>о</a:t>
            </a:r>
            <a:r>
              <a:rPr lang="ru-RU" sz="3600" b="1">
                <a:solidFill>
                  <a:schemeClr val="bg1"/>
                </a:solidFill>
              </a:rPr>
              <a:t>ровы</a:t>
            </a:r>
            <a:r>
              <a:rPr lang="ru-RU" sz="3600" b="1">
                <a:solidFill>
                  <a:srgbClr val="FF0000"/>
                </a:solidFill>
              </a:rPr>
              <a:t> родился  оленёнок.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23" y="2633998"/>
            <a:ext cx="8254276" cy="4033502"/>
          </a:xfrm>
        </p:spPr>
      </p:pic>
      <p:sp>
        <p:nvSpPr>
          <p:cNvPr id="3" name="TextBox 2"/>
          <p:cNvSpPr txBox="1"/>
          <p:nvPr/>
        </p:nvSpPr>
        <p:spPr>
          <a:xfrm>
            <a:off x="3503567" y="62833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44501" y="1659535"/>
            <a:ext cx="808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0129643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226977"/>
            <a:ext cx="11925300" cy="1641012"/>
          </a:xfrm>
        </p:spPr>
        <p:txBody>
          <a:bodyPr/>
          <a:lstStyle/>
          <a:p>
            <a:pPr algn="ctr"/>
            <a:r>
              <a:rPr lang="ru-RU" sz="3600" b="1">
                <a:solidFill>
                  <a:srgbClr val="0070C0"/>
                </a:solidFill>
              </a:rPr>
              <a:t>ПОДБОР ФРАЗЕОЛОГИЗМОВ СО СЛОВОМ </a:t>
            </a:r>
            <a:br>
              <a:rPr lang="ru-RU" sz="4400" b="1">
                <a:solidFill>
                  <a:schemeClr val="bg1"/>
                </a:solidFill>
              </a:rPr>
            </a:br>
            <a:r>
              <a:rPr lang="ru-RU" sz="4400" b="1">
                <a:solidFill>
                  <a:schemeClr val="bg1"/>
                </a:solidFill>
              </a:rPr>
              <a:t>                                                с</a:t>
            </a:r>
            <a:r>
              <a:rPr lang="ru-RU" sz="4400" b="1">
                <a:solidFill>
                  <a:srgbClr val="FF0000"/>
                </a:solidFill>
              </a:rPr>
              <a:t>о</a:t>
            </a:r>
            <a:r>
              <a:rPr lang="ru-RU" sz="4400" b="1">
                <a:solidFill>
                  <a:schemeClr val="bg1"/>
                </a:solidFill>
              </a:rPr>
              <a:t>бака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26583" y="67815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/</a:t>
            </a:r>
          </a:p>
        </p:txBody>
      </p:sp>
      <p:pic>
        <p:nvPicPr>
          <p:cNvPr id="5122" name="Picture 2" descr="https://fsd.kopilkaurokov.ru/uploads/user_file_546364b56ee26/img_user_file_546364b56ee26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" t="2346"/>
          <a:stretch>
            <a:fillRect/>
          </a:stretch>
        </p:blipFill>
        <p:spPr bwMode="auto">
          <a:xfrm>
            <a:off x="533400" y="990600"/>
            <a:ext cx="7516514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294483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46742" y="174172"/>
            <a:ext cx="11602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ОСОБЕННОСТИ РАБОТЫ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743" y="1389217"/>
            <a:ext cx="111760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Системность и планомерность 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Доступность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Восприятие /аудирование, говорение/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Актуальность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Многовариантность</a:t>
            </a:r>
            <a:endParaRPr lang="ru-RU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Разнообразие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Альтернатива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Терпимость</a:t>
            </a:r>
          </a:p>
        </p:txBody>
      </p:sp>
    </p:spTree>
    <p:extLst>
      <p:ext uri="{BB962C8B-B14F-4D97-AF65-F5344CB8AC3E}">
        <p14:creationId xmlns:p14="http://schemas.microsoft.com/office/powerpoint/2010/main" val="220454460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domashye-givotn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590" y="0"/>
            <a:ext cx="6066599" cy="332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trees_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" t="8363" r="40724" b="4842"/>
          <a:stretch>
            <a:fillRect/>
          </a:stretch>
        </p:blipFill>
        <p:spPr bwMode="auto">
          <a:xfrm>
            <a:off x="6448143" y="0"/>
            <a:ext cx="574385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b33bf513f8091058be6f4dba921814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" t="5558" r="2762" b="28874"/>
          <a:stretch>
            <a:fillRect/>
          </a:stretch>
        </p:blipFill>
        <p:spPr bwMode="auto">
          <a:xfrm>
            <a:off x="1085850" y="3438143"/>
            <a:ext cx="4809520" cy="3364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601861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https://ds01.infourok.ru/uploads/ex/0eb6/0000aaf5-5c12d605/img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4" t="8253" r="38876" b="18681"/>
          <a:stretch>
            <a:fillRect/>
          </a:stretch>
        </p:blipFill>
        <p:spPr bwMode="auto">
          <a:xfrm>
            <a:off x="0" y="4283"/>
            <a:ext cx="12191999" cy="685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53096" y="0"/>
            <a:ext cx="5434149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АССОЦИАЦИЯ</a:t>
            </a:r>
          </a:p>
        </p:txBody>
      </p:sp>
    </p:spTree>
    <p:extLst>
      <p:ext uri="{BB962C8B-B14F-4D97-AF65-F5344CB8AC3E}">
        <p14:creationId xmlns:p14="http://schemas.microsoft.com/office/powerpoint/2010/main" val="173261013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66750" y="389970"/>
            <a:ext cx="11049000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3200" b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    МАТЕРИАЛЫ</a:t>
            </a:r>
            <a:endParaRPr lang="ru-RU" sz="3200">
              <a:solidFill>
                <a:schemeClr val="bg1"/>
              </a:solidFill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 с  текстом-описанием  </a:t>
            </a:r>
          </a:p>
          <a:p>
            <a:pPr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i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(прочитать текст, определить значение «новых» слов; ответить на вопросы; пересказать текст)</a:t>
            </a:r>
            <a:endParaRPr lang="ru-RU" sz="2400">
              <a:solidFill>
                <a:schemeClr val="bg1"/>
              </a:solidFill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6750" y="2799437"/>
            <a:ext cx="10875393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i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lang="ru-RU" sz="2400" i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оспроизвести  текст  после  двух  предъявлений; определить тему и основную</a:t>
            </a:r>
            <a:r>
              <a:rPr lang="ru-RU" sz="2400" i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i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мысль</a:t>
            </a:r>
            <a:r>
              <a:rPr lang="ru-RU" sz="2400" i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4631" y="2322807"/>
            <a:ext cx="3884781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-Тексты  для  аудирования</a:t>
            </a:r>
            <a:endParaRPr lang="ru-RU" sz="2400" b="1" u="sng">
              <a:solidFill>
                <a:schemeClr val="bg1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0638" y="3734846"/>
            <a:ext cx="734521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Упражнения  для  развития  диалогической  речи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14631" y="4217863"/>
            <a:ext cx="1105531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i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(продолжить диалог, подобрать реплику, составить диалог по заданной теме)</a:t>
            </a:r>
            <a:endParaRPr lang="ru-RU" sz="24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0637" y="4757683"/>
            <a:ext cx="10412713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>
              <a:lnSpc>
                <a:spcPct val="115000"/>
              </a:lnSpc>
              <a:spcAft>
                <a:spcPct val="0"/>
              </a:spcAft>
            </a:pPr>
            <a:r>
              <a:rPr lang="ru-RU" sz="2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Составление  монологического  текста  от 3  до  5  предложений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70637" y="5313123"/>
            <a:ext cx="10671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Работа с деформированным текстом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512134919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8" name="Picture 4" descr="http://player.myshared.ru/9/911905/slides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" t="9245" r="3588" b="9498"/>
          <a:stretch>
            <a:fillRect/>
          </a:stretch>
        </p:blipFill>
        <p:spPr bwMode="auto">
          <a:xfrm>
            <a:off x="776375" y="1"/>
            <a:ext cx="104250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333037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https://sun9-55.userapi.com/impg/uc2ksGX71bQJPUHu82mk8bZwlx2ngrprZW2FcQ/dBypNfdAWjE.jpg?size=1280x958&amp;quality=95&amp;sign=9e44acff98ff266a08fae5b3767b5b2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4924"/>
            <a:ext cx="6538823" cy="489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700" y="5487203"/>
            <a:ext cx="85829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https://vk.com/video-31319836_456239018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2052" name="Picture 4" descr="https://sun9-30.userapi.com/impg/oXzWD7w_WDFevJSmD1wFbWuXsARkTQxn3JZ4OQ/SkY9RMMohRw.jpg?size=1440x960&amp;quality=96&amp;sign=82589da3666b3383982be657bfdd9512&amp;c_uniq_tag=TToVvCJHmAvmr-qWKO67XQ4j26N-Bthvq_ooo9DOVRk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7601" y="184924"/>
            <a:ext cx="4292452" cy="286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38.userapi.com/impg/2SIBWVLMl_FXYFo_f5oI8lFr_ZsxEHyhJg-FbQ/nFx7osKdF8E.jpg?size=1080x742&amp;quality=95&amp;sign=546aad9ea09849e5e458bb6716c19711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19173"/>
          <a:stretch>
            <a:fillRect/>
          </a:stretch>
        </p:blipFill>
        <p:spPr bwMode="auto">
          <a:xfrm>
            <a:off x="6697602" y="3157267"/>
            <a:ext cx="5256828" cy="309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97409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46743" y="174172"/>
            <a:ext cx="4833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ПРОБЛЕМЫ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626961"/>
            <a:ext cx="111760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Языковой барьер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Отсутствие представлений о нормах и ценностях культуры российского общества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Психологический стресс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Трудности в подготовке домашнего задания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Отсутствие помощи со стороны родителей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Наличие национального акцента </a:t>
            </a:r>
          </a:p>
        </p:txBody>
      </p:sp>
    </p:spTree>
    <p:extLst>
      <p:ext uri="{BB962C8B-B14F-4D97-AF65-F5344CB8AC3E}">
        <p14:creationId xmlns:p14="http://schemas.microsoft.com/office/powerpoint/2010/main" val="46358464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46743" y="174172"/>
            <a:ext cx="4833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628" y="1005169"/>
            <a:ext cx="11176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Создание благоприятной среды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Позитивное отношение к занятиям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Разработка содержания обучения</a:t>
            </a:r>
          </a:p>
          <a:p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Выбор форм и методов работы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2084" y="3313493"/>
            <a:ext cx="108665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Учет возрастных особенностей</a:t>
            </a:r>
          </a:p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Определение уровня владения языком</a:t>
            </a:r>
          </a:p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Социально-культурная адаптированность</a:t>
            </a:r>
            <a:endParaRPr lang="ru-RU" sz="36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Уровень познавательной активности</a:t>
            </a:r>
          </a:p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Особенность характера</a:t>
            </a:r>
          </a:p>
          <a:p>
            <a:r>
              <a:rPr lang="ru-RU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Эмоционально – волевая среда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291536287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ds05.infourok.ru/uploads/ex/0d3d/0000f79c-7fdabdc5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4" t="22064" r="49956" b="15092"/>
          <a:stretch>
            <a:fillRect/>
          </a:stretch>
        </p:blipFill>
        <p:spPr bwMode="auto">
          <a:xfrm>
            <a:off x="435429" y="377370"/>
            <a:ext cx="3497944" cy="481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0d3d/0000f79c-7fdabdc5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9" t="10737" r="5396" b="71061"/>
          <a:stretch>
            <a:fillRect/>
          </a:stretch>
        </p:blipFill>
        <p:spPr bwMode="auto">
          <a:xfrm>
            <a:off x="435429" y="5312228"/>
            <a:ext cx="3497944" cy="124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61104" y="377370"/>
            <a:ext cx="73407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«Ребёнку, как и всякому человеку вообще, противен и несносен тот труд, в котором он не видит никакой цели»</a:t>
            </a:r>
          </a:p>
        </p:txBody>
      </p:sp>
    </p:spTree>
    <p:extLst>
      <p:ext uri="{BB962C8B-B14F-4D97-AF65-F5344CB8AC3E}">
        <p14:creationId xmlns:p14="http://schemas.microsoft.com/office/powerpoint/2010/main" val="293326359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423236" y="2029297"/>
            <a:ext cx="111760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Игровая деятельность </a:t>
            </a:r>
          </a:p>
          <a:p>
            <a:r>
              <a:rPr lang="ru-RU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Проблемная ситуация</a:t>
            </a:r>
          </a:p>
          <a:p>
            <a:r>
              <a:rPr lang="ru-RU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Диалог / монолог</a:t>
            </a:r>
          </a:p>
          <a:p>
            <a:r>
              <a:rPr lang="ru-RU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Дидактическая игра</a:t>
            </a:r>
          </a:p>
          <a:p>
            <a:endParaRPr lang="ru-RU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743" y="174172"/>
            <a:ext cx="976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МЕТОДЫ</a:t>
            </a:r>
          </a:p>
        </p:txBody>
      </p:sp>
    </p:spTree>
    <p:extLst>
      <p:ext uri="{BB962C8B-B14F-4D97-AF65-F5344CB8AC3E}">
        <p14:creationId xmlns:p14="http://schemas.microsoft.com/office/powerpoint/2010/main" val="42112734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246743" y="174172"/>
            <a:ext cx="976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СЛОВАРНАЯ  РАБОТА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743" y="1316065"/>
            <a:ext cx="115833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Знакомство с новым словом </a:t>
            </a:r>
          </a:p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Правописание слова, пояснение, состав</a:t>
            </a:r>
          </a:p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Воспроизведение слова по слогам</a:t>
            </a:r>
          </a:p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Рассмотрение фраз, выражений, содержащих это слово</a:t>
            </a:r>
          </a:p>
          <a:p>
            <a:r>
              <a:rPr lang="ru-RU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Закрепление – составление предложений, словосочетаний /развитие речи/ </a:t>
            </a:r>
          </a:p>
        </p:txBody>
      </p:sp>
    </p:spTree>
    <p:extLst>
      <p:ext uri="{BB962C8B-B14F-4D97-AF65-F5344CB8AC3E}">
        <p14:creationId xmlns:p14="http://schemas.microsoft.com/office/powerpoint/2010/main" val="57760815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474" y="349687"/>
            <a:ext cx="10347038" cy="15177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РИСОВАНИЕ ОБРАЗА СЛОВА</a:t>
            </a:r>
            <a:br>
              <a:rPr lang="ru-RU" sz="4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>
                <a:solidFill>
                  <a:schemeClr val="bg1"/>
                </a:solidFill>
                <a:latin typeface="Arial Black" panose="020b0a04020102020204" pitchFamily="34" charset="0"/>
                <a:cs typeface="Angsana New" panose="02020603050405020304" pitchFamily="18" charset="-34"/>
              </a:rPr>
              <a:t>М</a:t>
            </a:r>
            <a:r>
              <a:rPr lang="ru-RU" sz="7200" b="1">
                <a:solidFill>
                  <a:srgbClr val="FF0000"/>
                </a:solidFill>
                <a:latin typeface="Arial Black" panose="020b0a04020102020204" pitchFamily="34" charset="0"/>
                <a:cs typeface="Angsana New" panose="02020603050405020304" pitchFamily="18" charset="-34"/>
              </a:rPr>
              <a:t>о</a:t>
            </a:r>
            <a:r>
              <a:rPr lang="ru-RU" sz="7200" b="1">
                <a:solidFill>
                  <a:schemeClr val="bg1"/>
                </a:solidFill>
                <a:latin typeface="Arial Black" panose="020b0a04020102020204" pitchFamily="34" charset="0"/>
                <a:cs typeface="Angsana New" panose="02020603050405020304" pitchFamily="18" charset="-34"/>
              </a:rPr>
              <a:t>сква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5851" y="828664"/>
            <a:ext cx="486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/</a:t>
            </a:r>
          </a:p>
        </p:txBody>
      </p:sp>
      <p:pic>
        <p:nvPicPr>
          <p:cNvPr id="2050" name="Picture 2" descr="https://www.1zoom.ru/big2/37/81353-2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638697"/>
            <a:ext cx="6048104" cy="421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ral-batur.ru/wp-content/uploads/2020/06/bbc5f58ef9e3b7c28ce9c342241aba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1029" y="2638697"/>
            <a:ext cx="6005746" cy="421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7176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-557958"/>
            <a:ext cx="9404723" cy="2210831"/>
          </a:xfrm>
        </p:spPr>
        <p:txBody>
          <a:bodyPr/>
          <a:lstStyle/>
          <a:p>
            <a:pPr algn="r"/>
            <a:br>
              <a:rPr lang="ru-RU"/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4250" y="1849124"/>
            <a:ext cx="4396338" cy="1914592"/>
          </a:xfrm>
        </p:spPr>
        <p:txBody>
          <a:bodyPr/>
          <a:lstStyle/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endParaRPr lang="ru-RU" sz="6600" b="1">
              <a:solidFill>
                <a:srgbClr val="FF0000"/>
              </a:solidFill>
            </a:endParaRPr>
          </a:p>
          <a:p>
            <a:pPr algn="just"/>
            <a:r>
              <a:rPr lang="ru-RU" sz="6600" b="1">
                <a:solidFill>
                  <a:schemeClr val="bg1"/>
                </a:solidFill>
              </a:rPr>
              <a:t>гор</a:t>
            </a:r>
            <a:r>
              <a:rPr lang="ru-RU" sz="6600" b="1">
                <a:solidFill>
                  <a:srgbClr val="FF0000"/>
                </a:solidFill>
              </a:rPr>
              <a:t>о</a:t>
            </a:r>
            <a:r>
              <a:rPr lang="ru-RU" sz="6600" b="1">
                <a:solidFill>
                  <a:schemeClr val="bg1"/>
                </a:solidFill>
              </a:rPr>
              <a:t>д</a:t>
            </a:r>
          </a:p>
          <a:p>
            <a:pPr algn="ctr"/>
            <a:endParaRPr lang="ru-RU" sz="6600" b="1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69" y="2824893"/>
            <a:ext cx="4605631" cy="312115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4495" y="1904999"/>
            <a:ext cx="4396339" cy="786685"/>
          </a:xfrm>
        </p:spPr>
        <p:txBody>
          <a:bodyPr/>
          <a:lstStyle/>
          <a:p>
            <a:pPr algn="ctr"/>
            <a:endParaRPr lang="ru-RU" sz="6600" b="1">
              <a:solidFill>
                <a:srgbClr val="FF0000"/>
              </a:solidFill>
            </a:endParaRPr>
          </a:p>
          <a:p>
            <a:pPr algn="ctr"/>
            <a:endParaRPr lang="ru-RU" sz="6600" b="1">
              <a:solidFill>
                <a:srgbClr val="FF0000"/>
              </a:solidFill>
            </a:endParaRPr>
          </a:p>
          <a:p>
            <a:pPr algn="ctr"/>
            <a:r>
              <a:rPr lang="ru-RU" sz="6600" b="1">
                <a:solidFill>
                  <a:schemeClr val="bg1"/>
                </a:solidFill>
              </a:rPr>
              <a:t>учит</a:t>
            </a:r>
            <a:r>
              <a:rPr lang="ru-RU" sz="6600" b="1">
                <a:solidFill>
                  <a:srgbClr val="FF0000"/>
                </a:solidFill>
              </a:rPr>
              <a:t>е</a:t>
            </a:r>
            <a:r>
              <a:rPr lang="ru-RU" sz="6600" b="1">
                <a:solidFill>
                  <a:schemeClr val="bg1"/>
                </a:solidFill>
              </a:rPr>
              <a:t>ль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642" y="2773377"/>
            <a:ext cx="4418851" cy="3121152"/>
          </a:xfrm>
        </p:spPr>
      </p:pic>
      <p:sp>
        <p:nvSpPr>
          <p:cNvPr id="4" name="TextBox 3"/>
          <p:cNvSpPr txBox="1"/>
          <p:nvPr/>
        </p:nvSpPr>
        <p:spPr>
          <a:xfrm>
            <a:off x="1813707" y="1541103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28078" y="1541103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4526374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07" y="0"/>
            <a:ext cx="9404723" cy="1853248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Построение «полей смыслов».</a:t>
            </a:r>
            <a:br>
              <a:rPr lang="ru-RU" sz="4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>
                <a:solidFill>
                  <a:srgbClr val="002060"/>
                </a:solidFill>
              </a:rPr>
              <a:t>Смех, игры, развлечения, друзья.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18"/>
          </p:nvPr>
        </p:nvSpPr>
        <p:spPr>
          <a:xfrm>
            <a:off x="-251477" y="1596978"/>
            <a:ext cx="3489482" cy="3889420"/>
          </a:xfrm>
        </p:spPr>
        <p:txBody>
          <a:bodyPr/>
          <a:lstStyle/>
          <a:p>
            <a:pPr algn="ctr"/>
            <a:r>
              <a:rPr lang="ru-RU" sz="4800" b="1">
                <a:solidFill>
                  <a:srgbClr val="2D9339"/>
                </a:solidFill>
              </a:rPr>
              <a:t>скучно</a:t>
            </a:r>
          </a:p>
          <a:p>
            <a:pPr algn="ctr"/>
            <a:r>
              <a:rPr lang="ru-RU" sz="4800" b="1">
                <a:solidFill>
                  <a:srgbClr val="2D9339"/>
                </a:solidFill>
              </a:rPr>
              <a:t>грустно</a:t>
            </a:r>
          </a:p>
          <a:p>
            <a:pPr algn="ctr"/>
            <a:r>
              <a:rPr lang="ru-RU" sz="4800" b="1">
                <a:solidFill>
                  <a:srgbClr val="2D9339"/>
                </a:solidFill>
              </a:rPr>
              <a:t>печально</a:t>
            </a:r>
          </a:p>
          <a:p>
            <a:pPr algn="ctr"/>
            <a:r>
              <a:rPr lang="ru-RU" sz="4800" b="1">
                <a:solidFill>
                  <a:srgbClr val="2D9339"/>
                </a:solidFill>
              </a:rPr>
              <a:t>тоскливо</a:t>
            </a:r>
          </a:p>
          <a:p>
            <a:endParaRPr lang="ru-RU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0" b="15330"/>
          <a:stretch>
            <a:fillRect/>
          </a:stretch>
        </p:blipFill>
        <p:spPr>
          <a:xfrm>
            <a:off x="3467744" y="1596978"/>
            <a:ext cx="4448038" cy="2795635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19"/>
          </p:nvPr>
        </p:nvSpPr>
        <p:spPr>
          <a:xfrm>
            <a:off x="2079883" y="4469497"/>
            <a:ext cx="7223760" cy="2607052"/>
          </a:xfrm>
        </p:spPr>
        <p:txBody>
          <a:bodyPr>
            <a:noAutofit/>
          </a:bodyPr>
          <a:lstStyle/>
          <a:p>
            <a:pPr algn="ctr"/>
            <a:r>
              <a:rPr lang="ru-RU" sz="4000" b="1">
                <a:solidFill>
                  <a:srgbClr val="C72F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ВЕСЕЛЬЕ</a:t>
            </a:r>
          </a:p>
          <a:p>
            <a:pPr algn="ctr"/>
            <a:r>
              <a:rPr lang="ru-RU" sz="4000" b="1">
                <a:solidFill>
                  <a:srgbClr val="C72F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ВЕСЕЛИТЬСЯ</a:t>
            </a:r>
          </a:p>
          <a:p>
            <a:pPr algn="ctr"/>
            <a:r>
              <a:rPr lang="ru-RU" sz="4000" b="1">
                <a:solidFill>
                  <a:srgbClr val="C72F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ВЕСЁЛЫЙ     ВЕСЕЛЬЧАК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0"/>
          </p:nvPr>
        </p:nvSpPr>
        <p:spPr>
          <a:xfrm>
            <a:off x="7791012" y="1596982"/>
            <a:ext cx="4205915" cy="3889416"/>
          </a:xfrm>
        </p:spPr>
        <p:txBody>
          <a:bodyPr>
            <a:no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</a:rPr>
              <a:t>радостно</a:t>
            </a:r>
          </a:p>
          <a:p>
            <a:pPr algn="ctr"/>
            <a:r>
              <a:rPr lang="ru-RU" sz="4800" b="1">
                <a:solidFill>
                  <a:srgbClr val="0070C0"/>
                </a:solidFill>
              </a:rPr>
              <a:t>забавно</a:t>
            </a:r>
          </a:p>
          <a:p>
            <a:pPr algn="ctr"/>
            <a:r>
              <a:rPr lang="ru-RU" sz="4800" b="1">
                <a:solidFill>
                  <a:srgbClr val="0070C0"/>
                </a:solidFill>
              </a:rPr>
              <a:t>празднично</a:t>
            </a:r>
          </a:p>
          <a:p>
            <a:pPr algn="ctr"/>
            <a:r>
              <a:rPr lang="ru-RU" sz="4800" b="1">
                <a:solidFill>
                  <a:srgbClr val="0070C0"/>
                </a:solidFill>
              </a:rPr>
              <a:t>шутливо</a:t>
            </a:r>
          </a:p>
        </p:txBody>
      </p:sp>
    </p:spTree>
    <p:extLst>
      <p:ext uri="{BB962C8B-B14F-4D97-AF65-F5344CB8AC3E}">
        <p14:creationId xmlns:p14="http://schemas.microsoft.com/office/powerpoint/2010/main" val="218694140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theme1.xml><?xml version="1.0" encoding="utf-8"?>
<a:theme xmlns:r="http://schemas.openxmlformats.org/officeDocument/2006/relationships"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Ion</Template>
  <Company/>
  <PresentationFormat>Широкоэкранный</PresentationFormat>
  <Paragraphs>83</Paragraphs>
  <Slides>19</Slides>
  <Notes>0</Notes>
  <TotalTime>263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7">
      <vt:lpstr>Arial</vt:lpstr>
      <vt:lpstr>Century Gothic</vt:lpstr>
      <vt:lpstr>Wingdings 3</vt:lpstr>
      <vt:lpstr>Arial Black</vt:lpstr>
      <vt:lpstr>Angsana New</vt:lpstr>
      <vt:lpstr>Times New Roman</vt:lpstr>
      <vt:lpstr>Calibri</vt:lpstr>
      <vt:lpstr>Ион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РИСОВАНИЕ ОБРАЗА СЛОВАМосква </vt:lpstr>
      <vt:lpstr/>
      <vt:lpstr>Построение «полей смыслов».Смех, игры, развлечения, друзья.</vt:lpstr>
      <vt:lpstr>Игра «Подбери признак» заяц   щенок </vt:lpstr>
      <vt:lpstr>Игра «Подбери действие»лягушка  (квакает, прыгает, сидит, ловит, плавает)</vt:lpstr>
      <vt:lpstr>Игра «Исправь предложение»Корова питается  мелкими животными. У коровы родился  оленёнок. </vt:lpstr>
      <vt:lpstr>ПОДБОР ФРАЗЕОЛОГИЗМОВ СО СЛОВОМ                                                 собака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учитель</dc:creator>
  <cp:lastModifiedBy>Microsoft Office User</cp:lastModifiedBy>
  <cp:revision>41</cp:revision>
  <dcterms:created xsi:type="dcterms:W3CDTF">2018-04-22T16:27:59Z</dcterms:created>
  <dcterms:modified xsi:type="dcterms:W3CDTF">2023-06-18T14:13:19Z</dcterms:modified>
</cp:coreProperties>
</file>