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74" r:id="rId12"/>
    <p:sldId id="268" r:id="rId13"/>
    <p:sldId id="277" r:id="rId14"/>
    <p:sldId id="271" r:id="rId15"/>
    <p:sldId id="272" r:id="rId16"/>
    <p:sldId id="273" r:id="rId17"/>
    <p:sldId id="270" r:id="rId18"/>
    <p:sldId id="275" r:id="rId19"/>
    <p:sldId id="276" r:id="rId20"/>
    <p:sldId id="260" r:id="rId21"/>
    <p:sldId id="259" r:id="rId2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Практическая работа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71800"/>
            <a:ext cx="6400800" cy="2667000"/>
          </a:xfrm>
        </p:spPr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Тема: Биологические методы очистки воды.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dns\Desktop\3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"/>
            <a:ext cx="8458200" cy="624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Виды </a:t>
            </a:r>
            <a:r>
              <a:rPr lang="ru-RU" b="1" dirty="0" err="1" smtClean="0">
                <a:solidFill>
                  <a:schemeClr val="tx2"/>
                </a:solidFill>
              </a:rPr>
              <a:t>аэротенков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Существуют различные модели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аэротенков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, которые отличаются спецификой технологических схем очищения.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	В качестве критериев могут быть выбраны:</a:t>
            </a:r>
          </a:p>
          <a:p>
            <a:pPr lvl="0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гидродинамический режим;</a:t>
            </a:r>
          </a:p>
          <a:p>
            <a:pPr lvl="0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режим ввода стоков;</a:t>
            </a:r>
          </a:p>
          <a:p>
            <a:pPr lvl="0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число ступеней очистки агрегата;</a:t>
            </a:r>
          </a:p>
          <a:p>
            <a:pPr lvl="0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объем нагрузки на активный ил;</a:t>
            </a:r>
          </a:p>
          <a:p>
            <a:pPr lvl="0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технология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регенерирования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ила.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	Например,  по гидродинамическому режиму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аэротенки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могут быть: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смесителями (ввод и вывод стоков осуществляется одновременно), 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вытеснителями (наличие входа и выхода сточных вод), 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работать по технологиям рассредоточенного вливания воды и неравномерного рассредоточения стоков. 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	Также существуют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аэротенки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высокой и низкой нагрузки, одно- и многоступенчатые и прочие.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		Одними из самых эффективных устройств являются агрегаты со специальными регенераторами. В основу их работы положен принцип поэтапной биохимической очистки сточных вод, когда адсорбция различных органических элементов идет быстрее, чем процесс их окисления. Исходя из того этапы адсорбции и минерализации идут в одном отсеке, а завершение стадии очистки и обратное возвращение ила в состояние начальной активности – в другом.</a:t>
            </a:r>
          </a:p>
          <a:p>
            <a:endParaRPr lang="ru-RU" dirty="0"/>
          </a:p>
        </p:txBody>
      </p:sp>
      <p:pic>
        <p:nvPicPr>
          <p:cNvPr id="8" name="Picture 2" descr="C:\Users\dns\Desktop\5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371600"/>
            <a:ext cx="4038600" cy="50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dns\Desktop\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"/>
            <a:ext cx="8534400" cy="6235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dns\Desktop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62719"/>
            <a:ext cx="8458200" cy="63666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БИОЛОГИЧЕСКИЙ ФИЛЬТР 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495800" cy="5181600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Биологический фильтр (биофильтр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) — сооружение, в котором сточная вода фильтруется через загрузочный материал, покрытый биологической пленкой (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биопленкой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), образованной колониями микроорганизмов (схема).</a:t>
            </a:r>
          </a:p>
          <a:p>
            <a:pPr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Биофильтр состоит из следующих частей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- фильтрующей загрузки, помещенной в резервуаре круглой или прямоугольной формы в плане;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- водораспределительного устройства, обеспечивающего равномерное орошение сточной водой поверхности загрузки биофильтра;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- дренажного устройства для удаления профильтрованной воды;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- воздухораспределительного устройства, с помощью которого поступает необходимый для окислительного процесса воздух.</a:t>
            </a:r>
          </a:p>
          <a:p>
            <a:pPr>
              <a:buNone/>
            </a:pP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Схема биологического фильтра: 1 — подача сточных вод; 2— водораспределительное устройство; 3 — фильтрующая загрузка; 4 — дренажное устройство; 5 — профильтрованная сточная вода; 6 — воздухораспределительное устройство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334000" y="1600200"/>
            <a:ext cx="3352800" cy="4525963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  <p:pic>
        <p:nvPicPr>
          <p:cNvPr id="4" name="Рисунок 3" descr="https://studfile.net/html/2706/295/html_TIGeOEDh0f.UvSk/img-hTgeUh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1524000"/>
            <a:ext cx="318135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Принцип работы биофильтра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648200" cy="5334000"/>
          </a:xfrm>
        </p:spPr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Проходя через загрузку биофильтра, загрязненная вода оставляет в ней нерастворимые примеси, не осевшие в первичных отстойниках, а также коллоидные и растворенные органические вещества,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сорбируемые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биологической пленкой. Густо заселяющие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биопленку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микроорганизмы окисляют органические вещества и отсюда получают энергию, необходимую для своей жизнедеятельности. Часть органических веществ микроорганизмы используют как материал для увеличения своей массы. Таким образом, из сточной воды удаляются органические вещества и, в то же время, увеличивается масса активной биологической пленки в теле биофильтра.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Отработавшая и омертвевшая пленка смывается протекающей сточной водой и выносится из тела биофильтра. Необходимый для биохимического процесса кислород поступает в толщу загрузки путем естественной и искусственной вентиляции фильтра (схема).</a:t>
            </a:r>
          </a:p>
          <a:p>
            <a:pPr>
              <a:buNone/>
            </a:pP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>Схема обмена веществ в элементарном слое биофильтра: 1— анаэробный слой </a:t>
            </a:r>
            <a:r>
              <a:rPr lang="ru-RU" dirty="0" err="1" smtClean="0"/>
              <a:t>биопленки</a:t>
            </a:r>
            <a:r>
              <a:rPr lang="ru-RU" dirty="0" smtClean="0"/>
              <a:t>; 2 — аэробный слой </a:t>
            </a:r>
            <a:r>
              <a:rPr lang="ru-RU" dirty="0" err="1" smtClean="0"/>
              <a:t>биопленки</a:t>
            </a:r>
            <a:r>
              <a:rPr lang="ru-RU" dirty="0" smtClean="0"/>
              <a:t>; 3 — слой сточной воды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Содержимое 4" descr="https://studfile.net/html/2706/295/html_TIGeOEDh0f.UvSk/img-ma6Csp.pn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86400" y="1447800"/>
            <a:ext cx="3048000" cy="4876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838200"/>
            <a:ext cx="3581400" cy="5105401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Процессы окисления в биофильтре аналогичны процессам, происходящим в других сооружениях биологической очистки, и в первую очередь на полях орошения и полях фильтрации. Однако в биофильтре эти процессы протекают значительно интенсивнее.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ru-RU"/>
          </a:p>
        </p:txBody>
      </p:sp>
      <p:pic>
        <p:nvPicPr>
          <p:cNvPr id="10242" name="Picture 2" descr="C:\Users\dns\Desktop\биофильт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1600200"/>
            <a:ext cx="4397375" cy="41600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chemeClr val="tx2"/>
                </a:solidFill>
              </a:rPr>
              <a:t>Окситенки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dns\Desktop\7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1" y="1371600"/>
            <a:ext cx="4114800" cy="5029199"/>
          </a:xfrm>
          <a:prstGeom prst="rect">
            <a:avLst/>
          </a:prstGeom>
          <a:noFill/>
        </p:spPr>
      </p:pic>
      <p:pic>
        <p:nvPicPr>
          <p:cNvPr id="9219" name="Picture 3" descr="C:\Users\dns\Desktop\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524000"/>
            <a:ext cx="3915490" cy="464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Устройство </a:t>
            </a:r>
            <a:r>
              <a:rPr lang="ru-RU" b="1" dirty="0" err="1" smtClean="0">
                <a:solidFill>
                  <a:schemeClr val="tx2"/>
                </a:solidFill>
              </a:rPr>
              <a:t>окситенка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5334000" cy="4678363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/>
              <a:t>Конструктивная схема </a:t>
            </a:r>
            <a:r>
              <a:rPr lang="ru-RU" dirty="0" err="1" smtClean="0"/>
              <a:t>окситенка</a:t>
            </a:r>
            <a:r>
              <a:rPr lang="ru-RU" dirty="0" smtClean="0"/>
              <a:t> представлена на рисунке . Он представляет собой резервуар, круглой в плане формы с цилиндрической перегородкой, которая отделяет зону аэрации от зоны </a:t>
            </a:r>
            <a:r>
              <a:rPr lang="ru-RU" dirty="0" err="1" smtClean="0"/>
              <a:t>илоотделения</a:t>
            </a:r>
            <a:r>
              <a:rPr lang="ru-RU" dirty="0" smtClean="0"/>
              <a:t>.</a:t>
            </a:r>
          </a:p>
          <a:p>
            <a:pPr algn="just">
              <a:buNone/>
            </a:pPr>
            <a:r>
              <a:rPr lang="ru-RU" dirty="0" smtClean="0"/>
              <a:t>Основным отличием </a:t>
            </a:r>
            <a:r>
              <a:rPr lang="ru-RU" dirty="0" err="1" smtClean="0"/>
              <a:t>окситенка</a:t>
            </a:r>
            <a:r>
              <a:rPr lang="ru-RU" dirty="0" smtClean="0"/>
              <a:t> от </a:t>
            </a:r>
            <a:r>
              <a:rPr lang="ru-RU" dirty="0" err="1" smtClean="0"/>
              <a:t>аэротенка</a:t>
            </a:r>
            <a:r>
              <a:rPr lang="ru-RU" dirty="0" smtClean="0"/>
              <a:t>, работающего на атмосферном воздухе, является повышенная концентрация ила. Это связано с увеличенным </a:t>
            </a:r>
            <a:r>
              <a:rPr lang="ru-RU" dirty="0" err="1" smtClean="0"/>
              <a:t>массообменом</a:t>
            </a:r>
            <a:r>
              <a:rPr lang="ru-RU" dirty="0" smtClean="0"/>
              <a:t> кислорода между газовой и жидкой фазами.</a:t>
            </a:r>
          </a:p>
          <a:p>
            <a:endParaRPr lang="ru-RU" dirty="0"/>
          </a:p>
        </p:txBody>
      </p:sp>
      <p:pic>
        <p:nvPicPr>
          <p:cNvPr id="11" name="Содержимое 10" descr="https://vuzlit.com/imag_/28/155708/image004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91200" y="1447800"/>
            <a:ext cx="2819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Принцип работы </a:t>
            </a:r>
            <a:r>
              <a:rPr lang="ru-RU" b="1" dirty="0" err="1" smtClean="0">
                <a:solidFill>
                  <a:schemeClr val="tx2"/>
                </a:solidFill>
              </a:rPr>
              <a:t>окситенка</a:t>
            </a:r>
            <a:r>
              <a:rPr lang="ru-RU" b="1" dirty="0" smtClean="0">
                <a:solidFill>
                  <a:schemeClr val="tx2"/>
                </a:solidFill>
              </a:rPr>
              <a:t/>
            </a:r>
            <a:br>
              <a:rPr lang="ru-RU" b="1" dirty="0" smtClean="0">
                <a:solidFill>
                  <a:schemeClr val="tx2"/>
                </a:solidFill>
              </a:rPr>
            </a:b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Сточная вода поступает в зону аэрации по трубе, где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турбоаэратором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аэрируется и интенсивно перемешивается с активным илом. Из зоны аэрации через окна и зону дегазации иловая смесь поступает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илоотделитель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Благодаря направляющим щиткам жидкость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илоотделителе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медленно движется по окружности, вследствие чего значительно интенсифицируется процесс отделения и уплотнения ила. Очищенная вода проходит сквозь слой взвешенного активного ила,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доочищается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от взвешенных и растворенных органических веществ, поступает в сборный лоток и отводится по трубе. Возвратный активный ил спирально опускается вниз и через окна и направляется в зону аэрации.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Преимуществом аэробной очистки является высокая скорость и использование веществ в низких концентрациях.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Существенными недостатками, особенно при обработке концентрированных сточных вод, являются высокие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энергозатраты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аэрацию и проблемы, связанные с обработкой и утилизацией больших количеств избыточного ила. Аэробный процесс используется при очистке бытовых, некоторых промышленных и свиноводческих сточных вод с химическим потреблением кислорода не выше 2000.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Исключить указанные недостатки аэробных технологий может предварительная анаэробная обработка концентрированных сточных вод методом метанового сбраживания, которая не требует затрат энергии на аэрацию и более того сопряжена с образованием ценного энергоносителя - метана.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Цель работы: </a:t>
            </a:r>
            <a:r>
              <a:rPr lang="ru-RU" sz="2800" dirty="0" smtClean="0"/>
              <a:t>ознакомиться с биологическими методами очистки сточных вод, уметь выбирать методы для очистки воды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Задачи: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dirty="0" smtClean="0"/>
              <a:t>1.  Рассмотреть устройство оборудования для очистки воды.</a:t>
            </a:r>
          </a:p>
          <a:p>
            <a:pPr>
              <a:buNone/>
            </a:pPr>
            <a:r>
              <a:rPr lang="ru-RU" dirty="0" smtClean="0"/>
              <a:t>2. Ознакомиться с принципами работы  оборудования.</a:t>
            </a:r>
          </a:p>
          <a:p>
            <a:pPr>
              <a:buNone/>
            </a:pPr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tx2"/>
                </a:solidFill>
              </a:rPr>
              <a:t>Вопросы для самоконтроля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ru-RU" dirty="0" smtClean="0"/>
              <a:t>Для чего поводится биологическая очистка сточных вод?</a:t>
            </a:r>
          </a:p>
          <a:p>
            <a:pPr lvl="0"/>
            <a:r>
              <a:rPr lang="ru-RU" dirty="0" smtClean="0"/>
              <a:t>Как реализуется процесс биологической очистки?</a:t>
            </a:r>
          </a:p>
          <a:p>
            <a:pPr lvl="0"/>
            <a:r>
              <a:rPr lang="ru-RU" dirty="0" smtClean="0"/>
              <a:t>Что лежит в основе орошения полей?</a:t>
            </a:r>
          </a:p>
          <a:p>
            <a:pPr lvl="0"/>
            <a:r>
              <a:rPr lang="ru-RU" dirty="0" smtClean="0"/>
              <a:t>Что лежит в основе биологического пруда?</a:t>
            </a:r>
          </a:p>
          <a:p>
            <a:pPr lvl="0"/>
            <a:r>
              <a:rPr lang="ru-RU" dirty="0" smtClean="0"/>
              <a:t>Каков принцип работы биологического фильтра?</a:t>
            </a:r>
          </a:p>
          <a:p>
            <a:pPr lvl="0"/>
            <a:r>
              <a:rPr lang="ru-RU" dirty="0" smtClean="0"/>
              <a:t>Что лежит в основе работы </a:t>
            </a:r>
            <a:r>
              <a:rPr lang="ru-RU" dirty="0" err="1" smtClean="0"/>
              <a:t>аэротенок</a:t>
            </a:r>
            <a:r>
              <a:rPr lang="ru-RU" dirty="0" smtClean="0"/>
              <a:t> и </a:t>
            </a:r>
            <a:r>
              <a:rPr lang="ru-RU" dirty="0" err="1" smtClean="0"/>
              <a:t>окситенок</a:t>
            </a:r>
            <a:r>
              <a:rPr lang="ru-RU" dirty="0" smtClean="0"/>
              <a:t>?</a:t>
            </a:r>
          </a:p>
          <a:p>
            <a:pPr lvl="0"/>
            <a:r>
              <a:rPr lang="ru-RU" dirty="0" smtClean="0"/>
              <a:t>Чем отличается работа </a:t>
            </a:r>
            <a:r>
              <a:rPr lang="ru-RU" dirty="0" err="1" smtClean="0"/>
              <a:t>аэротенок</a:t>
            </a:r>
            <a:r>
              <a:rPr lang="ru-RU" dirty="0" smtClean="0"/>
              <a:t>  и </a:t>
            </a:r>
            <a:r>
              <a:rPr lang="ru-RU" dirty="0" err="1" smtClean="0"/>
              <a:t>окситенок</a:t>
            </a:r>
            <a:r>
              <a:rPr lang="ru-RU" dirty="0" smtClean="0"/>
              <a:t> друг от друга?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Домашнее задание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Выучите название оборудования  и его принцип работы.</a:t>
            </a:r>
          </a:p>
          <a:p>
            <a:r>
              <a:rPr lang="ru-RU" b="1" dirty="0" smtClean="0"/>
              <a:t>Подготовьтесь к устному опросу на занятии в очном формате.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Организационный момент: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85000" lnSpcReduction="10000"/>
          </a:bodyPr>
          <a:lstStyle/>
          <a:p>
            <a:pPr eaLnBrk="1" hangingPunct="1"/>
            <a:r>
              <a:rPr lang="ru-RU" dirty="0" smtClean="0"/>
              <a:t>Рассмотрите внимательно материалы презентации</a:t>
            </a:r>
          </a:p>
          <a:p>
            <a:pPr eaLnBrk="1" hangingPunct="1"/>
            <a:r>
              <a:rPr lang="ru-RU" dirty="0" smtClean="0"/>
              <a:t>Изучите устройство и принцип работы оборудования.</a:t>
            </a:r>
          </a:p>
          <a:p>
            <a:pPr lvl="0"/>
            <a:r>
              <a:rPr lang="ru-RU" dirty="0" smtClean="0"/>
              <a:t>Сделайте чертёж устройства биологического фильтра для улавливания растворимых органических примесей из сточных вод и </a:t>
            </a:r>
            <a:r>
              <a:rPr lang="ru-RU" dirty="0" err="1" smtClean="0"/>
              <a:t>аэротенки-вытеснителя</a:t>
            </a:r>
            <a:r>
              <a:rPr lang="ru-RU" dirty="0" smtClean="0"/>
              <a:t>.</a:t>
            </a:r>
          </a:p>
          <a:p>
            <a:pPr eaLnBrk="1" hangingPunct="1"/>
            <a:r>
              <a:rPr lang="ru-RU" dirty="0" smtClean="0"/>
              <a:t>Выполните письменно задания для самоконтроля</a:t>
            </a:r>
          </a:p>
          <a:p>
            <a:pPr eaLnBrk="1" hangingPunct="1"/>
            <a:r>
              <a:rPr lang="ru-RU" dirty="0" smtClean="0"/>
              <a:t>Подготовьте домашнее задание.</a:t>
            </a:r>
          </a:p>
          <a:p>
            <a:pPr eaLnBrk="1" hangingPunct="1"/>
            <a:r>
              <a:rPr lang="ru-RU" dirty="0" smtClean="0"/>
              <a:t>Работы пришлите в соц.сети </a:t>
            </a:r>
            <a:r>
              <a:rPr lang="ru-RU" dirty="0" smtClean="0"/>
              <a:t>Контакт.</a:t>
            </a:r>
          </a:p>
          <a:p>
            <a:pPr eaLnBrk="1" hangingPunct="1"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                 </a:t>
            </a:r>
            <a:r>
              <a:rPr lang="ru-RU" dirty="0" smtClean="0"/>
              <a:t> </a:t>
            </a:r>
            <a:r>
              <a:rPr lang="ru-RU" dirty="0" smtClean="0"/>
              <a:t>Желаю успехов!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Ход работы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Биологическая очистка сточных вод применяется для выделения из них тонкодисперсных и растворимых органических веществ и основана на способности микроорганизмов использовать, для питания, содержащиеся в сточных водах органические вещества.</a:t>
            </a:r>
          </a:p>
          <a:p>
            <a:r>
              <a:rPr lang="ru-RU" dirty="0" smtClean="0"/>
              <a:t>Процесс реализуется в две стадии: адсорбция из сточных вод примесей микроорганизмами и разрушение адсорбированных веществ внутри клеток микроорганизмов.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dns\Desktop\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2286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tx2"/>
                </a:solidFill>
              </a:rPr>
              <a:t>МЕТОДЫ ПРИРОДНОЙ БИОЛОГИЧЕСКОЙ ОЧИСТКИ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Users\dns\Desktop\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219201"/>
            <a:ext cx="8534400" cy="533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Схема полей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C:\Users\dns\Desktop\1а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016" y="1219200"/>
            <a:ext cx="8580549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dns\Desktop\image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"/>
            <a:ext cx="8647113" cy="624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tx2"/>
                </a:solidFill>
              </a:rPr>
              <a:t>МЕТОДЫ ИСКУССТВЕННОЙ БИОЛОГИЧЕСКОЙ ОЧИСТКИ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C:\Users\dns\Desktop\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219200"/>
            <a:ext cx="8534400" cy="541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786</Words>
  <PresentationFormat>Экран (4:3)</PresentationFormat>
  <Paragraphs>69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Office Theme</vt:lpstr>
      <vt:lpstr>Практическая работа  </vt:lpstr>
      <vt:lpstr>Цель работы: ознакомиться с биологическими методами очистки сточных вод, уметь выбирать методы для очистки воды</vt:lpstr>
      <vt:lpstr>Организационный момент:</vt:lpstr>
      <vt:lpstr>Ход работы</vt:lpstr>
      <vt:lpstr>Слайд 5</vt:lpstr>
      <vt:lpstr>МЕТОДЫ ПРИРОДНОЙ БИОЛОГИЧЕСКОЙ ОЧИСТКИ </vt:lpstr>
      <vt:lpstr>Схема полей </vt:lpstr>
      <vt:lpstr>Слайд 8</vt:lpstr>
      <vt:lpstr>МЕТОДЫ ИСКУССТВЕННОЙ БИОЛОГИЧЕСКОЙ ОЧИСТКИ </vt:lpstr>
      <vt:lpstr>Слайд 10</vt:lpstr>
      <vt:lpstr>Виды аэротенков </vt:lpstr>
      <vt:lpstr>Слайд 12</vt:lpstr>
      <vt:lpstr>Слайд 13</vt:lpstr>
      <vt:lpstr>БИОЛОГИЧЕСКИЙ ФИЛЬТР </vt:lpstr>
      <vt:lpstr>Принцип работы биофильтра</vt:lpstr>
      <vt:lpstr>Слайд 16</vt:lpstr>
      <vt:lpstr>Окситенки</vt:lpstr>
      <vt:lpstr>Устройство окситенка</vt:lpstr>
      <vt:lpstr>Принцип работы окситенка </vt:lpstr>
      <vt:lpstr> Вопросы для самоконтроля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Практическая работа  </dc:title>
  <dc:creator>dns</dc:creator>
  <cp:lastModifiedBy>dns</cp:lastModifiedBy>
  <cp:revision>15</cp:revision>
  <dcterms:created xsi:type="dcterms:W3CDTF">2023-04-08T03:31:47Z</dcterms:created>
  <dcterms:modified xsi:type="dcterms:W3CDTF">2023-06-18T16:32:40Z</dcterms:modified>
</cp:coreProperties>
</file>